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7"/>
    <p:sldMasterId id="2147484310" r:id="rId8"/>
    <p:sldMasterId id="2147484341" r:id="rId9"/>
    <p:sldMasterId id="2147484366" r:id="rId10"/>
    <p:sldMasterId id="2147484389" r:id="rId11"/>
    <p:sldMasterId id="2147484412" r:id="rId12"/>
  </p:sldMasterIdLst>
  <p:notesMasterIdLst>
    <p:notesMasterId r:id="rId77"/>
  </p:notesMasterIdLst>
  <p:handoutMasterIdLst>
    <p:handoutMasterId r:id="rId78"/>
  </p:handoutMasterIdLst>
  <p:sldIdLst>
    <p:sldId id="1398" r:id="rId13"/>
    <p:sldId id="1453" r:id="rId14"/>
    <p:sldId id="1412" r:id="rId15"/>
    <p:sldId id="1604" r:id="rId16"/>
    <p:sldId id="1572" r:id="rId17"/>
    <p:sldId id="1514" r:id="rId18"/>
    <p:sldId id="1512" r:id="rId19"/>
    <p:sldId id="1459" r:id="rId20"/>
    <p:sldId id="1416" r:id="rId21"/>
    <p:sldId id="1417" r:id="rId22"/>
    <p:sldId id="1521" r:id="rId23"/>
    <p:sldId id="1571" r:id="rId24"/>
    <p:sldId id="1597" r:id="rId25"/>
    <p:sldId id="1598" r:id="rId26"/>
    <p:sldId id="1599" r:id="rId27"/>
    <p:sldId id="1600" r:id="rId28"/>
    <p:sldId id="1601" r:id="rId29"/>
    <p:sldId id="1602" r:id="rId30"/>
    <p:sldId id="1534" r:id="rId31"/>
    <p:sldId id="1536" r:id="rId32"/>
    <p:sldId id="1535" r:id="rId33"/>
    <p:sldId id="1523" r:id="rId34"/>
    <p:sldId id="1524" r:id="rId35"/>
    <p:sldId id="1525" r:id="rId36"/>
    <p:sldId id="1537" r:id="rId37"/>
    <p:sldId id="1529" r:id="rId38"/>
    <p:sldId id="1530" r:id="rId39"/>
    <p:sldId id="1531" r:id="rId40"/>
    <p:sldId id="1532" r:id="rId41"/>
    <p:sldId id="1533" r:id="rId42"/>
    <p:sldId id="1538" r:id="rId43"/>
    <p:sldId id="1586" r:id="rId44"/>
    <p:sldId id="1587" r:id="rId45"/>
    <p:sldId id="1588" r:id="rId46"/>
    <p:sldId id="1589" r:id="rId47"/>
    <p:sldId id="1590" r:id="rId48"/>
    <p:sldId id="1591" r:id="rId49"/>
    <p:sldId id="1592" r:id="rId50"/>
    <p:sldId id="1593" r:id="rId51"/>
    <p:sldId id="1594" r:id="rId52"/>
    <p:sldId id="1595" r:id="rId53"/>
    <p:sldId id="1558" r:id="rId54"/>
    <p:sldId id="1559" r:id="rId55"/>
    <p:sldId id="1549" r:id="rId56"/>
    <p:sldId id="1557" r:id="rId57"/>
    <p:sldId id="1552" r:id="rId58"/>
    <p:sldId id="1553" r:id="rId59"/>
    <p:sldId id="1555" r:id="rId60"/>
    <p:sldId id="1556" r:id="rId61"/>
    <p:sldId id="1461" r:id="rId62"/>
    <p:sldId id="1575" r:id="rId63"/>
    <p:sldId id="1576" r:id="rId64"/>
    <p:sldId id="1577" r:id="rId65"/>
    <p:sldId id="1578" r:id="rId66"/>
    <p:sldId id="1579" r:id="rId67"/>
    <p:sldId id="1580" r:id="rId68"/>
    <p:sldId id="1581" r:id="rId69"/>
    <p:sldId id="1582" r:id="rId70"/>
    <p:sldId id="1583" r:id="rId71"/>
    <p:sldId id="1584" r:id="rId72"/>
    <p:sldId id="1585" r:id="rId73"/>
    <p:sldId id="1560" r:id="rId74"/>
    <p:sldId id="1561" r:id="rId75"/>
    <p:sldId id="1452" r:id="rId7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nite 2016 Template Light" id="{A073DAE3-B461-442F-A3D3-6642BD875E45}">
          <p14:sldIdLst>
            <p14:sldId id="1398"/>
            <p14:sldId id="1453"/>
            <p14:sldId id="1412"/>
            <p14:sldId id="1604"/>
            <p14:sldId id="1572"/>
            <p14:sldId id="1514"/>
            <p14:sldId id="1512"/>
            <p14:sldId id="1459"/>
            <p14:sldId id="1416"/>
            <p14:sldId id="1417"/>
            <p14:sldId id="1521"/>
            <p14:sldId id="1571"/>
            <p14:sldId id="1597"/>
            <p14:sldId id="1598"/>
            <p14:sldId id="1599"/>
            <p14:sldId id="1600"/>
            <p14:sldId id="1601"/>
            <p14:sldId id="1602"/>
            <p14:sldId id="1534"/>
            <p14:sldId id="1536"/>
            <p14:sldId id="1535"/>
            <p14:sldId id="1523"/>
            <p14:sldId id="1524"/>
            <p14:sldId id="1525"/>
            <p14:sldId id="1537"/>
            <p14:sldId id="1529"/>
            <p14:sldId id="1530"/>
            <p14:sldId id="1531"/>
            <p14:sldId id="1532"/>
            <p14:sldId id="1533"/>
            <p14:sldId id="1538"/>
            <p14:sldId id="1586"/>
            <p14:sldId id="1587"/>
            <p14:sldId id="1588"/>
            <p14:sldId id="1589"/>
            <p14:sldId id="1590"/>
            <p14:sldId id="1591"/>
            <p14:sldId id="1592"/>
            <p14:sldId id="1593"/>
            <p14:sldId id="1594"/>
            <p14:sldId id="1595"/>
            <p14:sldId id="1558"/>
            <p14:sldId id="1559"/>
            <p14:sldId id="1549"/>
            <p14:sldId id="1557"/>
            <p14:sldId id="1552"/>
            <p14:sldId id="1553"/>
            <p14:sldId id="1555"/>
            <p14:sldId id="1556"/>
            <p14:sldId id="1461"/>
            <p14:sldId id="1575"/>
            <p14:sldId id="1576"/>
            <p14:sldId id="1577"/>
            <p14:sldId id="1578"/>
            <p14:sldId id="1579"/>
            <p14:sldId id="1580"/>
            <p14:sldId id="1581"/>
            <p14:sldId id="1582"/>
            <p14:sldId id="1583"/>
            <p14:sldId id="1584"/>
            <p14:sldId id="1585"/>
            <p14:sldId id="1560"/>
            <p14:sldId id="1561"/>
            <p14:sldId id="14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F8F8"/>
    <a:srgbClr val="292929"/>
    <a:srgbClr val="BAD80A"/>
    <a:srgbClr val="A80000"/>
    <a:srgbClr val="5C2D91"/>
    <a:srgbClr val="0078D7"/>
    <a:srgbClr val="107C10"/>
    <a:srgbClr val="00000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autoAdjust="0"/>
    <p:restoredTop sz="86393" autoAdjust="0"/>
  </p:normalViewPr>
  <p:slideViewPr>
    <p:cSldViewPr>
      <p:cViewPr varScale="1">
        <p:scale>
          <a:sx n="65" d="100"/>
          <a:sy n="65" d="100"/>
        </p:scale>
        <p:origin x="1146"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howGuides="1">
      <p:cViewPr varScale="1">
        <p:scale>
          <a:sx n="83" d="100"/>
          <a:sy n="83" d="100"/>
        </p:scale>
        <p:origin x="23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microsoft.com/office/2015/10/relationships/revisionInfo" Target="revisionInfo.xml"/><Relationship Id="rId16" Type="http://schemas.openxmlformats.org/officeDocument/2006/relationships/slide" Target="slides/slide4.xml"/><Relationship Id="rId11" Type="http://schemas.openxmlformats.org/officeDocument/2006/relationships/slideMaster" Target="slideMasters/slideMaster5.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slide" Target="slides/slide49.xml"/><Relationship Id="rId82" Type="http://schemas.openxmlformats.org/officeDocument/2006/relationships/theme" Target="theme/theme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notesMaster" Target="notesMasters/notesMaster1.xml"/><Relationship Id="rId8" Type="http://schemas.openxmlformats.org/officeDocument/2006/relationships/slideMaster" Target="slideMasters/slideMaster2.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4.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1.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12/6/2017 11:58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12/6/2017 11:28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2356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Carmax.com ARCHITECTURE</a:t>
            </a:r>
          </a:p>
          <a:p>
            <a:pPr marL="171450" indent="-171450">
              <a:buFontTx/>
              <a:buChar char="-"/>
            </a:pPr>
            <a:r>
              <a:rPr lang="en-US" dirty="0"/>
              <a:t>Lifted the web tier into Azure</a:t>
            </a:r>
          </a:p>
          <a:p>
            <a:pPr marL="171450" indent="-171450">
              <a:buFontTx/>
              <a:buChar char="-"/>
            </a:pPr>
            <a:r>
              <a:rPr lang="en-US" dirty="0"/>
              <a:t>Again, huge benefits: Active Active, list resources</a:t>
            </a:r>
          </a:p>
          <a:p>
            <a:pPr marL="171450" indent="-171450">
              <a:buFontTx/>
              <a:buChar char="-"/>
            </a:pPr>
            <a:r>
              <a:rPr lang="en-US" dirty="0"/>
              <a:t>Azure</a:t>
            </a:r>
            <a:r>
              <a:rPr lang="en-US" baseline="0" dirty="0"/>
              <a:t> Caching anecdote</a:t>
            </a:r>
            <a:endParaRPr lang="en-US" dirty="0"/>
          </a:p>
          <a:p>
            <a:pPr marL="171450" indent="-171450">
              <a:buFontTx/>
              <a:buChar char="-"/>
            </a:pPr>
            <a:r>
              <a:rPr lang="en-US" dirty="0"/>
              <a:t>Active / Active</a:t>
            </a:r>
          </a:p>
          <a:p>
            <a:pPr marL="171450" indent="-171450">
              <a:buFontTx/>
              <a:buChar char="-"/>
            </a:pPr>
            <a:r>
              <a:rPr lang="en-US" dirty="0"/>
              <a:t>Resource templates</a:t>
            </a:r>
          </a:p>
          <a:p>
            <a:pPr marL="171450" indent="-171450">
              <a:buFontTx/>
              <a:buChar char="-"/>
            </a:pPr>
            <a:r>
              <a:rPr lang="en-US" dirty="0"/>
              <a:t>Use PowerShell</a:t>
            </a:r>
            <a:r>
              <a:rPr lang="en-US" baseline="0" dirty="0"/>
              <a:t> to orchestrate pushing to the staging slot of cloud services, run automated load tests, browser based acceptance tests</a:t>
            </a:r>
            <a:endParaRPr lang="en-US" dirty="0"/>
          </a:p>
          <a:p>
            <a:pPr marL="171450" indent="-171450">
              <a:buFontTx/>
              <a:buChar char="-"/>
            </a:pPr>
            <a:r>
              <a:rPr lang="en-US" dirty="0"/>
              <a:t>Talk back to on-prem services through reverse proxy (ARR) and will ultimately do that through ExpressRoute</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Three Big Benefits:</a:t>
            </a:r>
          </a:p>
          <a:p>
            <a:pPr marL="171450" indent="-171450">
              <a:buFontTx/>
              <a:buChar char="-"/>
            </a:pPr>
            <a:r>
              <a:rPr lang="en-US" dirty="0"/>
              <a:t>Active / Active</a:t>
            </a:r>
          </a:p>
          <a:p>
            <a:pPr marL="171450" indent="-171450">
              <a:buFontTx/>
              <a:buChar char="-"/>
            </a:pPr>
            <a:r>
              <a:rPr lang="en-US" dirty="0"/>
              <a:t>Increased capability: caching tier, traffic manager by performance,</a:t>
            </a:r>
            <a:r>
              <a:rPr lang="en-US" baseline="0" dirty="0"/>
              <a:t> Application Insights, provisioning times are drastically reduced</a:t>
            </a:r>
          </a:p>
          <a:p>
            <a:pPr marL="171450" indent="-171450">
              <a:buFontTx/>
              <a:buChar char="-"/>
            </a:pPr>
            <a:r>
              <a:rPr lang="en-US" baseline="0" dirty="0"/>
              <a:t>Continuous Delivery – build orchestration through PowerShell, automated browser based acceptance testing, load testing, Azure storage opens up some new deployment scenarios</a:t>
            </a:r>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560597E-EF95-4F47-9461-C634001576A0}"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014738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CLOSING SLIDE</a:t>
            </a:r>
          </a:p>
          <a:p>
            <a:pPr marL="171450" indent="-171450">
              <a:buFontTx/>
              <a:buChar char="-"/>
            </a:pPr>
            <a:r>
              <a:rPr lang="en-US" dirty="0"/>
              <a:t>We want</a:t>
            </a:r>
            <a:r>
              <a:rPr lang="en-US" baseline="0" dirty="0"/>
              <a:t> to continue to invest in these technologies since the return has been so high</a:t>
            </a:r>
          </a:p>
          <a:p>
            <a:pPr marL="171450" indent="-171450">
              <a:buFontTx/>
              <a:buChar char="-"/>
            </a:pPr>
            <a:r>
              <a:rPr lang="en-US" baseline="0" dirty="0"/>
              <a:t>I mentioned I’m on our Platform team, but there are product teams that constantly work to improve many areas of the site: (finance, home delivery, SEO) </a:t>
            </a:r>
          </a:p>
          <a:p>
            <a:pPr marL="171450" indent="-171450">
              <a:buFontTx/>
              <a:buChar char="-"/>
            </a:pPr>
            <a:r>
              <a:rPr lang="en-US" baseline="0" dirty="0"/>
              <a:t>We want to pull apart some of our more monolithic services and design highly available services for product teams to own and innovate on end-to-end</a:t>
            </a:r>
          </a:p>
          <a:p>
            <a:pPr marL="171450" indent="-171450">
              <a:buFontTx/>
              <a:buChar char="-"/>
            </a:pPr>
            <a:r>
              <a:rPr lang="en-US" baseline="0" dirty="0"/>
              <a:t>For images specifically, we’re working on leveraging metadata stored with each image to start to group and present photos in interesting ways on the website (like exterior vs. interior photos)</a:t>
            </a:r>
          </a:p>
          <a:p>
            <a:pPr marL="171450" indent="-171450">
              <a:buFontTx/>
              <a:buChar char="-"/>
            </a:pPr>
            <a:r>
              <a:rPr lang="en-US" baseline="0" dirty="0"/>
              <a:t>And we also continue to get demand for keeping images longer and longer as we move out further with our ownership and loyalty programs so customers can see the original pictures of their cars long after purchase – cool storage is a great candidate for that</a:t>
            </a:r>
            <a:endParaRPr lang="en-US" dirty="0"/>
          </a:p>
          <a:p>
            <a:pPr marL="171450" indent="-171450">
              <a:buFontTx/>
              <a:buChar char="-"/>
            </a:pPr>
            <a:r>
              <a:rPr lang="en-US" dirty="0"/>
              <a:t>So I hope this has given</a:t>
            </a:r>
            <a:r>
              <a:rPr lang="en-US" baseline="0" dirty="0"/>
              <a:t> you all some ideas of how you can improve the capability and resiliency of your own software systems using Azure and Azure storage</a:t>
            </a: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We are a product </a:t>
            </a:r>
          </a:p>
          <a:p>
            <a:pPr marL="171450" indent="-171450">
              <a:buFontTx/>
              <a:buChar char="-"/>
            </a:pPr>
            <a:endParaRPr lang="en-US" dirty="0"/>
          </a:p>
          <a:p>
            <a:pPr marL="171450" indent="-171450">
              <a:buFontTx/>
              <a:buChar char="-"/>
            </a:pPr>
            <a:r>
              <a:rPr lang="en-US" dirty="0"/>
              <a:t>Azure</a:t>
            </a:r>
            <a:r>
              <a:rPr lang="en-US" baseline="0" dirty="0"/>
              <a:t> image metadata – set up smart gallery</a:t>
            </a:r>
          </a:p>
          <a:p>
            <a:pPr marL="171450" indent="-171450">
              <a:buFontTx/>
              <a:buChar char="-"/>
            </a:pPr>
            <a:r>
              <a:rPr lang="en-US" baseline="0" dirty="0"/>
              <a:t>Could be more generic</a:t>
            </a:r>
          </a:p>
          <a:p>
            <a:pPr marL="171450" indent="-171450">
              <a:buFontTx/>
              <a:buChar char="-"/>
            </a:pPr>
            <a:r>
              <a:rPr lang="en-US" baseline="0" dirty="0"/>
              <a:t>Gallery service</a:t>
            </a:r>
          </a:p>
          <a:p>
            <a:pPr marL="171450" indent="-171450">
              <a:buFontTx/>
              <a:buChar char="-"/>
            </a:pPr>
            <a:r>
              <a:rPr lang="en-US" baseline="0" dirty="0"/>
              <a:t>Dream – I’m taking photos and uploading them at the same time</a:t>
            </a:r>
          </a:p>
          <a:p>
            <a:pPr marL="171450" indent="-171450">
              <a:buFontTx/>
              <a:buChar char="-"/>
            </a:pPr>
            <a:r>
              <a:rPr lang="en-US" baseline="0" dirty="0"/>
              <a:t>Video and 360 images</a:t>
            </a:r>
          </a:p>
          <a:p>
            <a:pPr marL="171450" indent="-171450">
              <a:buFontTx/>
              <a:buChar char="-"/>
            </a:pPr>
            <a:r>
              <a:rPr lang="en-US" baseline="0" dirty="0"/>
              <a:t>Metadata that links to related photos (dings, etc)</a:t>
            </a:r>
          </a:p>
          <a:p>
            <a:pPr marL="171450" indent="-171450">
              <a:buFontTx/>
              <a:buChar char="-"/>
            </a:pPr>
            <a:endParaRPr lang="en-US" baseline="0" dirty="0"/>
          </a:p>
          <a:p>
            <a:pPr marL="171450" indent="-171450">
              <a:buFontTx/>
              <a:buChar char="-"/>
            </a:pPr>
            <a:r>
              <a:rPr lang="en-US" baseline="0" dirty="0"/>
              <a:t>360 images, videosmetadatascriptingquery storage metadatapurging?imageresizer.net</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Owners, loyalty experience with long-lived images</a:t>
            </a:r>
          </a:p>
          <a:p>
            <a:pPr marL="171450" indent="-171450">
              <a:buFontTx/>
              <a:buChar char="-"/>
            </a:pPr>
            <a:r>
              <a:rPr lang="en-US" baseline="0" dirty="0"/>
              <a:t>10 days, to 30 days, to a year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560597E-EF95-4F47-9461-C634001576A0}"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531423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CLOSING SLIDE</a:t>
            </a:r>
          </a:p>
          <a:p>
            <a:pPr marL="171450" indent="-171450">
              <a:buFontTx/>
              <a:buChar char="-"/>
            </a:pPr>
            <a:r>
              <a:rPr lang="en-US" dirty="0"/>
              <a:t>“It’s not just about vehicle images”</a:t>
            </a:r>
          </a:p>
          <a:p>
            <a:pPr marL="171450" indent="-171450">
              <a:buFontTx/>
              <a:buChar char="-"/>
            </a:pPr>
            <a:r>
              <a:rPr lang="en-US" dirty="0"/>
              <a:t>We want</a:t>
            </a:r>
            <a:r>
              <a:rPr lang="en-US" baseline="0" dirty="0"/>
              <a:t> to continue to invest in these technologies since the return has been so high</a:t>
            </a:r>
          </a:p>
          <a:p>
            <a:pPr marL="171450" indent="-171450">
              <a:buFontTx/>
              <a:buChar char="-"/>
            </a:pPr>
            <a:r>
              <a:rPr lang="en-US" baseline="0" dirty="0"/>
              <a:t>I mentioned I’m on our Platform team, but there are product teams that constantly work to improve many areas of the site: (finance, home delivery, SEO) </a:t>
            </a:r>
          </a:p>
          <a:p>
            <a:pPr marL="171450" indent="-171450">
              <a:buFontTx/>
              <a:buChar char="-"/>
            </a:pPr>
            <a:r>
              <a:rPr lang="en-US" baseline="0" dirty="0"/>
              <a:t>We want to pull apart some of our more monolithic services and design highly available services for product teams to own and innovate on end-to-end</a:t>
            </a:r>
          </a:p>
          <a:p>
            <a:pPr marL="171450" indent="-171450">
              <a:buFontTx/>
              <a:buChar char="-"/>
            </a:pPr>
            <a:r>
              <a:rPr lang="en-US" baseline="0" dirty="0"/>
              <a:t>For images specifically, we’re working on leveraging metadata stored with each image to start to group and present photos in interesting ways on the website (like exterior vs. exterior photos)</a:t>
            </a:r>
          </a:p>
          <a:p>
            <a:pPr marL="171450" indent="-171450">
              <a:buFontTx/>
              <a:buChar char="-"/>
            </a:pPr>
            <a:r>
              <a:rPr lang="en-US" baseline="0" dirty="0"/>
              <a:t>And we also continue to get demand for keeping images longer and longer as we move out further with our ownership and loyalty programs so customers can see the original pictures of their cars long after purchase – cool storage is a great candidate for that</a:t>
            </a:r>
            <a:endParaRPr lang="en-US" dirty="0"/>
          </a:p>
          <a:p>
            <a:pPr marL="171450" indent="-171450">
              <a:buFontTx/>
              <a:buChar char="-"/>
            </a:pPr>
            <a:r>
              <a:rPr lang="en-US" dirty="0"/>
              <a:t>So I hope this has given</a:t>
            </a:r>
            <a:r>
              <a:rPr lang="en-US" baseline="0" dirty="0"/>
              <a:t> you all some ideas of how you can improve the capability and resiliency of your own software systems using Azure and Azure storage</a:t>
            </a: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We are a product </a:t>
            </a:r>
          </a:p>
          <a:p>
            <a:pPr marL="171450" indent="-171450">
              <a:buFontTx/>
              <a:buChar char="-"/>
            </a:pPr>
            <a:endParaRPr lang="en-US" dirty="0"/>
          </a:p>
          <a:p>
            <a:pPr marL="171450" indent="-171450">
              <a:buFontTx/>
              <a:buChar char="-"/>
            </a:pPr>
            <a:r>
              <a:rPr lang="en-US" dirty="0"/>
              <a:t>Azure</a:t>
            </a:r>
            <a:r>
              <a:rPr lang="en-US" baseline="0" dirty="0"/>
              <a:t> image metadata – set up smart gallery</a:t>
            </a:r>
          </a:p>
          <a:p>
            <a:pPr marL="171450" indent="-171450">
              <a:buFontTx/>
              <a:buChar char="-"/>
            </a:pPr>
            <a:r>
              <a:rPr lang="en-US" baseline="0" dirty="0"/>
              <a:t>Could be more generic</a:t>
            </a:r>
          </a:p>
          <a:p>
            <a:pPr marL="171450" indent="-171450">
              <a:buFontTx/>
              <a:buChar char="-"/>
            </a:pPr>
            <a:r>
              <a:rPr lang="en-US" baseline="0" dirty="0"/>
              <a:t>Gallery service</a:t>
            </a:r>
          </a:p>
          <a:p>
            <a:pPr marL="171450" indent="-171450">
              <a:buFontTx/>
              <a:buChar char="-"/>
            </a:pPr>
            <a:r>
              <a:rPr lang="en-US" baseline="0" dirty="0"/>
              <a:t>Dream – I’m taking photos and uploading them at the same time</a:t>
            </a:r>
          </a:p>
          <a:p>
            <a:pPr marL="171450" indent="-171450">
              <a:buFontTx/>
              <a:buChar char="-"/>
            </a:pPr>
            <a:r>
              <a:rPr lang="en-US" baseline="0" dirty="0"/>
              <a:t>Video and 360 images</a:t>
            </a:r>
          </a:p>
          <a:p>
            <a:pPr marL="171450" indent="-171450">
              <a:buFontTx/>
              <a:buChar char="-"/>
            </a:pPr>
            <a:r>
              <a:rPr lang="en-US" baseline="0" dirty="0"/>
              <a:t>Metadata that links to related photos (dings, etc)</a:t>
            </a:r>
          </a:p>
          <a:p>
            <a:pPr marL="171450" indent="-171450">
              <a:buFontTx/>
              <a:buChar char="-"/>
            </a:pPr>
            <a:endParaRPr lang="en-US" baseline="0" dirty="0"/>
          </a:p>
          <a:p>
            <a:pPr marL="171450" indent="-171450">
              <a:buFontTx/>
              <a:buChar char="-"/>
            </a:pPr>
            <a:r>
              <a:rPr lang="en-US" baseline="0" dirty="0"/>
              <a:t>360 images, videosmetadatascriptingquery storage metadatapurging?imageresizer.net</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Owners, loyalty experience with long-lived images</a:t>
            </a:r>
          </a:p>
          <a:p>
            <a:pPr marL="171450" indent="-171450">
              <a:buFontTx/>
              <a:buChar char="-"/>
            </a:pPr>
            <a:r>
              <a:rPr lang="en-US" baseline="0" dirty="0"/>
              <a:t>10 days, to 30 days, to a year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560597E-EF95-4F47-9461-C634001576A0}"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905777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59021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a:t>
            </a:r>
          </a:p>
          <a:p>
            <a:r>
              <a:rPr lang="en-US" sz="2800" dirty="0"/>
              <a:t>For most object storage needs</a:t>
            </a:r>
          </a:p>
          <a:p>
            <a:r>
              <a:rPr lang="en-US" sz="2800" dirty="0"/>
              <a:t>Optimized for sequential access</a:t>
            </a:r>
          </a:p>
          <a:p>
            <a:r>
              <a:rPr lang="en-US" sz="2800" dirty="0"/>
              <a:t>Each blob is made up of blocks</a:t>
            </a:r>
          </a:p>
          <a:p>
            <a:r>
              <a:rPr lang="en-US" sz="2800" dirty="0"/>
              <a:t>Append Blobs:</a:t>
            </a:r>
          </a:p>
          <a:p>
            <a:r>
              <a:rPr lang="en-US" sz="2800" dirty="0"/>
              <a:t>Similar to Block Blobs</a:t>
            </a:r>
          </a:p>
          <a:p>
            <a:r>
              <a:rPr lang="en-US" sz="2800" dirty="0"/>
              <a:t>Can only append blocks to the end of the blob</a:t>
            </a:r>
          </a:p>
          <a:p>
            <a:r>
              <a:rPr lang="en-US" sz="2800" dirty="0"/>
              <a:t>Optimized</a:t>
            </a:r>
            <a:r>
              <a:rPr lang="en-US" sz="2800" baseline="0" dirty="0"/>
              <a:t> for multi-writer append scenarios (logging, etc.)</a:t>
            </a:r>
          </a:p>
          <a:p>
            <a:r>
              <a:rPr lang="en-US" sz="2800" dirty="0"/>
              <a:t>Page Blobs:</a:t>
            </a:r>
          </a:p>
          <a:p>
            <a:r>
              <a:rPr lang="en-US" sz="2800" dirty="0"/>
              <a:t>Optimized for random reads and writes</a:t>
            </a:r>
          </a:p>
          <a:p>
            <a:r>
              <a:rPr lang="en-US" sz="2800" dirty="0"/>
              <a:t>Collection of 512 byte pages</a:t>
            </a:r>
          </a:p>
          <a:p>
            <a:r>
              <a:rPr lang="en-US" sz="2800" dirty="0"/>
              <a:t>Support for sparse files</a:t>
            </a:r>
          </a:p>
          <a:p>
            <a:endParaRPr lang="en-US" sz="2800" dirty="0"/>
          </a:p>
          <a:p>
            <a:r>
              <a:rPr lang="en-US" dirty="0"/>
              <a:t>Focus of the rest of this talk is Block Blobs</a:t>
            </a:r>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2932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architecture.</a:t>
            </a:r>
          </a:p>
          <a:p>
            <a:endParaRPr lang="en-US" dirty="0"/>
          </a:p>
          <a:p>
            <a:r>
              <a:rPr lang="en-US" sz="900" kern="1200" dirty="0">
                <a:solidFill>
                  <a:schemeClr val="tx1"/>
                </a:solidFill>
                <a:effectLst/>
                <a:latin typeface="Segoe UI Light" pitchFamily="34" charset="0"/>
                <a:ea typeface="+mn-ea"/>
                <a:cs typeface="+mn-cs"/>
              </a:rPr>
              <a:t>If you take only one thing away from this talk it is this. WHAT you decide to use for your Partition Key is critically important to having a successful table design. The reason for is that in Azure your Partition Key determines how we group your data, how we dynamically allocate resources to load balance your data, and if you will be able to do “Batch” transactions against that data.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 good Partition key allows us to scale out your service and give you 1000s of transactions per second without any additional work on your part.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what makes a good Partition key? Azure Storage is a range based partitioning system so if your keys are spread out over the Lexi-graphical key space that gives us the best change to observe your query patterns and scale out your data set appropriately.</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In a relational database such as SQL Server, your clustered index determines how your data is stored on disk. A common pattern is to use an INT for your Primary Key, however in Azure Table Storage that would be considered and anti-pattern and not enable your application to scale.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We’ve just scratched the surface here, there is a lot more detail in the Azure Tables Design Guide which will go into depth on choosing the right keys, building composite keys for query flexibility, and avoiding bad patterns.</a:t>
            </a:r>
          </a:p>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94161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18585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77765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delete all snapshots of a bloc</a:t>
            </a:r>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5520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delete all snapshots of a bloc</a:t>
            </a:r>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09524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almost always start our presentations</a:t>
            </a:r>
            <a:r>
              <a:rPr lang="en-US" baseline="0" dirty="0"/>
              <a:t> with this slide that shows the global scale of Azure. We have 30 regions in GA with 4 more announced which is more regions than AWS and Google combined. The relevance to Azure Storage is that we are the distributed file system underpinning this global presence. Storage is a foundational service that is available in every single region and our own infrastructure services in any new region require storage along with compute and networking as the base substrate to start up and offer the Azure suite of services.</a:t>
            </a:r>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94757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383256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4401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20545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7077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498542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48762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931024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914961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74998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59504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Azure Storage is also used by every</a:t>
            </a:r>
            <a:r>
              <a:rPr lang="en-US" baseline="0" dirty="0"/>
              <a:t> Azure service directly or indirectly for data persistence and by nearly every MS services including O365 and Skype for Business on the enterprise side and OneDrive, Xbox and Skype on the consumer front</a:t>
            </a:r>
          </a:p>
          <a:p>
            <a:endParaRPr lang="en-US" baseline="0" dirty="0"/>
          </a:p>
          <a:p>
            <a:r>
              <a:rPr lang="en-US" baseline="0" dirty="0"/>
              <a:t>The Storage services have a number of capabilities that are common across the board…let’s go through each of them briefly.</a:t>
            </a:r>
          </a:p>
          <a:p>
            <a:endParaRPr lang="en-US" dirty="0"/>
          </a:p>
          <a:p>
            <a:r>
              <a:rPr lang="en-US" dirty="0"/>
              <a:t>Hyper Scale:</a:t>
            </a:r>
            <a:r>
              <a:rPr lang="en-US" baseline="0" dirty="0"/>
              <a:t> In 60 min, ~6B net new objects, ~70B transactions, ~2.5PB of data ingressed/egressed. In 1 yr: 52T net new objects, 613T transactions, 21EB of data…but more than that since the growth rate is also increasing over time.</a:t>
            </a:r>
          </a:p>
          <a:p>
            <a:endParaRPr lang="en-US" dirty="0"/>
          </a:p>
          <a:p>
            <a:r>
              <a:rPr lang="en-US" dirty="0"/>
              <a:t>Durable: Multiple</a:t>
            </a:r>
            <a:r>
              <a:rPr lang="en-US" baseline="0" dirty="0"/>
              <a:t> replicas with failure recovery and no data loss. One-click options for redundancy, including automatic geo-replication. Checksums and CRC scrubbing to protect against data corruption and  bit rot</a:t>
            </a:r>
          </a:p>
          <a:p>
            <a:endParaRPr lang="en-US" dirty="0"/>
          </a:p>
          <a:p>
            <a:r>
              <a:rPr lang="en-US" dirty="0"/>
              <a:t>Secure:</a:t>
            </a:r>
            <a:r>
              <a:rPr lang="en-US" baseline="0" dirty="0"/>
              <a:t> Wide variety of security options ranging from encryption at rest to easy client side encryption including key management with Azure KeyVault:  Azure’s HSM as a service</a:t>
            </a:r>
          </a:p>
          <a:p>
            <a:endParaRPr lang="en-US" baseline="0" dirty="0"/>
          </a:p>
          <a:p>
            <a:r>
              <a:rPr lang="en-US" baseline="0" dirty="0"/>
              <a:t>Highly Available: We recover from disk, node and rack level failures without you having to worry about it. We scale up and down dynamically based on amount of read/write traffic to your data</a:t>
            </a:r>
          </a:p>
          <a:p>
            <a:endParaRPr lang="en-US" baseline="0" dirty="0"/>
          </a:p>
          <a:p>
            <a:r>
              <a:rPr lang="en-US" baseline="0" dirty="0"/>
              <a:t>Open: We are platform agnostic and have support for using Storage from a wide variety of languages and development environments including .Net, Java, Python and Node.js as well as mobile platforms including iOS, Android and Xamarin</a:t>
            </a:r>
          </a:p>
          <a:p>
            <a:endParaRPr lang="en-US" dirty="0"/>
          </a:p>
          <a:p>
            <a:r>
              <a:rPr lang="en-US" dirty="0"/>
              <a:t>Hybrid: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have</a:t>
            </a:r>
            <a:r>
              <a:rPr lang="en-US" baseline="0" dirty="0"/>
              <a:t> a wide variety of partners that integrate with Azure Storage including backup companies like Commvault and Veritas that provide on-prem to cloud backup and storage companies like NetApp and EMC that provide hybrid storage on-ramps from their arrays to Azure Storage. We work with a number of cloud first storage startups like Panzura, Nasuni, Softnas, Talon and more. In addition we have our own first party services that provide tiered experiences from servers including Azure Backup, Azure Site Recovery and StorSimple</a:t>
            </a:r>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1827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14997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551664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564960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362111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000224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991406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level the text to emphasize sameness,</a:t>
            </a:r>
            <a:r>
              <a:rPr lang="en-US" baseline="0" dirty="0"/>
              <a:t> cost, etc.</a:t>
            </a:r>
          </a:p>
          <a:p>
            <a:r>
              <a:rPr lang="en-US" baseline="0" dirty="0"/>
              <a:t>Don’t specify numbers</a:t>
            </a:r>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374226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12/6/2017 11:28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387899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Emphasize the size of the district</a:t>
            </a:r>
          </a:p>
          <a:p>
            <a:r>
              <a:rPr lang="en-US" dirty="0"/>
              <a:t>- Add animation</a:t>
            </a:r>
          </a:p>
        </p:txBody>
      </p:sp>
      <p:sp>
        <p:nvSpPr>
          <p:cNvPr id="4" name="Slide Number Placeholder 3"/>
          <p:cNvSpPr>
            <a:spLocks noGrp="1"/>
          </p:cNvSpPr>
          <p:nvPr>
            <p:ph type="sldNum" sz="quarter" idx="10"/>
          </p:nvPr>
        </p:nvSpPr>
        <p:spPr/>
        <p:txBody>
          <a:bodyPr/>
          <a:lstStyle/>
          <a:p>
            <a:fld id="{B1434D88-8BF3-4375-949C-DFDFBBCC3C94}"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908217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12/6/2017 11:28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401483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70776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12/6/2017 11:28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3083131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12/6/2017 11:28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815342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12/6/2017 11:28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811054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12/6/2017 11:28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67429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a:p>
          <a:p>
            <a:pPr marL="171450" indent="-171450">
              <a:buFont typeface="Arial" charset="0"/>
              <a:buChar char="•"/>
            </a:pPr>
            <a:r>
              <a:rPr lang="en-US" baseline="0" dirty="0"/>
              <a:t>Buy for the hour. Test the restore each week and test by paying by the hour.</a:t>
            </a:r>
          </a:p>
          <a:p>
            <a:pPr marL="171450" indent="-171450">
              <a:buFont typeface="Arial" charset="0"/>
              <a:buChar char="•"/>
            </a:pPr>
            <a:endParaRPr lang="en-US" baseline="0" dirty="0"/>
          </a:p>
          <a:p>
            <a:pPr marL="171450" indent="-171450">
              <a:buFont typeface="Arial" charset="0"/>
              <a:buChar char="•"/>
            </a:pPr>
            <a:r>
              <a:rPr lang="en-US" dirty="0"/>
              <a:t>Arrow connects to azure compute</a:t>
            </a:r>
          </a:p>
        </p:txBody>
      </p:sp>
      <p:sp>
        <p:nvSpPr>
          <p:cNvPr id="4" name="Header Placeholder 3"/>
          <p:cNvSpPr>
            <a:spLocks noGrp="1"/>
          </p:cNvSpPr>
          <p:nvPr>
            <p:ph type="hdr" sz="quarter" idx="10"/>
          </p:nvPr>
        </p:nvSpPr>
        <p:spPr/>
        <p:txBody>
          <a:bodyPr/>
          <a:lstStyle/>
          <a:p>
            <a:r>
              <a:rPr lang="en-US" dirty="0">
                <a:solidFill>
                  <a:prstClr val="black"/>
                </a:solidFill>
              </a:rPr>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12/6/2017 11:28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3854108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434D88-8BF3-4375-949C-DFDFBBCC3C94}"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295064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12/6/2017 11:28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188410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12/6/2017 11:28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4026481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Veritas</a:t>
            </a:r>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39147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12/6/2017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77680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a:t>
            </a:r>
          </a:p>
          <a:p>
            <a:pPr marL="171450" indent="-171450">
              <a:buFontTx/>
              <a:buChar char="-"/>
            </a:pPr>
            <a:r>
              <a:rPr lang="en-US" baseline="0" dirty="0"/>
              <a:t>On-call rotation</a:t>
            </a:r>
          </a:p>
          <a:p>
            <a:pPr marL="171450" indent="-171450">
              <a:buFontTx/>
              <a:buChar char="-"/>
            </a:pPr>
            <a:r>
              <a:rPr lang="en-US" baseline="0" dirty="0"/>
              <a:t>Intro self – how CarMax does high availability with carmax.com and vehicle images</a:t>
            </a:r>
          </a:p>
          <a:p>
            <a:pPr marL="171450" indent="-171450">
              <a:buFontTx/>
              <a:buChar char="-"/>
            </a:pPr>
            <a:r>
              <a:rPr lang="en-US" baseline="0" dirty="0"/>
              <a:t>Hope – you can apply some of these ideas to help make your own systems more capable and resilient</a:t>
            </a:r>
          </a:p>
        </p:txBody>
      </p:sp>
      <p:sp>
        <p:nvSpPr>
          <p:cNvPr id="4" name="Slide Number Placeholder 3"/>
          <p:cNvSpPr>
            <a:spLocks noGrp="1"/>
          </p:cNvSpPr>
          <p:nvPr>
            <p:ph type="sldNum" sz="quarter" idx="10"/>
          </p:nvPr>
        </p:nvSpPr>
        <p:spPr/>
        <p:txBody>
          <a:bodyPr/>
          <a:lstStyle/>
          <a:p>
            <a:fld id="{1560597E-EF95-4F47-9461-C634001576A0}"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16483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baseline="0" dirty="0"/>
              <a:t>carmax.com Home Page, Search Page, Car Page, vehicle image URL</a:t>
            </a:r>
          </a:p>
          <a:p>
            <a:pPr marL="171450" indent="-171450">
              <a:buFontTx/>
              <a:buChar char="-"/>
            </a:pPr>
            <a:r>
              <a:rPr lang="en-US" baseline="0" dirty="0"/>
              <a:t>Largest nationwide used car retailer</a:t>
            </a:r>
          </a:p>
          <a:p>
            <a:pPr marL="171450" indent="-171450">
              <a:buFontTx/>
              <a:buChar char="-"/>
            </a:pPr>
            <a:r>
              <a:rPr lang="en-US" baseline="0" dirty="0"/>
              <a:t>160+ stores</a:t>
            </a:r>
          </a:p>
          <a:p>
            <a:pPr marL="171450" indent="-171450">
              <a:buFontTx/>
              <a:buChar char="-"/>
            </a:pPr>
            <a:r>
              <a:rPr lang="en-US" baseline="0" dirty="0"/>
              <a:t>Transitioning to an ecommerce company</a:t>
            </a:r>
          </a:p>
          <a:p>
            <a:pPr marL="171450" indent="-171450">
              <a:buFontTx/>
              <a:buChar char="-"/>
            </a:pPr>
            <a:r>
              <a:rPr lang="en-US" baseline="0" dirty="0"/>
              <a:t>Images really help connect customers to the car, sell much faster</a:t>
            </a:r>
            <a:endParaRPr lang="en-US" dirty="0"/>
          </a:p>
          <a:p>
            <a:endParaRPr lang="en-US" dirty="0"/>
          </a:p>
          <a:p>
            <a:endParaRPr lang="en-US" dirty="0"/>
          </a:p>
          <a:p>
            <a:r>
              <a:rPr lang="en-US" dirty="0"/>
              <a:t>-- Notes --</a:t>
            </a:r>
          </a:p>
          <a:p>
            <a:endParaRPr lang="en-US" dirty="0"/>
          </a:p>
          <a:p>
            <a:r>
              <a:rPr lang="en-US" dirty="0"/>
              <a:t>DEMO</a:t>
            </a:r>
          </a:p>
          <a:p>
            <a:r>
              <a:rPr lang="en-US" dirty="0"/>
              <a:t>–</a:t>
            </a:r>
            <a:r>
              <a:rPr lang="en-US" baseline="0" dirty="0"/>
              <a:t> Goal – showcase use of images on the site</a:t>
            </a:r>
          </a:p>
          <a:p>
            <a:pPr marL="171450" indent="-171450">
              <a:buFontTx/>
              <a:buChar char="-"/>
            </a:pPr>
            <a:r>
              <a:rPr lang="en-US" baseline="0" dirty="0"/>
              <a:t>Images help customers fall in love with the car, most people won’t contact us about a car if there aren’t images (hit that home, it’s core to the business)</a:t>
            </a:r>
          </a:p>
          <a:p>
            <a:pPr marL="171450" indent="-171450">
              <a:buFontTx/>
              <a:buChar char="-"/>
            </a:pPr>
            <a:r>
              <a:rPr lang="en-US" baseline="0" dirty="0"/>
              <a:t>Show search funnel (home page, search results with image slider, car page images with web inspector to get image URL, play with image URL to show resizing)</a:t>
            </a:r>
          </a:p>
          <a:p>
            <a:pPr marL="171450" indent="-171450">
              <a:buFontTx/>
              <a:buChar char="-"/>
            </a:pPr>
            <a:r>
              <a:rPr lang="en-US" baseline="0" dirty="0"/>
              <a:t>Emphasize how important that is since the site is fully responsive, demo that</a:t>
            </a:r>
          </a:p>
          <a:p>
            <a:pPr marL="171450" indent="-171450">
              <a:buFontTx/>
              <a:buChar char="-"/>
            </a:pPr>
            <a:r>
              <a:rPr lang="en-US" baseline="0" dirty="0"/>
              <a:t>Use Charlotte or Orlando (7106, 7107)</a:t>
            </a:r>
          </a:p>
          <a:p>
            <a:pPr marL="171450" indent="-171450">
              <a:buFontTx/>
              <a:buChar char="-"/>
            </a:pPr>
            <a:r>
              <a:rPr lang="en-US" baseline="0" dirty="0"/>
              <a:t>Or outdoor photos (Richmond 7101 or 7108)</a:t>
            </a:r>
          </a:p>
          <a:p>
            <a:pPr marL="171450" indent="-171450">
              <a:buFontTx/>
              <a:buChar char="-"/>
            </a:pPr>
            <a:r>
              <a:rPr lang="en-US" baseline="0" dirty="0"/>
              <a:t>My store nearest: https://www.carmax.com/search#Distance=store&amp;SortKey=8&amp;Zip=28227</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1560597E-EF95-4F47-9461-C634001576A0}"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481377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Architecture</a:t>
            </a:r>
          </a:p>
          <a:p>
            <a:pPr marL="171450" indent="-171450">
              <a:buFontTx/>
              <a:buChar char="-"/>
            </a:pPr>
            <a:r>
              <a:rPr lang="en-US" dirty="0"/>
              <a:t>Overview of the system (store =&gt; vim to multiple sizes,</a:t>
            </a:r>
            <a:r>
              <a:rPr lang="en-US" baseline="0" dirty="0"/>
              <a:t> database URLs, SAN)</a:t>
            </a:r>
          </a:p>
          <a:p>
            <a:pPr marL="171450" indent="-171450">
              <a:buFontTx/>
              <a:buChar char="-"/>
            </a:pPr>
            <a:r>
              <a:rPr lang="en-US" baseline="0" dirty="0"/>
              <a:t>Three big problems: capacity, availability, and capability</a:t>
            </a:r>
          </a:p>
          <a:p>
            <a:pPr marL="171450" indent="-171450">
              <a:buFontTx/>
              <a:buChar char="-"/>
            </a:pPr>
            <a:r>
              <a:rPr lang="en-US" baseline="0" dirty="0"/>
              <a:t>Fixed capacity: , HD images, outbound bandwidth, compression</a:t>
            </a:r>
          </a:p>
          <a:p>
            <a:pPr marL="171450" indent="-171450">
              <a:buFontTx/>
              <a:buChar char="-"/>
            </a:pPr>
            <a:r>
              <a:rPr lang="en-US" baseline="0" dirty="0"/>
              <a:t>Slow copy: New SAN w/in datacenter slow, took days to copy to another data center</a:t>
            </a:r>
            <a:endParaRPr lang="en-US" dirty="0"/>
          </a:p>
          <a:p>
            <a:pPr marL="171450" indent="-171450">
              <a:buFontTx/>
              <a:buChar char="-"/>
            </a:pPr>
            <a:r>
              <a:rPr lang="en-US" baseline="0" dirty="0"/>
              <a:t>Low Availability – wasn’t in another datacenter!</a:t>
            </a:r>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dirty="0"/>
          </a:p>
          <a:p>
            <a:endParaRPr lang="en-US" dirty="0"/>
          </a:p>
          <a:p>
            <a:r>
              <a:rPr lang="en-US" dirty="0"/>
              <a:t>Process</a:t>
            </a:r>
            <a:r>
              <a:rPr lang="en-US" baseline="0" dirty="0"/>
              <a:t> overview</a:t>
            </a:r>
          </a:p>
          <a:p>
            <a:pPr marL="171450" indent="-171450">
              <a:buFontTx/>
              <a:buChar char="-"/>
            </a:pPr>
            <a:r>
              <a:rPr lang="en-US" baseline="0" dirty="0"/>
              <a:t>Sales associate takes pictures of the car</a:t>
            </a:r>
          </a:p>
          <a:p>
            <a:pPr marL="171450" indent="-171450">
              <a:buFontTx/>
              <a:buChar char="-"/>
            </a:pPr>
            <a:r>
              <a:rPr lang="en-US" baseline="0" dirty="0"/>
              <a:t>Special application sends to services that make copies of the image at ~6 sizes, uploads to a 4TB SAN</a:t>
            </a:r>
          </a:p>
          <a:p>
            <a:pPr marL="171450" indent="-171450">
              <a:buFontTx/>
              <a:buChar char="-"/>
            </a:pPr>
            <a:r>
              <a:rPr lang="en-US" baseline="0" dirty="0"/>
              <a:t>IIS website in front of the SAN with simple static file handling, and URLs come from the database generated during resizing</a:t>
            </a:r>
          </a:p>
          <a:p>
            <a:pPr marL="171450" indent="-171450">
              <a:buFontTx/>
              <a:buChar char="-"/>
            </a:pPr>
            <a:r>
              <a:rPr lang="en-US" baseline="0" dirty="0"/>
              <a:t>Now we’re at 13TB </a:t>
            </a:r>
          </a:p>
          <a:p>
            <a:pPr marL="171450" indent="-171450">
              <a:buFontTx/>
              <a:buChar char="-"/>
            </a:pPr>
            <a:r>
              <a:rPr lang="en-US" baseline="0" dirty="0"/>
              <a:t>HD images rollout was a huge driver of storage growth</a:t>
            </a:r>
          </a:p>
          <a:p>
            <a:pPr marL="171450" indent="-171450">
              <a:buFontTx/>
              <a:buChar char="-"/>
            </a:pPr>
            <a:endParaRPr lang="en-US" baseline="0" dirty="0"/>
          </a:p>
          <a:p>
            <a:pPr marL="171450" indent="-171450">
              <a:buFontTx/>
              <a:buChar char="-"/>
            </a:pPr>
            <a:r>
              <a:rPr lang="en-US" baseline="0" dirty="0"/>
              <a:t>Challenges</a:t>
            </a:r>
          </a:p>
          <a:p>
            <a:pPr marL="171450" indent="-171450">
              <a:buFontTx/>
              <a:buChar char="-"/>
            </a:pPr>
            <a:r>
              <a:rPr lang="en-US" baseline="0" dirty="0"/>
              <a:t>Started to run into hard 4TB limit on the SAN, couldn’t resize it, needed to stand up a new SAN which was not only expensive, but slow to copy</a:t>
            </a:r>
          </a:p>
          <a:p>
            <a:pPr marL="171450" indent="-171450">
              <a:buFontTx/>
              <a:buChar char="-"/>
            </a:pPr>
            <a:r>
              <a:rPr lang="en-US" baseline="0" dirty="0"/>
              <a:t>Even slower to copy to another datacenter for DR purposes</a:t>
            </a:r>
          </a:p>
          <a:p>
            <a:pPr marL="171450" indent="-171450">
              <a:buFontTx/>
              <a:buChar char="-"/>
            </a:pPr>
            <a:r>
              <a:rPr lang="en-US" baseline="0" dirty="0"/>
              <a:t>Bandwidth</a:t>
            </a:r>
          </a:p>
          <a:p>
            <a:pPr marL="171450" indent="-171450">
              <a:buFontTx/>
              <a:buChar char="-"/>
            </a:pPr>
            <a:r>
              <a:rPr lang="en-US" baseline="0" dirty="0"/>
              <a:t>Needed sizes for celebration wall, mobile</a:t>
            </a:r>
          </a:p>
          <a:p>
            <a:pPr marL="171450" indent="-171450">
              <a:buFontTx/>
              <a:buChar char="-"/>
            </a:pPr>
            <a:r>
              <a:rPr lang="en-US" baseline="0" dirty="0"/>
              <a:t>New sizes were a huge pain</a:t>
            </a:r>
          </a:p>
          <a:p>
            <a:pPr marL="171450" indent="-171450">
              <a:buFontTx/>
              <a:buChar char="-"/>
            </a:pPr>
            <a:r>
              <a:rPr lang="en-US" baseline="0" dirty="0"/>
              <a:t>We had 6 different sizes 160, 300, 400, 600, 700, 1080</a:t>
            </a:r>
          </a:p>
          <a:p>
            <a:pPr marL="171450" indent="-171450">
              <a:buFontTx/>
              <a:buChar char="-"/>
            </a:pPr>
            <a:r>
              <a:rPr lang="en-US" baseline="0" dirty="0"/>
              <a:t>Database had to know the photos to generate the URLs (GUIDs)</a:t>
            </a:r>
          </a:p>
          <a:p>
            <a:pPr marL="171450" indent="-171450">
              <a:buFontTx/>
              <a:buChar char="-"/>
            </a:pPr>
            <a:r>
              <a:rPr lang="en-US" baseline="0" dirty="0"/>
              <a:t>URLs not convention-based</a:t>
            </a:r>
          </a:p>
        </p:txBody>
      </p:sp>
      <p:sp>
        <p:nvSpPr>
          <p:cNvPr id="4" name="Slide Number Placeholder 3"/>
          <p:cNvSpPr>
            <a:spLocks noGrp="1"/>
          </p:cNvSpPr>
          <p:nvPr>
            <p:ph type="sldNum" sz="quarter" idx="10"/>
          </p:nvPr>
        </p:nvSpPr>
        <p:spPr/>
        <p:txBody>
          <a:bodyPr/>
          <a:lstStyle/>
          <a:p>
            <a:fld id="{1560597E-EF95-4F47-9461-C634001576A0}"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47502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BE AT</a:t>
            </a:r>
            <a:r>
              <a:rPr lang="en-US" baseline="0" dirty="0"/>
              <a:t> 5:00 MARK</a:t>
            </a:r>
            <a:endParaRPr lang="en-US" dirty="0"/>
          </a:p>
          <a:p>
            <a:r>
              <a:rPr lang="en-US" dirty="0"/>
              <a:t>NEW ARCHITECTURE</a:t>
            </a:r>
          </a:p>
          <a:p>
            <a:pPr marL="171450" indent="-171450">
              <a:buFontTx/>
              <a:buChar char="-"/>
            </a:pPr>
            <a:r>
              <a:rPr lang="en-US" dirty="0"/>
              <a:t>Process same up until VIM</a:t>
            </a:r>
          </a:p>
          <a:p>
            <a:pPr marL="171450" indent="-171450">
              <a:buFontTx/>
              <a:buChar char="-"/>
            </a:pPr>
            <a:r>
              <a:rPr lang="en-US" dirty="0"/>
              <a:t>VIM takes original image and goes straight to blob storage with it</a:t>
            </a:r>
          </a:p>
          <a:p>
            <a:pPr marL="171450" indent="-171450">
              <a:buFontTx/>
              <a:buChar char="-"/>
            </a:pPr>
            <a:r>
              <a:rPr lang="en-US" dirty="0"/>
              <a:t>Three</a:t>
            </a:r>
            <a:r>
              <a:rPr lang="en-US" baseline="0" dirty="0"/>
              <a:t> huge advantages: effectively limitless capacity, fast, automatic replication, and high availability – here’s how we solved those three challenges</a:t>
            </a:r>
          </a:p>
          <a:p>
            <a:pPr marL="171450" indent="-171450">
              <a:buFontTx/>
              <a:buChar char="-"/>
            </a:pPr>
            <a:r>
              <a:rPr lang="en-US" baseline="0" dirty="0"/>
              <a:t>Active / Active</a:t>
            </a:r>
          </a:p>
          <a:p>
            <a:pPr marL="171450" indent="-171450">
              <a:buFontTx/>
              <a:buChar char="-"/>
            </a:pPr>
            <a:r>
              <a:rPr lang="en-US" baseline="0" dirty="0"/>
              <a:t>Autoscaling, scheduled scaling with over 3 billion requests per month</a:t>
            </a:r>
          </a:p>
          <a:p>
            <a:pPr marL="171450" indent="-171450">
              <a:buFontTx/>
              <a:buChar char="-"/>
            </a:pPr>
            <a:endParaRPr lang="en-US" baseline="0" dirty="0"/>
          </a:p>
          <a:p>
            <a:pPr marL="171450" indent="-171450">
              <a:buFontTx/>
              <a:buChar char="-"/>
            </a:pPr>
            <a:r>
              <a:rPr lang="en-US" baseline="0" dirty="0"/>
              <a:t>TRANSITION</a:t>
            </a:r>
          </a:p>
          <a:p>
            <a:pPr marL="171450" indent="-171450">
              <a:buFontTx/>
              <a:buChar char="-"/>
            </a:pPr>
            <a:r>
              <a:rPr lang="en-US" baseline="0" dirty="0"/>
              <a:t>This brought our company into the cloud, and we loved it so much</a:t>
            </a:r>
            <a:r>
              <a:rPr lang="is-IS" baseline="0" dirty="0"/>
              <a:t>…</a:t>
            </a:r>
            <a:endParaRPr lang="en-US" dirty="0"/>
          </a:p>
        </p:txBody>
      </p:sp>
      <p:sp>
        <p:nvSpPr>
          <p:cNvPr id="4" name="Slide Number Placeholder 3"/>
          <p:cNvSpPr>
            <a:spLocks noGrp="1"/>
          </p:cNvSpPr>
          <p:nvPr>
            <p:ph type="sldNum" sz="quarter" idx="10"/>
          </p:nvPr>
        </p:nvSpPr>
        <p:spPr/>
        <p:txBody>
          <a:bodyPr/>
          <a:lstStyle/>
          <a:p>
            <a:fld id="{1560597E-EF95-4F47-9461-C634001576A0}"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470809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08858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9516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39058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997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442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24140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561687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46369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2"/>
          <a:stretch>
            <a:fillRect/>
          </a:stretch>
        </p:blipFill>
        <p:spPr>
          <a:xfrm>
            <a:off x="-246500" y="1965644"/>
            <a:ext cx="7899548" cy="2148840"/>
          </a:xfrm>
          <a:prstGeom prst="rect">
            <a:avLst/>
          </a:prstGeom>
        </p:spPr>
      </p:pic>
      <p:sp>
        <p:nvSpPr>
          <p:cNvPr id="6" name="Rectangle 5"/>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57668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31146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7701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9408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6060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0435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9854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9292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8146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7664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2082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Drag picture to placeholder or click icon to add</a:t>
            </a:r>
          </a:p>
        </p:txBody>
      </p:sp>
      <p:sp>
        <p:nvSpPr>
          <p:cNvPr id="5" name="Rectangle 4"/>
          <p:cNvSpPr/>
          <p:nvPr/>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744532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46164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57760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9196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38827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Drag picture to placeholder or click icon to add</a:t>
            </a:r>
          </a:p>
        </p:txBody>
      </p:sp>
    </p:spTree>
    <p:extLst>
      <p:ext uri="{BB962C8B-B14F-4D97-AF65-F5344CB8AC3E}">
        <p14:creationId xmlns:p14="http://schemas.microsoft.com/office/powerpoint/2010/main" val="1810368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123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793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279615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79408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0095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10" name="Picture 9"/>
          <p:cNvPicPr>
            <a:picLocks noChangeAspect="1"/>
          </p:cNvPicPr>
          <p:nvPr userDrawn="1"/>
        </p:nvPicPr>
        <p:blipFill>
          <a:blip r:embed="rId3"/>
          <a:stretch>
            <a:fillRect/>
          </a:stretch>
        </p:blipFill>
        <p:spPr>
          <a:xfrm>
            <a:off x="-246501" y="1965643"/>
            <a:ext cx="7899548"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120198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2"/>
          <a:stretch>
            <a:fillRect/>
          </a:stretch>
        </p:blipFill>
        <p:spPr>
          <a:xfrm>
            <a:off x="-246500" y="1965644"/>
            <a:ext cx="7899548" cy="2148840"/>
          </a:xfrm>
          <a:prstGeom prst="rect">
            <a:avLst/>
          </a:prstGeom>
        </p:spPr>
      </p:pic>
      <p:sp>
        <p:nvSpPr>
          <p:cNvPr id="6" name="Rectangle 5"/>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598603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4792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830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478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6641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8233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5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0376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378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57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822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Drag picture to placeholder or click icon to add</a:t>
            </a:r>
          </a:p>
        </p:txBody>
      </p:sp>
      <p:sp>
        <p:nvSpPr>
          <p:cNvPr id="5" name="Rectangle 4"/>
          <p:cNvSpPr/>
          <p:nvPr/>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442560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736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51662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5350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4207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Drag picture to placeholder or click icon to add</a:t>
            </a:r>
          </a:p>
        </p:txBody>
      </p:sp>
    </p:spTree>
    <p:extLst>
      <p:ext uri="{BB962C8B-B14F-4D97-AF65-F5344CB8AC3E}">
        <p14:creationId xmlns:p14="http://schemas.microsoft.com/office/powerpoint/2010/main" val="43439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896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371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042306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597316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8788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0" y="1965644"/>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309988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5309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7643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5212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3760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551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579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1190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113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0861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29724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652849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9108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09214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059925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theme" Target="../theme/theme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theme" Target="../theme/theme6.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38" r:id="rId1"/>
    <p:sldLayoutId id="2147484300"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31" r:id="rId12"/>
    <p:sldLayoutId id="2147484249" r:id="rId13"/>
    <p:sldLayoutId id="2147484301" r:id="rId14"/>
    <p:sldLayoutId id="2147484251" r:id="rId15"/>
    <p:sldLayoutId id="2147484252" r:id="rId16"/>
    <p:sldLayoutId id="2147484254"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618964" y="-8395"/>
            <a:ext cx="955642" cy="5775363"/>
            <a:chOff x="12618967" y="-8396"/>
            <a:chExt cx="955642"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Oragen</a:t>
                </a:r>
              </a:p>
              <a:p>
                <a:pPr defTabSz="932293"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Yellow</a:t>
                </a:r>
              </a:p>
              <a:p>
                <a:pPr defTabSz="932293"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Light Orange</a:t>
                </a:r>
              </a:p>
              <a:p>
                <a:pPr defTabSz="932293"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Light Gray</a:t>
                </a:r>
              </a:p>
              <a:p>
                <a:pPr defTabSz="932293"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40" y="256928"/>
              <a:ext cx="860293"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15629" y="4227340"/>
              <a:ext cx="2709380"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Red</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Light 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962363707"/>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Oragen</a:t>
                </a:r>
              </a:p>
              <a:p>
                <a:pPr defTabSz="932293"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Yellow</a:t>
                </a:r>
              </a:p>
              <a:p>
                <a:pPr defTabSz="932293"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Light Orange</a:t>
                </a:r>
              </a:p>
              <a:p>
                <a:pPr defTabSz="932293"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Light Gray</a:t>
                </a:r>
              </a:p>
              <a:p>
                <a:pPr defTabSz="932293"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Red</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Light 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706995266"/>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618964" y="-8395"/>
            <a:ext cx="955642" cy="5775363"/>
            <a:chOff x="12618967" y="-8396"/>
            <a:chExt cx="955642"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Oragen</a:t>
                </a:r>
              </a:p>
              <a:p>
                <a:pPr defTabSz="932293"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Yellow</a:t>
                </a:r>
              </a:p>
              <a:p>
                <a:pPr defTabSz="932293"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Light Orange</a:t>
                </a:r>
              </a:p>
              <a:p>
                <a:pPr defTabSz="932293"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Light Gray</a:t>
                </a:r>
              </a:p>
              <a:p>
                <a:pPr defTabSz="932293"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40" y="256928"/>
              <a:ext cx="860293"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15629" y="4227340"/>
              <a:ext cx="2709380"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Red</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Light 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02405509"/>
      </p:ext>
    </p:extLst>
  </p:cSld>
  <p:clrMap bg1="lt1" tx1="dk1" bg2="lt2" tx2="dk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 id="2147484428" r:id="rId16"/>
    <p:sldLayoutId id="2147484429" r:id="rId17"/>
    <p:sldLayoutId id="2147484430" r:id="rId18"/>
    <p:sldLayoutId id="2147484431" r:id="rId19"/>
    <p:sldLayoutId id="2147484432" r:id="rId20"/>
    <p:sldLayoutId id="2147484433" r:id="rId21"/>
    <p:sldLayoutId id="2147484434"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19.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117.xml"/><Relationship Id="rId1" Type="http://schemas.openxmlformats.org/officeDocument/2006/relationships/customXml" Target="../../customXml/item6.xml"/><Relationship Id="rId6" Type="http://schemas.openxmlformats.org/officeDocument/2006/relationships/image" Target="../media/image12.tiff"/><Relationship Id="rId5" Type="http://schemas.openxmlformats.org/officeDocument/2006/relationships/image" Target="../media/image10.jpg"/><Relationship Id="rId4" Type="http://schemas.openxmlformats.org/officeDocument/2006/relationships/image" Target="../media/image11.emf"/><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png"/><Relationship Id="rId3" Type="http://schemas.openxmlformats.org/officeDocument/2006/relationships/image" Target="../media/image10.jp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7.xml"/><Relationship Id="rId6" Type="http://schemas.openxmlformats.org/officeDocument/2006/relationships/image" Target="../media/image18.png"/><Relationship Id="rId11" Type="http://schemas.openxmlformats.org/officeDocument/2006/relationships/image" Target="../media/image14.png"/><Relationship Id="rId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16.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7.xml"/><Relationship Id="rId6" Type="http://schemas.openxmlformats.org/officeDocument/2006/relationships/image" Target="../media/image26.png"/><Relationship Id="rId11"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123.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azure.microsoft.com/en-us/documentation/articles/storage-introduction/" TargetMode="External"/><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en-us/documentation/articles/storage-introduction/"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blog/managing-concurrency-in-microsoft-azure-storage-2/"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msdn.microsoft.com/en-us/library/dd179371.aspx"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nasuni.com/microsoft-3/" TargetMode="External"/><Relationship Id="rId7" Type="http://schemas.openxmlformats.org/officeDocument/2006/relationships/hyperlink" Target="https://www.cohesity.com/product/cohesity-dataplatform/" TargetMode="External"/><Relationship Id="rId12" Type="http://schemas.openxmlformats.org/officeDocument/2006/relationships/image" Target="../media/image44.PNG"/><Relationship Id="rId2" Type="http://schemas.openxmlformats.org/officeDocument/2006/relationships/hyperlink" Target="http://panzura.com/azure/" TargetMode="External"/><Relationship Id="rId1" Type="http://schemas.openxmlformats.org/officeDocument/2006/relationships/slideLayout" Target="../slideLayouts/slideLayout3.xml"/><Relationship Id="rId6" Type="http://schemas.openxmlformats.org/officeDocument/2006/relationships/hyperlink" Target="http://origin2-www.emc.com/storage/cloudarray/index.htm#!" TargetMode="External"/><Relationship Id="rId11" Type="http://schemas.openxmlformats.org/officeDocument/2006/relationships/image" Target="../media/image43.png"/><Relationship Id="rId5" Type="http://schemas.openxmlformats.org/officeDocument/2006/relationships/hyperlink" Target="https://www.softnas.com/wp/products/softnas-cloud-for-azure/" TargetMode="External"/><Relationship Id="rId10" Type="http://schemas.openxmlformats.org/officeDocument/2006/relationships/image" Target="../media/image42.png"/><Relationship Id="rId4" Type="http://schemas.openxmlformats.org/officeDocument/2006/relationships/hyperlink" Target="http://www.talonstorage.com/solutions/enterprise-hybrid-cloud-storage" TargetMode="External"/><Relationship Id="rId9"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45.png"/><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46.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hyperlink" Target="https://azure.microsoft.com/en-us/documentation/articles/search-howto-indexing-azure-blob-storage/"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6.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87.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jpg"/><Relationship Id="rId2" Type="http://schemas.openxmlformats.org/officeDocument/2006/relationships/notesSlide" Target="../notesSlides/notesSlide39.xml"/><Relationship Id="rId1" Type="http://schemas.openxmlformats.org/officeDocument/2006/relationships/slideLayout" Target="../slideLayouts/slideLayout90.xml"/><Relationship Id="rId6" Type="http://schemas.openxmlformats.org/officeDocument/2006/relationships/image" Target="../media/image59.jpg"/><Relationship Id="rId5" Type="http://schemas.openxmlformats.org/officeDocument/2006/relationships/image" Target="../media/image58.jpe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jpg"/><Relationship Id="rId2" Type="http://schemas.openxmlformats.org/officeDocument/2006/relationships/notesSlide" Target="../notesSlides/notesSlide40.xml"/><Relationship Id="rId1" Type="http://schemas.openxmlformats.org/officeDocument/2006/relationships/slideLayout" Target="../slideLayouts/slideLayout90.xml"/><Relationship Id="rId6" Type="http://schemas.openxmlformats.org/officeDocument/2006/relationships/image" Target="../media/image59.jpg"/><Relationship Id="rId5" Type="http://schemas.openxmlformats.org/officeDocument/2006/relationships/image" Target="../media/image61.jpe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90.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90.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90.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emf"/><Relationship Id="rId2" Type="http://schemas.openxmlformats.org/officeDocument/2006/relationships/notesSlide" Target="../notesSlides/notesSlide44.xml"/><Relationship Id="rId1" Type="http://schemas.openxmlformats.org/officeDocument/2006/relationships/slideLayout" Target="../slideLayouts/slideLayout90.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8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87.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hyperlink" Target="mailto:Kurt.Springman@netapp.com" TargetMode="External"/><Relationship Id="rId2" Type="http://schemas.openxmlformats.org/officeDocument/2006/relationships/notesSlide" Target="../notesSlides/notesSlide47.xml"/><Relationship Id="rId1" Type="http://schemas.openxmlformats.org/officeDocument/2006/relationships/slideLayout" Target="../slideLayouts/slideLayout87.xml"/><Relationship Id="rId4" Type="http://schemas.openxmlformats.org/officeDocument/2006/relationships/hyperlink" Target="mailto:John.Parker@netapp.co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9.emf"/><Relationship Id="rId1" Type="http://schemas.openxmlformats.org/officeDocument/2006/relationships/slideLayout" Target="../slideLayouts/slideLayout3.xml"/><Relationship Id="rId4" Type="http://schemas.openxmlformats.org/officeDocument/2006/relationships/image" Target="../media/image38.emf"/></Relationships>
</file>

<file path=ppt/slides/_rels/slide63.xml.rels><?xml version="1.0" encoding="UTF-8" standalone="yes"?>
<Relationships xmlns="http://schemas.openxmlformats.org/package/2006/relationships"><Relationship Id="rId8" Type="http://schemas.openxmlformats.org/officeDocument/2006/relationships/hyperlink" Target="https://azure.microsoft.com/en-us/marketplace/partners/netapp/netapp-altavault-cloud-integrated-storage-solution/" TargetMode="External"/><Relationship Id="rId13" Type="http://schemas.openxmlformats.org/officeDocument/2006/relationships/hyperlink" Target="https://azure.microsoft.com/en-us/marketplace/partners/veeam/veeamcloudconnect/" TargetMode="External"/><Relationship Id="rId18" Type="http://schemas.openxmlformats.org/officeDocument/2006/relationships/image" Target="../media/image79.png"/><Relationship Id="rId3" Type="http://schemas.openxmlformats.org/officeDocument/2006/relationships/hyperlink" Target="https://azure.microsoft.com/en-us/marketplace/partners/commvault/commvault/" TargetMode="External"/><Relationship Id="rId21" Type="http://schemas.openxmlformats.org/officeDocument/2006/relationships/image" Target="../media/image81.jpg"/><Relationship Id="rId7" Type="http://schemas.openxmlformats.org/officeDocument/2006/relationships/hyperlink" Target="http://cloud.netapp.com/altavaultazure" TargetMode="External"/><Relationship Id="rId12" Type="http://schemas.openxmlformats.org/officeDocument/2006/relationships/hyperlink" Target="https://azure.microsoft.com/en-us/marketplace/partners/veeam/veeam-cloud-connect-enterprise/" TargetMode="External"/><Relationship Id="rId17" Type="http://schemas.openxmlformats.org/officeDocument/2006/relationships/image" Target="../media/image78.png"/><Relationship Id="rId2" Type="http://schemas.openxmlformats.org/officeDocument/2006/relationships/notesSlide" Target="../notesSlides/notesSlide48.xml"/><Relationship Id="rId16" Type="http://schemas.openxmlformats.org/officeDocument/2006/relationships/hyperlink" Target="http://datacastlered.com/wp-content/uploads/2015/01/Datacastle-RED-on-Microsoft-Azure-datasheet.pdf" TargetMode="External"/><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hyperlink" Target="http://www8.hp.com/us/en/software-solutions/vm-server-backup/" TargetMode="External"/><Relationship Id="rId11" Type="http://schemas.openxmlformats.org/officeDocument/2006/relationships/hyperlink" Target="http://canada.emc.com/collateral/data-sheet/h14521-cloudboost-ds.pdf" TargetMode="External"/><Relationship Id="rId24" Type="http://schemas.openxmlformats.org/officeDocument/2006/relationships/image" Target="../media/image84.png"/><Relationship Id="rId5" Type="http://schemas.openxmlformats.org/officeDocument/2006/relationships/hyperlink" Target="http://www8.hp.com/us/en/software-solutions/data-protector-backup-recovery-software/" TargetMode="External"/><Relationship Id="rId15" Type="http://schemas.openxmlformats.org/officeDocument/2006/relationships/hyperlink" Target="https://azure.microsoft.com/en-us/marketplace/partners/dell-software/rapid-recovery-replication-target-vm-for-azure/" TargetMode="External"/><Relationship Id="rId23" Type="http://schemas.openxmlformats.org/officeDocument/2006/relationships/image" Target="../media/image83.jpg"/><Relationship Id="rId10" Type="http://schemas.openxmlformats.org/officeDocument/2006/relationships/hyperlink" Target="https://store.emc.com/us/Product-Family/AVAMAR-PRODUCTS/EMC-Avamar-Virtual-Edition/p/EMC-Avamar-Virtual-Edition" TargetMode="External"/><Relationship Id="rId19" Type="http://schemas.openxmlformats.org/officeDocument/2006/relationships/image" Target="../media/image80.png"/><Relationship Id="rId4" Type="http://schemas.openxmlformats.org/officeDocument/2006/relationships/hyperlink" Target="https://vxbeta.veritas.com/welcome/key/X8J2DGDB1PQFTCRM" TargetMode="External"/><Relationship Id="rId9" Type="http://schemas.openxmlformats.org/officeDocument/2006/relationships/hyperlink" Target="https://www.emc.com/collateral/data-sheet/h14758-ds-isilon-cloudpools.pdf" TargetMode="External"/><Relationship Id="rId14" Type="http://schemas.openxmlformats.org/officeDocument/2006/relationships/hyperlink" Target="https://azure.microsoft.com/en-us/marketplace/partners/veeam/veeam-direct-restore-to-microsoft-azure/" TargetMode="External"/><Relationship Id="rId22"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hyperlink" Target="http://aka.ms/AzureStorageDocs"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70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Blob Storage Service?</a:t>
            </a:r>
          </a:p>
        </p:txBody>
      </p:sp>
      <p:sp>
        <p:nvSpPr>
          <p:cNvPr id="3" name="Text Placeholder 2"/>
          <p:cNvSpPr>
            <a:spLocks noGrp="1"/>
          </p:cNvSpPr>
          <p:nvPr>
            <p:ph type="body" sz="quarter" idx="10"/>
          </p:nvPr>
        </p:nvSpPr>
        <p:spPr>
          <a:xfrm>
            <a:off x="274638" y="1212851"/>
            <a:ext cx="11887200" cy="5637212"/>
          </a:xfrm>
        </p:spPr>
        <p:txBody>
          <a:bodyPr/>
          <a:lstStyle/>
          <a:p>
            <a:r>
              <a:rPr lang="en-US" dirty="0"/>
              <a:t>Object Storage: Store and serve unstructured data</a:t>
            </a:r>
          </a:p>
          <a:p>
            <a:pPr lvl="1"/>
            <a:r>
              <a:rPr lang="en-US" sz="2800" dirty="0"/>
              <a:t>App and Web scale data</a:t>
            </a:r>
          </a:p>
          <a:p>
            <a:pPr lvl="1"/>
            <a:r>
              <a:rPr lang="en-US" sz="2800" dirty="0"/>
              <a:t>Big Data from IoT, Genomics, etc.</a:t>
            </a:r>
          </a:p>
          <a:p>
            <a:pPr lvl="1"/>
            <a:r>
              <a:rPr lang="en-US" sz="2800" dirty="0"/>
              <a:t>Backups and Archive</a:t>
            </a:r>
          </a:p>
          <a:p>
            <a:r>
              <a:rPr lang="en-US" dirty="0"/>
              <a:t>Key Features</a:t>
            </a:r>
            <a:endParaRPr lang="en-US" sz="2800" dirty="0"/>
          </a:p>
          <a:p>
            <a:pPr lvl="1"/>
            <a:r>
              <a:rPr lang="en-US" sz="2800" dirty="0"/>
              <a:t>Store PBs of data</a:t>
            </a:r>
          </a:p>
          <a:p>
            <a:pPr lvl="1"/>
            <a:r>
              <a:rPr lang="en-US" sz="2800" dirty="0"/>
              <a:t>Durable – Choose level of durability: LRS, ZRS, GRS</a:t>
            </a:r>
          </a:p>
          <a:p>
            <a:pPr lvl="1"/>
            <a:r>
              <a:rPr lang="en-US" sz="2800" dirty="0"/>
              <a:t>Highly Available -  99.9% SLA, 99.99% for reads (RA-GRS)</a:t>
            </a:r>
          </a:p>
          <a:p>
            <a:pPr lvl="1"/>
            <a:r>
              <a:rPr lang="en-US" sz="2800" dirty="0"/>
              <a:t>Strongly consistent</a:t>
            </a:r>
          </a:p>
          <a:p>
            <a:pPr lvl="1"/>
            <a:r>
              <a:rPr lang="en-US" sz="2800" dirty="0"/>
              <a:t>Dynamically scale up on bandwidth and TPS</a:t>
            </a:r>
          </a:p>
          <a:p>
            <a:pPr lvl="1"/>
            <a:r>
              <a:rPr lang="en-US" sz="2800" dirty="0"/>
              <a:t>Cost Effective</a:t>
            </a:r>
          </a:p>
          <a:p>
            <a:pPr lvl="1"/>
            <a:endParaRPr lang="en-US" sz="2800" dirty="0"/>
          </a:p>
        </p:txBody>
      </p:sp>
    </p:spTree>
    <p:extLst>
      <p:ext uri="{BB962C8B-B14F-4D97-AF65-F5344CB8AC3E}">
        <p14:creationId xmlns:p14="http://schemas.microsoft.com/office/powerpoint/2010/main" val="3575253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50"/>
                                        <p:tgtEl>
                                          <p:spTgt spid="3">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25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5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25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25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left)">
                                      <p:cBhvr>
                                        <p:cTn id="38" dur="25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left)">
                                      <p:cBhvr>
                                        <p:cTn id="43" dur="25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wipe(left)">
                                      <p:cBhvr>
                                        <p:cTn id="48" dur="25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wipe(left)">
                                      <p:cBhvr>
                                        <p:cTn id="53" dur="2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Storage: Ideal for PaaS</a:t>
            </a:r>
          </a:p>
        </p:txBody>
      </p:sp>
      <p:sp>
        <p:nvSpPr>
          <p:cNvPr id="3" name="Text Placeholder 2"/>
          <p:cNvSpPr>
            <a:spLocks noGrp="1"/>
          </p:cNvSpPr>
          <p:nvPr>
            <p:ph type="body" sz="quarter" idx="10"/>
          </p:nvPr>
        </p:nvSpPr>
        <p:spPr>
          <a:xfrm>
            <a:off x="274638" y="1212850"/>
            <a:ext cx="11887200" cy="5749266"/>
          </a:xfrm>
        </p:spPr>
        <p:txBody>
          <a:bodyPr/>
          <a:lstStyle/>
          <a:p>
            <a:r>
              <a:rPr lang="en-US" dirty="0"/>
              <a:t>Why?</a:t>
            </a:r>
          </a:p>
          <a:p>
            <a:pPr lvl="1"/>
            <a:r>
              <a:rPr lang="en-US" sz="3600" dirty="0"/>
              <a:t>Limitless Scale </a:t>
            </a:r>
          </a:p>
          <a:p>
            <a:pPr lvl="1"/>
            <a:r>
              <a:rPr lang="en-US" sz="3600" dirty="0"/>
              <a:t>Globally accessible</a:t>
            </a:r>
          </a:p>
          <a:p>
            <a:pPr lvl="1"/>
            <a:r>
              <a:rPr lang="en-US" sz="3600" dirty="0"/>
              <a:t>Cost Efficient</a:t>
            </a:r>
          </a:p>
          <a:p>
            <a:endParaRPr lang="en-US" dirty="0"/>
          </a:p>
          <a:p>
            <a:r>
              <a:rPr lang="en-US" dirty="0"/>
              <a:t>Scenarios for application data:</a:t>
            </a:r>
          </a:p>
          <a:p>
            <a:pPr lvl="1"/>
            <a:r>
              <a:rPr lang="en-US" sz="3600" dirty="0"/>
              <a:t>Live Data Repository </a:t>
            </a:r>
          </a:p>
          <a:p>
            <a:pPr lvl="1"/>
            <a:r>
              <a:rPr lang="en-US" sz="3600" dirty="0"/>
              <a:t>Active or Deep Archive </a:t>
            </a:r>
          </a:p>
          <a:p>
            <a:pPr lvl="1"/>
            <a:r>
              <a:rPr lang="en-US" sz="3600" dirty="0"/>
              <a:t>Big Data Analytics</a:t>
            </a:r>
          </a:p>
        </p:txBody>
      </p:sp>
    </p:spTree>
    <p:extLst>
      <p:ext uri="{BB962C8B-B14F-4D97-AF65-F5344CB8AC3E}">
        <p14:creationId xmlns:p14="http://schemas.microsoft.com/office/powerpoint/2010/main" val="3550240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250"/>
                                        <p:tgtEl>
                                          <p:spTgt spid="3">
                                            <p:txEl>
                                              <p:pRg st="5" end="5"/>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left)">
                                      <p:cBhvr>
                                        <p:cTn id="10" dur="250"/>
                                        <p:tgtEl>
                                          <p:spTgt spid="3">
                                            <p:txEl>
                                              <p:pRg st="6" end="6"/>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left)">
                                      <p:cBhvr>
                                        <p:cTn id="13" dur="250"/>
                                        <p:tgtEl>
                                          <p:spTgt spid="3">
                                            <p:txEl>
                                              <p:pRg st="7" end="7"/>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left)">
                                      <p:cBhvr>
                                        <p:cTn id="16"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1" y="1679645"/>
            <a:ext cx="10134535" cy="1828786"/>
          </a:xfrm>
        </p:spPr>
        <p:txBody>
          <a:bodyPr/>
          <a:lstStyle/>
          <a:p>
            <a:r>
              <a:rPr lang="en-US" dirty="0"/>
              <a:t>Carmax.com on Azure</a:t>
            </a:r>
          </a:p>
        </p:txBody>
      </p:sp>
      <p:sp>
        <p:nvSpPr>
          <p:cNvPr id="3" name="Subtitle 2"/>
          <p:cNvSpPr>
            <a:spLocks noGrp="1"/>
          </p:cNvSpPr>
          <p:nvPr>
            <p:ph type="body" sz="quarter" idx="12"/>
          </p:nvPr>
        </p:nvSpPr>
        <p:spPr/>
        <p:txBody>
          <a:bodyPr/>
          <a:lstStyle/>
          <a:p>
            <a:r>
              <a:rPr lang="en-US" dirty="0"/>
              <a:t>Brandon Linton</a:t>
            </a:r>
          </a:p>
          <a:p>
            <a:r>
              <a:rPr lang="en-US" dirty="0"/>
              <a:t>Solution Architect, carmax.com</a:t>
            </a:r>
          </a:p>
          <a:p>
            <a:r>
              <a:rPr lang="en-US" dirty="0"/>
              <a:t>Online Systems Platform Team</a:t>
            </a:r>
          </a:p>
          <a:p>
            <a:r>
              <a:rPr lang="en-US" dirty="0"/>
              <a:t>@brlinton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44" y="5995306"/>
            <a:ext cx="2214177" cy="865989"/>
          </a:xfrm>
          <a:prstGeom prst="rect">
            <a:avLst/>
          </a:prstGeom>
        </p:spPr>
      </p:pic>
    </p:spTree>
    <p:extLst>
      <p:ext uri="{BB962C8B-B14F-4D97-AF65-F5344CB8AC3E}">
        <p14:creationId xmlns:p14="http://schemas.microsoft.com/office/powerpoint/2010/main" val="260837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2"/>
          </p:nvPr>
        </p:nvSpPr>
        <p:spPr/>
        <p:txBody>
          <a:bodyPr/>
          <a:lstStyle/>
          <a:p>
            <a:r>
              <a:rPr lang="en-US" dirty="0"/>
              <a:t>carmax.com Images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042" r="4218"/>
          <a:stretch/>
        </p:blipFill>
        <p:spPr>
          <a:xfrm>
            <a:off x="4066449" y="-1"/>
            <a:ext cx="8369143" cy="6994525"/>
          </a:xfrm>
          <a:prstGeom prst="rect">
            <a:avLst/>
          </a:prstGeom>
        </p:spPr>
      </p:pic>
    </p:spTree>
    <p:extLst>
      <p:ext uri="{BB962C8B-B14F-4D97-AF65-F5344CB8AC3E}">
        <p14:creationId xmlns:p14="http://schemas.microsoft.com/office/powerpoint/2010/main" val="610033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3820112" cy="917575"/>
          </a:xfrm>
        </p:spPr>
        <p:txBody>
          <a:bodyPr/>
          <a:lstStyle/>
          <a:p>
            <a:r>
              <a:rPr lang="en-US" dirty="0"/>
              <a:t>Original Vehicle Images Architecture</a:t>
            </a:r>
          </a:p>
        </p:txBody>
      </p:sp>
      <p:pic>
        <p:nvPicPr>
          <p:cNvPr id="3" name="Picture 2"/>
          <p:cNvPicPr preferRelativeResize="0">
            <a:picLocks/>
          </p:cNvPicPr>
          <p:nvPr>
            <p:custDataLst>
              <p:custData r:id="rId1"/>
            </p:custDataLst>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22666" y="4809851"/>
            <a:ext cx="1887946" cy="1791236"/>
          </a:xfrm>
          <a:prstGeom prst="rect">
            <a:avLst/>
          </a:prstGeom>
        </p:spPr>
      </p:pic>
      <p:sp>
        <p:nvSpPr>
          <p:cNvPr id="4" name="Rectangle 3"/>
          <p:cNvSpPr/>
          <p:nvPr/>
        </p:nvSpPr>
        <p:spPr bwMode="auto">
          <a:xfrm>
            <a:off x="3384961" y="5261025"/>
            <a:ext cx="1441754" cy="88888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Desktop Uploader</a:t>
            </a:r>
          </a:p>
        </p:txBody>
      </p:sp>
      <p:sp>
        <p:nvSpPr>
          <p:cNvPr id="5" name="Rectangle 4"/>
          <p:cNvSpPr/>
          <p:nvPr/>
        </p:nvSpPr>
        <p:spPr bwMode="auto">
          <a:xfrm>
            <a:off x="1222665" y="4281858"/>
            <a:ext cx="3878400" cy="2158932"/>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pPr>
            <a:r>
              <a:rPr lang="en-US" sz="2856" dirty="0">
                <a:solidFill>
                  <a:srgbClr val="505050"/>
                </a:solidFill>
              </a:rPr>
              <a:t>  Stores</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513" y="5045795"/>
            <a:ext cx="893745" cy="670309"/>
          </a:xfrm>
          <a:prstGeom prst="rect">
            <a:avLst/>
          </a:prstGeom>
        </p:spPr>
      </p:pic>
      <p:pic>
        <p:nvPicPr>
          <p:cNvPr id="7" name="Picture 6"/>
          <p:cNvPicPr>
            <a:picLocks noChangeAspect="1"/>
          </p:cNvPicPr>
          <p:nvPr/>
        </p:nvPicPr>
        <p:blipFill>
          <a:blip r:embed="rId6"/>
          <a:stretch>
            <a:fillRect/>
          </a:stretch>
        </p:blipFill>
        <p:spPr>
          <a:xfrm>
            <a:off x="3471765" y="3551116"/>
            <a:ext cx="1268145" cy="12681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bwMode="auto">
          <a:xfrm>
            <a:off x="6004515" y="2010926"/>
            <a:ext cx="4794166" cy="4448341"/>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pPr>
            <a:r>
              <a:rPr lang="en-US" sz="2856" dirty="0">
                <a:solidFill>
                  <a:srgbClr val="505050"/>
                </a:solidFill>
              </a:rPr>
              <a:t>  On-prem</a:t>
            </a:r>
          </a:p>
        </p:txBody>
      </p:sp>
      <p:sp>
        <p:nvSpPr>
          <p:cNvPr id="9" name="Rectangle 8"/>
          <p:cNvSpPr/>
          <p:nvPr/>
        </p:nvSpPr>
        <p:spPr bwMode="auto">
          <a:xfrm>
            <a:off x="7383870" y="5261025"/>
            <a:ext cx="2116991" cy="88888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Image Services</a:t>
            </a:r>
          </a:p>
        </p:txBody>
      </p:sp>
      <p:sp>
        <p:nvSpPr>
          <p:cNvPr id="12" name="Right Arrow 11"/>
          <p:cNvSpPr/>
          <p:nvPr/>
        </p:nvSpPr>
        <p:spPr bwMode="auto">
          <a:xfrm>
            <a:off x="4943418" y="5493882"/>
            <a:ext cx="2314283" cy="444443"/>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13" name="Rectangle 12"/>
          <p:cNvSpPr/>
          <p:nvPr/>
        </p:nvSpPr>
        <p:spPr bwMode="auto">
          <a:xfrm>
            <a:off x="7383869" y="3990989"/>
            <a:ext cx="2116991" cy="88888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Image SAN</a:t>
            </a:r>
          </a:p>
        </p:txBody>
      </p:sp>
      <p:sp>
        <p:nvSpPr>
          <p:cNvPr id="14" name="Rectangle 13"/>
          <p:cNvSpPr/>
          <p:nvPr/>
        </p:nvSpPr>
        <p:spPr bwMode="auto">
          <a:xfrm>
            <a:off x="7398005" y="2684576"/>
            <a:ext cx="2116991" cy="88888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img3.carmax.com</a:t>
            </a:r>
          </a:p>
        </p:txBody>
      </p:sp>
      <p:sp>
        <p:nvSpPr>
          <p:cNvPr id="21" name="Right Arrow 20"/>
          <p:cNvSpPr/>
          <p:nvPr/>
        </p:nvSpPr>
        <p:spPr bwMode="auto">
          <a:xfrm rot="16200000">
            <a:off x="8306996" y="4872400"/>
            <a:ext cx="381150" cy="3961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22" name="Right Arrow 21"/>
          <p:cNvSpPr/>
          <p:nvPr/>
        </p:nvSpPr>
        <p:spPr bwMode="auto">
          <a:xfrm rot="5400000">
            <a:off x="8288807" y="3584177"/>
            <a:ext cx="417526" cy="396102"/>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5939" y="4252714"/>
            <a:ext cx="519299" cy="453069"/>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6177" y="4251767"/>
            <a:ext cx="321047" cy="280102"/>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5791" y="4259507"/>
            <a:ext cx="292988" cy="219741"/>
          </a:xfrm>
          <a:prstGeom prst="rect">
            <a:avLst/>
          </a:prstGeom>
        </p:spPr>
      </p:pic>
      <p:grpSp>
        <p:nvGrpSpPr>
          <p:cNvPr id="27" name="Group 26"/>
          <p:cNvGrpSpPr/>
          <p:nvPr/>
        </p:nvGrpSpPr>
        <p:grpSpPr>
          <a:xfrm>
            <a:off x="7576171" y="136749"/>
            <a:ext cx="1799595" cy="1729229"/>
            <a:chOff x="8829798" y="1262174"/>
            <a:chExt cx="2317628" cy="2149942"/>
          </a:xfrm>
        </p:grpSpPr>
        <p:pic>
          <p:nvPicPr>
            <p:cNvPr id="28" name="Picture 27" descr="File:Gnome-laptop.svg - Wikipedia, the free encyclopedia"/>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8829798" y="1262174"/>
              <a:ext cx="2317628" cy="2149942"/>
            </a:xfrm>
            <a:prstGeom prst="rect">
              <a:avLst/>
            </a:prstGeom>
          </p:spPr>
        </p:pic>
        <p:sp>
          <p:nvSpPr>
            <p:cNvPr id="29" name="Rectangle 28"/>
            <p:cNvSpPr/>
            <p:nvPr/>
          </p:nvSpPr>
          <p:spPr>
            <a:xfrm>
              <a:off x="9363858" y="1604119"/>
              <a:ext cx="1244183" cy="79447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endParaRPr lang="en-US" sz="1836" dirty="0">
                <a:solidFill>
                  <a:srgbClr val="505050"/>
                </a:solidFill>
              </a:endParaRPr>
            </a:p>
          </p:txBody>
        </p:sp>
        <p:pic>
          <p:nvPicPr>
            <p:cNvPr id="30" name="Picture 29"/>
            <p:cNvPicPr>
              <a:picLocks noChangeAspect="1"/>
            </p:cNvPicPr>
            <p:nvPr/>
          </p:nvPicPr>
          <p:blipFill>
            <a:blip r:embed="rId8"/>
            <a:stretch>
              <a:fillRect/>
            </a:stretch>
          </p:blipFill>
          <p:spPr>
            <a:xfrm>
              <a:off x="9456062" y="1627663"/>
              <a:ext cx="1097280" cy="780430"/>
            </a:xfrm>
            <a:prstGeom prst="rect">
              <a:avLst/>
            </a:prstGeom>
          </p:spPr>
        </p:pic>
      </p:grpSp>
      <p:sp>
        <p:nvSpPr>
          <p:cNvPr id="31" name="Right Arrow 30"/>
          <p:cNvSpPr/>
          <p:nvPr/>
        </p:nvSpPr>
        <p:spPr bwMode="auto">
          <a:xfrm rot="5400000">
            <a:off x="8004787" y="1914854"/>
            <a:ext cx="937227" cy="444443"/>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5368" y="5127507"/>
            <a:ext cx="745823" cy="559367"/>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2933" y="625879"/>
            <a:ext cx="451671" cy="338754"/>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34820" y="5616024"/>
            <a:ext cx="721225" cy="721225"/>
          </a:xfrm>
          <a:prstGeom prst="rect">
            <a:avLst/>
          </a:prstGeom>
        </p:spPr>
      </p:pic>
    </p:spTree>
    <p:extLst>
      <p:ext uri="{BB962C8B-B14F-4D97-AF65-F5344CB8AC3E}">
        <p14:creationId xmlns:p14="http://schemas.microsoft.com/office/powerpoint/2010/main" val="2346143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anim calcmode="lin" valueType="num">
                                      <p:cBhvr>
                                        <p:cTn id="15" dur="250" fill="hold"/>
                                        <p:tgtEl>
                                          <p:spTgt spid="9"/>
                                        </p:tgtEl>
                                        <p:attrNameLst>
                                          <p:attrName>ppt_x</p:attrName>
                                        </p:attrNameLst>
                                      </p:cBhvr>
                                      <p:tavLst>
                                        <p:tav tm="0">
                                          <p:val>
                                            <p:strVal val="#ppt_x"/>
                                          </p:val>
                                        </p:tav>
                                        <p:tav tm="100000">
                                          <p:val>
                                            <p:strVal val="#ppt_x"/>
                                          </p:val>
                                        </p:tav>
                                      </p:tavLst>
                                    </p:anim>
                                    <p:anim calcmode="lin" valueType="num">
                                      <p:cBhvr>
                                        <p:cTn id="16" dur="25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anim calcmode="lin" valueType="num">
                                      <p:cBhvr>
                                        <p:cTn id="20" dur="250" fill="hold"/>
                                        <p:tgtEl>
                                          <p:spTgt spid="12"/>
                                        </p:tgtEl>
                                        <p:attrNameLst>
                                          <p:attrName>ppt_x</p:attrName>
                                        </p:attrNameLst>
                                      </p:cBhvr>
                                      <p:tavLst>
                                        <p:tav tm="0">
                                          <p:val>
                                            <p:strVal val="#ppt_x"/>
                                          </p:val>
                                        </p:tav>
                                        <p:tav tm="100000">
                                          <p:val>
                                            <p:strVal val="#ppt_x"/>
                                          </p:val>
                                        </p:tav>
                                      </p:tavLst>
                                    </p:anim>
                                    <p:anim calcmode="lin" valueType="num">
                                      <p:cBhvr>
                                        <p:cTn id="21" dur="25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250"/>
                                        <p:tgtEl>
                                          <p:spTgt spid="32"/>
                                        </p:tgtEl>
                                      </p:cBhvr>
                                    </p:animEffect>
                                    <p:anim calcmode="lin" valueType="num">
                                      <p:cBhvr>
                                        <p:cTn id="25" dur="250" fill="hold"/>
                                        <p:tgtEl>
                                          <p:spTgt spid="32"/>
                                        </p:tgtEl>
                                        <p:attrNameLst>
                                          <p:attrName>ppt_x</p:attrName>
                                        </p:attrNameLst>
                                      </p:cBhvr>
                                      <p:tavLst>
                                        <p:tav tm="0">
                                          <p:val>
                                            <p:strVal val="#ppt_x"/>
                                          </p:val>
                                        </p:tav>
                                        <p:tav tm="100000">
                                          <p:val>
                                            <p:strVal val="#ppt_x"/>
                                          </p:val>
                                        </p:tav>
                                      </p:tavLst>
                                    </p:anim>
                                    <p:anim calcmode="lin" valueType="num">
                                      <p:cBhvr>
                                        <p:cTn id="26" dur="250" fill="hold"/>
                                        <p:tgtEl>
                                          <p:spTgt spid="3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250"/>
                                        <p:tgtEl>
                                          <p:spTgt spid="34"/>
                                        </p:tgtEl>
                                      </p:cBhvr>
                                    </p:animEffect>
                                    <p:anim calcmode="lin" valueType="num">
                                      <p:cBhvr>
                                        <p:cTn id="30" dur="250" fill="hold"/>
                                        <p:tgtEl>
                                          <p:spTgt spid="34"/>
                                        </p:tgtEl>
                                        <p:attrNameLst>
                                          <p:attrName>ppt_x</p:attrName>
                                        </p:attrNameLst>
                                      </p:cBhvr>
                                      <p:tavLst>
                                        <p:tav tm="0">
                                          <p:val>
                                            <p:strVal val="#ppt_x"/>
                                          </p:val>
                                        </p:tav>
                                        <p:tav tm="100000">
                                          <p:val>
                                            <p:strVal val="#ppt_x"/>
                                          </p:val>
                                        </p:tav>
                                      </p:tavLst>
                                    </p:anim>
                                    <p:anim calcmode="lin" valueType="num">
                                      <p:cBhvr>
                                        <p:cTn id="31" dur="2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anim calcmode="lin" valueType="num">
                                      <p:cBhvr>
                                        <p:cTn id="37" dur="250" fill="hold"/>
                                        <p:tgtEl>
                                          <p:spTgt spid="13"/>
                                        </p:tgtEl>
                                        <p:attrNameLst>
                                          <p:attrName>ppt_x</p:attrName>
                                        </p:attrNameLst>
                                      </p:cBhvr>
                                      <p:tavLst>
                                        <p:tav tm="0">
                                          <p:val>
                                            <p:strVal val="#ppt_x"/>
                                          </p:val>
                                        </p:tav>
                                        <p:tav tm="100000">
                                          <p:val>
                                            <p:strVal val="#ppt_x"/>
                                          </p:val>
                                        </p:tav>
                                      </p:tavLst>
                                    </p:anim>
                                    <p:anim calcmode="lin" valueType="num">
                                      <p:cBhvr>
                                        <p:cTn id="38" dur="250" fill="hold"/>
                                        <p:tgtEl>
                                          <p:spTgt spid="1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250"/>
                                        <p:tgtEl>
                                          <p:spTgt spid="21"/>
                                        </p:tgtEl>
                                      </p:cBhvr>
                                    </p:animEffect>
                                    <p:anim calcmode="lin" valueType="num">
                                      <p:cBhvr>
                                        <p:cTn id="42" dur="250" fill="hold"/>
                                        <p:tgtEl>
                                          <p:spTgt spid="21"/>
                                        </p:tgtEl>
                                        <p:attrNameLst>
                                          <p:attrName>ppt_x</p:attrName>
                                        </p:attrNameLst>
                                      </p:cBhvr>
                                      <p:tavLst>
                                        <p:tav tm="0">
                                          <p:val>
                                            <p:strVal val="#ppt_x"/>
                                          </p:val>
                                        </p:tav>
                                        <p:tav tm="100000">
                                          <p:val>
                                            <p:strVal val="#ppt_x"/>
                                          </p:val>
                                        </p:tav>
                                      </p:tavLst>
                                    </p:anim>
                                    <p:anim calcmode="lin" valueType="num">
                                      <p:cBhvr>
                                        <p:cTn id="43" dur="25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250"/>
                                        <p:tgtEl>
                                          <p:spTgt spid="24"/>
                                        </p:tgtEl>
                                      </p:cBhvr>
                                    </p:animEffect>
                                    <p:anim calcmode="lin" valueType="num">
                                      <p:cBhvr>
                                        <p:cTn id="47" dur="250" fill="hold"/>
                                        <p:tgtEl>
                                          <p:spTgt spid="24"/>
                                        </p:tgtEl>
                                        <p:attrNameLst>
                                          <p:attrName>ppt_x</p:attrName>
                                        </p:attrNameLst>
                                      </p:cBhvr>
                                      <p:tavLst>
                                        <p:tav tm="0">
                                          <p:val>
                                            <p:strVal val="#ppt_x"/>
                                          </p:val>
                                        </p:tav>
                                        <p:tav tm="100000">
                                          <p:val>
                                            <p:strVal val="#ppt_x"/>
                                          </p:val>
                                        </p:tav>
                                      </p:tavLst>
                                    </p:anim>
                                    <p:anim calcmode="lin" valueType="num">
                                      <p:cBhvr>
                                        <p:cTn id="48" dur="25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250"/>
                                        <p:tgtEl>
                                          <p:spTgt spid="25"/>
                                        </p:tgtEl>
                                      </p:cBhvr>
                                    </p:animEffect>
                                    <p:anim calcmode="lin" valueType="num">
                                      <p:cBhvr>
                                        <p:cTn id="52" dur="250" fill="hold"/>
                                        <p:tgtEl>
                                          <p:spTgt spid="25"/>
                                        </p:tgtEl>
                                        <p:attrNameLst>
                                          <p:attrName>ppt_x</p:attrName>
                                        </p:attrNameLst>
                                      </p:cBhvr>
                                      <p:tavLst>
                                        <p:tav tm="0">
                                          <p:val>
                                            <p:strVal val="#ppt_x"/>
                                          </p:val>
                                        </p:tav>
                                        <p:tav tm="100000">
                                          <p:val>
                                            <p:strVal val="#ppt_x"/>
                                          </p:val>
                                        </p:tav>
                                      </p:tavLst>
                                    </p:anim>
                                    <p:anim calcmode="lin" valueType="num">
                                      <p:cBhvr>
                                        <p:cTn id="53" dur="25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250"/>
                                        <p:tgtEl>
                                          <p:spTgt spid="26"/>
                                        </p:tgtEl>
                                      </p:cBhvr>
                                    </p:animEffect>
                                    <p:anim calcmode="lin" valueType="num">
                                      <p:cBhvr>
                                        <p:cTn id="57" dur="250" fill="hold"/>
                                        <p:tgtEl>
                                          <p:spTgt spid="26"/>
                                        </p:tgtEl>
                                        <p:attrNameLst>
                                          <p:attrName>ppt_x</p:attrName>
                                        </p:attrNameLst>
                                      </p:cBhvr>
                                      <p:tavLst>
                                        <p:tav tm="0">
                                          <p:val>
                                            <p:strVal val="#ppt_x"/>
                                          </p:val>
                                        </p:tav>
                                        <p:tav tm="100000">
                                          <p:val>
                                            <p:strVal val="#ppt_x"/>
                                          </p:val>
                                        </p:tav>
                                      </p:tavLst>
                                    </p:anim>
                                    <p:anim calcmode="lin" valueType="num">
                                      <p:cBhvr>
                                        <p:cTn id="58" dur="2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250"/>
                                        <p:tgtEl>
                                          <p:spTgt spid="33"/>
                                        </p:tgtEl>
                                      </p:cBhvr>
                                    </p:animEffect>
                                    <p:anim calcmode="lin" valueType="num">
                                      <p:cBhvr>
                                        <p:cTn id="64" dur="250" fill="hold"/>
                                        <p:tgtEl>
                                          <p:spTgt spid="33"/>
                                        </p:tgtEl>
                                        <p:attrNameLst>
                                          <p:attrName>ppt_x</p:attrName>
                                        </p:attrNameLst>
                                      </p:cBhvr>
                                      <p:tavLst>
                                        <p:tav tm="0">
                                          <p:val>
                                            <p:strVal val="#ppt_x"/>
                                          </p:val>
                                        </p:tav>
                                        <p:tav tm="100000">
                                          <p:val>
                                            <p:strVal val="#ppt_x"/>
                                          </p:val>
                                        </p:tav>
                                      </p:tavLst>
                                    </p:anim>
                                    <p:anim calcmode="lin" valueType="num">
                                      <p:cBhvr>
                                        <p:cTn id="65" dur="250" fill="hold"/>
                                        <p:tgtEl>
                                          <p:spTgt spid="33"/>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250"/>
                                        <p:tgtEl>
                                          <p:spTgt spid="27"/>
                                        </p:tgtEl>
                                      </p:cBhvr>
                                    </p:animEffect>
                                    <p:anim calcmode="lin" valueType="num">
                                      <p:cBhvr>
                                        <p:cTn id="69" dur="250" fill="hold"/>
                                        <p:tgtEl>
                                          <p:spTgt spid="27"/>
                                        </p:tgtEl>
                                        <p:attrNameLst>
                                          <p:attrName>ppt_x</p:attrName>
                                        </p:attrNameLst>
                                      </p:cBhvr>
                                      <p:tavLst>
                                        <p:tav tm="0">
                                          <p:val>
                                            <p:strVal val="#ppt_x"/>
                                          </p:val>
                                        </p:tav>
                                        <p:tav tm="100000">
                                          <p:val>
                                            <p:strVal val="#ppt_x"/>
                                          </p:val>
                                        </p:tav>
                                      </p:tavLst>
                                    </p:anim>
                                    <p:anim calcmode="lin" valueType="num">
                                      <p:cBhvr>
                                        <p:cTn id="70" dur="25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7"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50"/>
                                        <p:tgtEl>
                                          <p:spTgt spid="31"/>
                                        </p:tgtEl>
                                      </p:cBhvr>
                                    </p:animEffect>
                                    <p:anim calcmode="lin" valueType="num">
                                      <p:cBhvr>
                                        <p:cTn id="76" dur="250" fill="hold"/>
                                        <p:tgtEl>
                                          <p:spTgt spid="31"/>
                                        </p:tgtEl>
                                        <p:attrNameLst>
                                          <p:attrName>ppt_x</p:attrName>
                                        </p:attrNameLst>
                                      </p:cBhvr>
                                      <p:tavLst>
                                        <p:tav tm="0">
                                          <p:val>
                                            <p:strVal val="#ppt_x"/>
                                          </p:val>
                                        </p:tav>
                                        <p:tav tm="100000">
                                          <p:val>
                                            <p:strVal val="#ppt_x"/>
                                          </p:val>
                                        </p:tav>
                                      </p:tavLst>
                                    </p:anim>
                                    <p:anim calcmode="lin" valueType="num">
                                      <p:cBhvr>
                                        <p:cTn id="77" dur="250" fill="hold"/>
                                        <p:tgtEl>
                                          <p:spTgt spid="31"/>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250"/>
                                        <p:tgtEl>
                                          <p:spTgt spid="14"/>
                                        </p:tgtEl>
                                      </p:cBhvr>
                                    </p:animEffect>
                                    <p:anim calcmode="lin" valueType="num">
                                      <p:cBhvr>
                                        <p:cTn id="81" dur="250" fill="hold"/>
                                        <p:tgtEl>
                                          <p:spTgt spid="14"/>
                                        </p:tgtEl>
                                        <p:attrNameLst>
                                          <p:attrName>ppt_x</p:attrName>
                                        </p:attrNameLst>
                                      </p:cBhvr>
                                      <p:tavLst>
                                        <p:tav tm="0">
                                          <p:val>
                                            <p:strVal val="#ppt_x"/>
                                          </p:val>
                                        </p:tav>
                                        <p:tav tm="100000">
                                          <p:val>
                                            <p:strVal val="#ppt_x"/>
                                          </p:val>
                                        </p:tav>
                                      </p:tavLst>
                                    </p:anim>
                                    <p:anim calcmode="lin" valueType="num">
                                      <p:cBhvr>
                                        <p:cTn id="82" dur="250" fill="hold"/>
                                        <p:tgtEl>
                                          <p:spTgt spid="14"/>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250"/>
                                        <p:tgtEl>
                                          <p:spTgt spid="22"/>
                                        </p:tgtEl>
                                      </p:cBhvr>
                                    </p:animEffect>
                                    <p:anim calcmode="lin" valueType="num">
                                      <p:cBhvr>
                                        <p:cTn id="86" dur="250" fill="hold"/>
                                        <p:tgtEl>
                                          <p:spTgt spid="22"/>
                                        </p:tgtEl>
                                        <p:attrNameLst>
                                          <p:attrName>ppt_x</p:attrName>
                                        </p:attrNameLst>
                                      </p:cBhvr>
                                      <p:tavLst>
                                        <p:tav tm="0">
                                          <p:val>
                                            <p:strVal val="#ppt_x"/>
                                          </p:val>
                                        </p:tav>
                                        <p:tav tm="100000">
                                          <p:val>
                                            <p:strVal val="#ppt_x"/>
                                          </p:val>
                                        </p:tav>
                                      </p:tavLst>
                                    </p:anim>
                                    <p:anim calcmode="lin" valueType="num">
                                      <p:cBhvr>
                                        <p:cTn id="87" dur="2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2" grpId="0" animBg="1"/>
      <p:bldP spid="13" grpId="0" animBg="1"/>
      <p:bldP spid="14" grpId="0" animBg="1"/>
      <p:bldP spid="21" grpId="0" animBg="1"/>
      <p:bldP spid="22"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4"/>
            <a:ext cx="3907544" cy="917575"/>
          </a:xfrm>
        </p:spPr>
        <p:txBody>
          <a:bodyPr/>
          <a:lstStyle/>
          <a:p>
            <a:r>
              <a:rPr lang="en-US" dirty="0"/>
              <a:t>Vehicle Images Architecture with Azure Storage</a:t>
            </a:r>
          </a:p>
        </p:txBody>
      </p:sp>
      <p:sp>
        <p:nvSpPr>
          <p:cNvPr id="8" name="Rectangle 7"/>
          <p:cNvSpPr/>
          <p:nvPr/>
        </p:nvSpPr>
        <p:spPr bwMode="auto">
          <a:xfrm>
            <a:off x="1177404" y="4658447"/>
            <a:ext cx="2087796" cy="21774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pPr>
            <a:r>
              <a:rPr lang="en-US" sz="2856" dirty="0">
                <a:solidFill>
                  <a:srgbClr val="505050"/>
                </a:solidFill>
              </a:rPr>
              <a:t>  On-prem</a:t>
            </a:r>
          </a:p>
        </p:txBody>
      </p:sp>
      <p:sp>
        <p:nvSpPr>
          <p:cNvPr id="9" name="Rectangle 8"/>
          <p:cNvSpPr/>
          <p:nvPr/>
        </p:nvSpPr>
        <p:spPr bwMode="auto">
          <a:xfrm>
            <a:off x="1537939" y="5646421"/>
            <a:ext cx="1441754" cy="88888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Image Services</a:t>
            </a:r>
          </a:p>
        </p:txBody>
      </p:sp>
      <p:sp>
        <p:nvSpPr>
          <p:cNvPr id="10" name="Right Arrow 9"/>
          <p:cNvSpPr/>
          <p:nvPr/>
        </p:nvSpPr>
        <p:spPr bwMode="auto">
          <a:xfrm>
            <a:off x="167888" y="5866853"/>
            <a:ext cx="1427603" cy="444443"/>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35" name="Right Arrow 34"/>
          <p:cNvSpPr/>
          <p:nvPr/>
        </p:nvSpPr>
        <p:spPr bwMode="auto">
          <a:xfrm>
            <a:off x="2979693" y="5856896"/>
            <a:ext cx="2761157" cy="444443"/>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904" y="5541093"/>
            <a:ext cx="745823" cy="559367"/>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63" y="5529707"/>
            <a:ext cx="745823" cy="559367"/>
          </a:xfrm>
          <a:prstGeom prst="rect">
            <a:avLst/>
          </a:prstGeom>
        </p:spPr>
      </p:pic>
      <p:grpSp>
        <p:nvGrpSpPr>
          <p:cNvPr id="12" name="Group 11"/>
          <p:cNvGrpSpPr/>
          <p:nvPr/>
        </p:nvGrpSpPr>
        <p:grpSpPr>
          <a:xfrm>
            <a:off x="7844986" y="2864500"/>
            <a:ext cx="2877360" cy="1442986"/>
            <a:chOff x="7844986" y="2864500"/>
            <a:chExt cx="2877360" cy="1442986"/>
          </a:xfrm>
        </p:grpSpPr>
        <p:grpSp>
          <p:nvGrpSpPr>
            <p:cNvPr id="49" name="Group 48"/>
            <p:cNvGrpSpPr/>
            <p:nvPr/>
          </p:nvGrpSpPr>
          <p:grpSpPr>
            <a:xfrm>
              <a:off x="7844986" y="2864500"/>
              <a:ext cx="2848021" cy="1442986"/>
              <a:chOff x="8059027" y="3115336"/>
              <a:chExt cx="2792431" cy="1414821"/>
            </a:xfrm>
          </p:grpSpPr>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1417" y="3115336"/>
                <a:ext cx="780288" cy="780288"/>
              </a:xfrm>
              <a:prstGeom prst="rect">
                <a:avLst/>
              </a:prstGeom>
            </p:spPr>
          </p:pic>
          <p:sp>
            <p:nvSpPr>
              <p:cNvPr id="48" name="TextBox 47"/>
              <p:cNvSpPr txBox="1"/>
              <p:nvPr/>
            </p:nvSpPr>
            <p:spPr>
              <a:xfrm>
                <a:off x="8059027" y="3895624"/>
                <a:ext cx="2792431" cy="634533"/>
              </a:xfrm>
              <a:prstGeom prst="rect">
                <a:avLst/>
              </a:prstGeom>
              <a:noFill/>
            </p:spPr>
            <p:txBody>
              <a:bodyPr wrap="none" lIns="186521" tIns="149217" rIns="186521" bIns="149217" rtlCol="0">
                <a:spAutoFit/>
              </a:bodyPr>
              <a:lstStyle/>
              <a:p>
                <a:pPr defTabSz="932597">
                  <a:lnSpc>
                    <a:spcPct val="90000"/>
                  </a:lnSpc>
                  <a:spcAft>
                    <a:spcPts val="612"/>
                  </a:spcAft>
                </a:pPr>
                <a:r>
                  <a:rPr lang="en-US" sz="2448" dirty="0">
                    <a:gradFill>
                      <a:gsLst>
                        <a:gs pos="2917">
                          <a:srgbClr val="505050"/>
                        </a:gs>
                        <a:gs pos="30000">
                          <a:srgbClr val="505050"/>
                        </a:gs>
                      </a:gsLst>
                      <a:lin ang="5400000" scaled="0"/>
                    </a:gradFill>
                  </a:rPr>
                  <a:t>img2.carmax.com</a:t>
                </a:r>
              </a:p>
            </p:txBody>
          </p:sp>
        </p:grpSp>
        <p:sp>
          <p:nvSpPr>
            <p:cNvPr id="82" name="Right Arrow 81"/>
            <p:cNvSpPr/>
            <p:nvPr/>
          </p:nvSpPr>
          <p:spPr bwMode="auto">
            <a:xfrm rot="10800000">
              <a:off x="9720118" y="2981899"/>
              <a:ext cx="1002228" cy="444443"/>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grpSp>
      <p:sp>
        <p:nvSpPr>
          <p:cNvPr id="83" name="Right Arrow 82"/>
          <p:cNvSpPr/>
          <p:nvPr/>
        </p:nvSpPr>
        <p:spPr bwMode="auto">
          <a:xfrm rot="13169645">
            <a:off x="7915861" y="2003398"/>
            <a:ext cx="844948" cy="444443"/>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cxnSp>
        <p:nvCxnSpPr>
          <p:cNvPr id="101" name="Curved Connector 100"/>
          <p:cNvCxnSpPr>
            <a:stCxn id="28" idx="1"/>
            <a:endCxn id="87" idx="1"/>
          </p:cNvCxnSpPr>
          <p:nvPr/>
        </p:nvCxnSpPr>
        <p:spPr>
          <a:xfrm rot="10800000">
            <a:off x="6094807" y="2665799"/>
            <a:ext cx="6796" cy="3434662"/>
          </a:xfrm>
          <a:prstGeom prst="curvedConnector3">
            <a:avLst>
              <a:gd name="adj1" fmla="val 20042038"/>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3454503" y="3106161"/>
            <a:ext cx="1481887" cy="647165"/>
          </a:xfrm>
          <a:prstGeom prst="rect">
            <a:avLst/>
          </a:prstGeom>
          <a:noFill/>
        </p:spPr>
        <p:txBody>
          <a:bodyPr wrap="none" lIns="186521" tIns="149217" rIns="186521" bIns="149217" rtlCol="0">
            <a:spAutoFit/>
          </a:bodyPr>
          <a:lstStyle/>
          <a:p>
            <a:pPr defTabSz="932597">
              <a:lnSpc>
                <a:spcPct val="90000"/>
              </a:lnSpc>
              <a:spcAft>
                <a:spcPts val="612"/>
              </a:spcAft>
            </a:pPr>
            <a:r>
              <a:rPr lang="en-US" sz="2448" dirty="0">
                <a:gradFill>
                  <a:gsLst>
                    <a:gs pos="2917">
                      <a:srgbClr val="505050"/>
                    </a:gs>
                    <a:gs pos="30000">
                      <a:srgbClr val="505050"/>
                    </a:gs>
                  </a:gsLst>
                  <a:lin ang="5400000" scaled="0"/>
                </a:gradFill>
              </a:rPr>
              <a:t>RA-GRS</a:t>
            </a:r>
          </a:p>
        </p:txBody>
      </p:sp>
      <p:sp>
        <p:nvSpPr>
          <p:cNvPr id="105" name="Right Arrow 104"/>
          <p:cNvSpPr/>
          <p:nvPr/>
        </p:nvSpPr>
        <p:spPr bwMode="auto">
          <a:xfrm rot="7905437">
            <a:off x="7895637" y="4745266"/>
            <a:ext cx="844948" cy="444443"/>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grpSp>
        <p:nvGrpSpPr>
          <p:cNvPr id="6" name="Group 5"/>
          <p:cNvGrpSpPr/>
          <p:nvPr/>
        </p:nvGrpSpPr>
        <p:grpSpPr>
          <a:xfrm>
            <a:off x="5256520" y="3526409"/>
            <a:ext cx="2467662" cy="3375906"/>
            <a:chOff x="5256520" y="3526409"/>
            <a:chExt cx="2467662" cy="3375906"/>
          </a:xfrm>
        </p:grpSpPr>
        <p:sp>
          <p:nvSpPr>
            <p:cNvPr id="19" name="Rectangle 18"/>
            <p:cNvSpPr/>
            <p:nvPr/>
          </p:nvSpPr>
          <p:spPr bwMode="auto">
            <a:xfrm>
              <a:off x="5256520" y="3526409"/>
              <a:ext cx="2467662" cy="330651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pPr>
              <a:r>
                <a:rPr lang="en-US" sz="2856" dirty="0">
                  <a:solidFill>
                    <a:srgbClr val="505050"/>
                  </a:solidFill>
                </a:rPr>
                <a:t>  West US</a:t>
              </a: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4798" y="3538541"/>
              <a:ext cx="795822" cy="795822"/>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601" y="5702548"/>
              <a:ext cx="795822" cy="795822"/>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1400" y="4012502"/>
              <a:ext cx="795822" cy="795822"/>
            </a:xfrm>
            <a:prstGeom prst="rect">
              <a:avLst/>
            </a:prstGeom>
          </p:spPr>
        </p:pic>
        <p:sp>
          <p:nvSpPr>
            <p:cNvPr id="30" name="Right Arrow 29"/>
            <p:cNvSpPr/>
            <p:nvPr/>
          </p:nvSpPr>
          <p:spPr bwMode="auto">
            <a:xfrm rot="5400000">
              <a:off x="6231688" y="5243060"/>
              <a:ext cx="511405" cy="320139"/>
            </a:xfrm>
            <a:prstGeom prst="rightArrow">
              <a:avLst>
                <a:gd name="adj1" fmla="val 50000"/>
                <a:gd name="adj2" fmla="val 46406"/>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3" name="TextBox 2"/>
            <p:cNvSpPr txBox="1"/>
            <p:nvPr/>
          </p:nvSpPr>
          <p:spPr>
            <a:xfrm>
              <a:off x="5779570" y="6370445"/>
              <a:ext cx="1582859" cy="531870"/>
            </a:xfrm>
            <a:prstGeom prst="rect">
              <a:avLst/>
            </a:prstGeom>
            <a:noFill/>
          </p:spPr>
          <p:txBody>
            <a:bodyPr wrap="none" lIns="186521" tIns="149217" rIns="186521" bIns="149217" rtlCol="0">
              <a:spAutoFit/>
            </a:bodyPr>
            <a:lstStyle/>
            <a:p>
              <a:pPr defTabSz="932597">
                <a:lnSpc>
                  <a:spcPct val="90000"/>
                </a:lnSpc>
                <a:spcAft>
                  <a:spcPts val="612"/>
                </a:spcAft>
              </a:pPr>
              <a:r>
                <a:rPr lang="en-US" sz="1632" dirty="0">
                  <a:gradFill>
                    <a:gsLst>
                      <a:gs pos="2917">
                        <a:srgbClr val="505050"/>
                      </a:gs>
                      <a:gs pos="30000">
                        <a:srgbClr val="505050"/>
                      </a:gs>
                    </a:gsLst>
                    <a:lin ang="5400000" scaled="0"/>
                  </a:gradFill>
                </a:rPr>
                <a:t>Blob Storage</a:t>
              </a:r>
            </a:p>
          </p:txBody>
        </p:sp>
        <p:sp>
          <p:nvSpPr>
            <p:cNvPr id="38" name="TextBox 37"/>
            <p:cNvSpPr txBox="1"/>
            <p:nvPr/>
          </p:nvSpPr>
          <p:spPr>
            <a:xfrm>
              <a:off x="5634166" y="4697790"/>
              <a:ext cx="1851639" cy="531870"/>
            </a:xfrm>
            <a:prstGeom prst="rect">
              <a:avLst/>
            </a:prstGeom>
            <a:noFill/>
          </p:spPr>
          <p:txBody>
            <a:bodyPr wrap="none" lIns="186521" tIns="149217" rIns="186521" bIns="149217" rtlCol="0">
              <a:spAutoFit/>
            </a:bodyPr>
            <a:lstStyle/>
            <a:p>
              <a:pPr defTabSz="932597">
                <a:lnSpc>
                  <a:spcPct val="90000"/>
                </a:lnSpc>
                <a:spcAft>
                  <a:spcPts val="612"/>
                </a:spcAft>
              </a:pPr>
              <a:r>
                <a:rPr lang="en-US" sz="1632" dirty="0">
                  <a:gradFill>
                    <a:gsLst>
                      <a:gs pos="2917">
                        <a:srgbClr val="505050"/>
                      </a:gs>
                      <a:gs pos="30000">
                        <a:srgbClr val="505050"/>
                      </a:gs>
                    </a:gsLst>
                    <a:lin ang="5400000" scaled="0"/>
                  </a:gradFill>
                </a:rPr>
                <a:t>Azure Web App</a:t>
              </a:r>
            </a:p>
          </p:txBody>
        </p:sp>
      </p:grpSp>
      <p:grpSp>
        <p:nvGrpSpPr>
          <p:cNvPr id="13" name="Group 12"/>
          <p:cNvGrpSpPr/>
          <p:nvPr/>
        </p:nvGrpSpPr>
        <p:grpSpPr>
          <a:xfrm>
            <a:off x="5266232" y="169995"/>
            <a:ext cx="2467662" cy="3267821"/>
            <a:chOff x="5266232" y="169995"/>
            <a:chExt cx="2467662" cy="3267821"/>
          </a:xfrm>
        </p:grpSpPr>
        <p:sp>
          <p:nvSpPr>
            <p:cNvPr id="39" name="TextBox 38"/>
            <p:cNvSpPr txBox="1"/>
            <p:nvPr/>
          </p:nvSpPr>
          <p:spPr>
            <a:xfrm>
              <a:off x="5704960" y="2905946"/>
              <a:ext cx="1582859" cy="531870"/>
            </a:xfrm>
            <a:prstGeom prst="rect">
              <a:avLst/>
            </a:prstGeom>
            <a:noFill/>
          </p:spPr>
          <p:txBody>
            <a:bodyPr wrap="none" lIns="186521" tIns="149217" rIns="186521" bIns="149217" rtlCol="0">
              <a:spAutoFit/>
            </a:bodyPr>
            <a:lstStyle/>
            <a:p>
              <a:pPr defTabSz="932597">
                <a:lnSpc>
                  <a:spcPct val="90000"/>
                </a:lnSpc>
                <a:spcAft>
                  <a:spcPts val="612"/>
                </a:spcAft>
              </a:pPr>
              <a:r>
                <a:rPr lang="en-US" sz="1632" dirty="0">
                  <a:gradFill>
                    <a:gsLst>
                      <a:gs pos="2917">
                        <a:srgbClr val="505050"/>
                      </a:gs>
                      <a:gs pos="30000">
                        <a:srgbClr val="505050"/>
                      </a:gs>
                    </a:gsLst>
                    <a:lin ang="5400000" scaled="0"/>
                  </a:gradFill>
                </a:rPr>
                <a:t>Blob Storage</a:t>
              </a:r>
            </a:p>
          </p:txBody>
        </p:sp>
        <p:grpSp>
          <p:nvGrpSpPr>
            <p:cNvPr id="7" name="Group 6"/>
            <p:cNvGrpSpPr/>
            <p:nvPr/>
          </p:nvGrpSpPr>
          <p:grpSpPr>
            <a:xfrm>
              <a:off x="5266232" y="169995"/>
              <a:ext cx="2467662" cy="3146326"/>
              <a:chOff x="5266232" y="169995"/>
              <a:chExt cx="2467662" cy="3146326"/>
            </a:xfrm>
          </p:grpSpPr>
          <p:sp>
            <p:nvSpPr>
              <p:cNvPr id="56" name="Rectangle 55"/>
              <p:cNvSpPr/>
              <p:nvPr/>
            </p:nvSpPr>
            <p:spPr bwMode="auto">
              <a:xfrm>
                <a:off x="5266232" y="169995"/>
                <a:ext cx="2467662" cy="3146326"/>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pPr>
                <a:r>
                  <a:rPr lang="en-US" sz="2856" dirty="0">
                    <a:solidFill>
                      <a:srgbClr val="505050"/>
                    </a:solidFill>
                  </a:rPr>
                  <a:t>  East US</a:t>
                </a: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4510" y="182128"/>
                <a:ext cx="795822" cy="795822"/>
              </a:xfrm>
              <a:prstGeom prst="rect">
                <a:avLst/>
              </a:prstGeom>
            </p:spPr>
          </p:pic>
          <p:pic>
            <p:nvPicPr>
              <p:cNvPr id="87" name="Picture 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806" y="2267887"/>
                <a:ext cx="795822" cy="795822"/>
              </a:xfrm>
              <a:prstGeom prst="rect">
                <a:avLst/>
              </a:prstGeom>
            </p:spPr>
          </p:pic>
          <p:pic>
            <p:nvPicPr>
              <p:cNvPr id="88" name="Picture 8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4604" y="577838"/>
                <a:ext cx="795822" cy="795822"/>
              </a:xfrm>
              <a:prstGeom prst="rect">
                <a:avLst/>
              </a:prstGeom>
            </p:spPr>
          </p:pic>
          <p:sp>
            <p:nvSpPr>
              <p:cNvPr id="89" name="Right Arrow 88"/>
              <p:cNvSpPr/>
              <p:nvPr/>
            </p:nvSpPr>
            <p:spPr bwMode="auto">
              <a:xfrm rot="5400000">
                <a:off x="6224892" y="1808398"/>
                <a:ext cx="511405" cy="320139"/>
              </a:xfrm>
              <a:prstGeom prst="rightArrow">
                <a:avLst>
                  <a:gd name="adj1" fmla="val 50000"/>
                  <a:gd name="adj2" fmla="val 46406"/>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40" name="TextBox 39"/>
              <p:cNvSpPr txBox="1"/>
              <p:nvPr/>
            </p:nvSpPr>
            <p:spPr>
              <a:xfrm>
                <a:off x="5659436" y="1250792"/>
                <a:ext cx="1851639" cy="531870"/>
              </a:xfrm>
              <a:prstGeom prst="rect">
                <a:avLst/>
              </a:prstGeom>
              <a:noFill/>
            </p:spPr>
            <p:txBody>
              <a:bodyPr wrap="none" lIns="186521" tIns="149217" rIns="186521" bIns="149217" rtlCol="0">
                <a:spAutoFit/>
              </a:bodyPr>
              <a:lstStyle/>
              <a:p>
                <a:pPr defTabSz="932597">
                  <a:lnSpc>
                    <a:spcPct val="90000"/>
                  </a:lnSpc>
                  <a:spcAft>
                    <a:spcPts val="612"/>
                  </a:spcAft>
                </a:pPr>
                <a:r>
                  <a:rPr lang="en-US" sz="1632" dirty="0">
                    <a:gradFill>
                      <a:gsLst>
                        <a:gs pos="2917">
                          <a:srgbClr val="505050"/>
                        </a:gs>
                        <a:gs pos="30000">
                          <a:srgbClr val="505050"/>
                        </a:gs>
                      </a:gsLst>
                      <a:lin ang="5400000" scaled="0"/>
                    </a:gradFill>
                  </a:rPr>
                  <a:t>Azure Web App</a:t>
                </a:r>
              </a:p>
            </p:txBody>
          </p:sp>
        </p:grpSp>
      </p:grpSp>
      <p:sp>
        <p:nvSpPr>
          <p:cNvPr id="41" name="TextBox 40"/>
          <p:cNvSpPr txBox="1"/>
          <p:nvPr/>
        </p:nvSpPr>
        <p:spPr>
          <a:xfrm>
            <a:off x="8311393" y="3992707"/>
            <a:ext cx="1832804" cy="531870"/>
          </a:xfrm>
          <a:prstGeom prst="rect">
            <a:avLst/>
          </a:prstGeom>
          <a:noFill/>
        </p:spPr>
        <p:txBody>
          <a:bodyPr wrap="none" lIns="186521" tIns="149217" rIns="186521" bIns="149217" rtlCol="0">
            <a:spAutoFit/>
          </a:bodyPr>
          <a:lstStyle/>
          <a:p>
            <a:pPr defTabSz="932597">
              <a:lnSpc>
                <a:spcPct val="90000"/>
              </a:lnSpc>
              <a:spcAft>
                <a:spcPts val="612"/>
              </a:spcAft>
            </a:pPr>
            <a:r>
              <a:rPr lang="en-US" sz="1632" dirty="0">
                <a:gradFill>
                  <a:gsLst>
                    <a:gs pos="2917">
                      <a:srgbClr val="505050"/>
                    </a:gs>
                    <a:gs pos="30000">
                      <a:srgbClr val="505050"/>
                    </a:gs>
                  </a:gsLst>
                  <a:lin ang="5400000" scaled="0"/>
                </a:gradFill>
              </a:rPr>
              <a:t>Traffic Manager</a:t>
            </a:r>
          </a:p>
        </p:txBody>
      </p:sp>
      <p:grpSp>
        <p:nvGrpSpPr>
          <p:cNvPr id="11" name="Group 10"/>
          <p:cNvGrpSpPr/>
          <p:nvPr/>
        </p:nvGrpSpPr>
        <p:grpSpPr>
          <a:xfrm>
            <a:off x="10551848" y="715594"/>
            <a:ext cx="1799595" cy="4601674"/>
            <a:chOff x="10551848" y="715594"/>
            <a:chExt cx="1799595" cy="4601674"/>
          </a:xfrm>
        </p:grpSpPr>
        <p:grpSp>
          <p:nvGrpSpPr>
            <p:cNvPr id="21" name="Group 20"/>
            <p:cNvGrpSpPr/>
            <p:nvPr/>
          </p:nvGrpSpPr>
          <p:grpSpPr>
            <a:xfrm>
              <a:off x="10926659" y="3921758"/>
              <a:ext cx="1035750" cy="1395510"/>
              <a:chOff x="9036470" y="3603600"/>
              <a:chExt cx="1015533" cy="1368271"/>
            </a:xfrm>
          </p:grpSpPr>
          <p:pic>
            <p:nvPicPr>
              <p:cNvPr id="22" name="Picture 21" descr="Description Smartphone icon.svg"/>
              <p:cNvPicPr>
                <a:picLocks noChangeAspect="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036470" y="3603600"/>
                <a:ext cx="1015533" cy="1368271"/>
              </a:xfrm>
              <a:prstGeom prst="rect">
                <a:avLst/>
              </a:prstGeom>
            </p:spPr>
          </p:pic>
          <p:pic>
            <p:nvPicPr>
              <p:cNvPr id="23" name="Picture 22"/>
              <p:cNvPicPr>
                <a:picLocks noChangeAspect="1"/>
              </p:cNvPicPr>
              <p:nvPr/>
            </p:nvPicPr>
            <p:blipFill>
              <a:blip r:embed="rId9"/>
              <a:stretch>
                <a:fillRect/>
              </a:stretch>
            </p:blipFill>
            <p:spPr>
              <a:xfrm>
                <a:off x="9388679" y="3924977"/>
                <a:ext cx="365760" cy="650566"/>
              </a:xfrm>
              <a:prstGeom prst="rect">
                <a:avLst/>
              </a:prstGeom>
            </p:spPr>
          </p:pic>
        </p:grpSp>
        <p:grpSp>
          <p:nvGrpSpPr>
            <p:cNvPr id="43" name="Group 42"/>
            <p:cNvGrpSpPr/>
            <p:nvPr/>
          </p:nvGrpSpPr>
          <p:grpSpPr>
            <a:xfrm>
              <a:off x="10551848" y="715594"/>
              <a:ext cx="1799595" cy="1729229"/>
              <a:chOff x="8829798" y="1262174"/>
              <a:chExt cx="2317628" cy="2149942"/>
            </a:xfrm>
          </p:grpSpPr>
          <p:pic>
            <p:nvPicPr>
              <p:cNvPr id="44" name="Picture 43" descr="File:Gnome-laptop.svg - Wikipedia, the free encyclopedia"/>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8829798" y="1262174"/>
                <a:ext cx="2317628" cy="2149942"/>
              </a:xfrm>
              <a:prstGeom prst="rect">
                <a:avLst/>
              </a:prstGeom>
            </p:spPr>
          </p:pic>
          <p:sp>
            <p:nvSpPr>
              <p:cNvPr id="45" name="Rectangle 44"/>
              <p:cNvSpPr/>
              <p:nvPr/>
            </p:nvSpPr>
            <p:spPr>
              <a:xfrm>
                <a:off x="9363858" y="1604119"/>
                <a:ext cx="1244183" cy="79447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932597"/>
                <a:endParaRPr lang="en-US" sz="1836" dirty="0">
                  <a:solidFill>
                    <a:srgbClr val="505050"/>
                  </a:solidFill>
                </a:endParaRPr>
              </a:p>
            </p:txBody>
          </p:sp>
          <p:pic>
            <p:nvPicPr>
              <p:cNvPr id="46" name="Picture 45"/>
              <p:cNvPicPr>
                <a:picLocks noChangeAspect="1"/>
              </p:cNvPicPr>
              <p:nvPr/>
            </p:nvPicPr>
            <p:blipFill>
              <a:blip r:embed="rId11"/>
              <a:stretch>
                <a:fillRect/>
              </a:stretch>
            </p:blipFill>
            <p:spPr>
              <a:xfrm>
                <a:off x="9456062" y="1627663"/>
                <a:ext cx="1097280" cy="780430"/>
              </a:xfrm>
              <a:prstGeom prst="rect">
                <a:avLst/>
              </a:prstGeom>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2702" y="1212470"/>
              <a:ext cx="460003" cy="345002"/>
            </a:xfrm>
            <a:prstGeom prst="rect">
              <a:avLst/>
            </a:prstGeom>
          </p:spPr>
        </p:pic>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4696" y="4380655"/>
              <a:ext cx="376943" cy="282707"/>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58405" y="2635687"/>
              <a:ext cx="1037378" cy="1157327"/>
            </a:xfrm>
            <a:prstGeom prst="rect">
              <a:avLst/>
            </a:prstGeom>
          </p:spPr>
        </p:pic>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69158" y="2895778"/>
              <a:ext cx="796279" cy="625233"/>
            </a:xfrm>
            <a:prstGeom prst="rect">
              <a:avLst/>
            </a:prstGeom>
          </p:spPr>
        </p:pic>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b="26915"/>
            <a:stretch/>
          </p:blipFill>
          <p:spPr>
            <a:xfrm>
              <a:off x="11166975" y="3175733"/>
              <a:ext cx="629912" cy="345278"/>
            </a:xfrm>
            <a:prstGeom prst="rect">
              <a:avLst/>
            </a:prstGeom>
          </p:spPr>
        </p:pic>
      </p:grpSp>
    </p:spTree>
    <p:extLst>
      <p:ext uri="{BB962C8B-B14F-4D97-AF65-F5344CB8AC3E}">
        <p14:creationId xmlns:p14="http://schemas.microsoft.com/office/powerpoint/2010/main" val="82423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anim calcmode="lin" valueType="num">
                                      <p:cBhvr>
                                        <p:cTn id="8" dur="250" fill="hold"/>
                                        <p:tgtEl>
                                          <p:spTgt spid="35"/>
                                        </p:tgtEl>
                                        <p:attrNameLst>
                                          <p:attrName>ppt_x</p:attrName>
                                        </p:attrNameLst>
                                      </p:cBhvr>
                                      <p:tavLst>
                                        <p:tav tm="0">
                                          <p:val>
                                            <p:strVal val="#ppt_x"/>
                                          </p:val>
                                        </p:tav>
                                        <p:tav tm="100000">
                                          <p:val>
                                            <p:strVal val="#ppt_x"/>
                                          </p:val>
                                        </p:tav>
                                      </p:tavLst>
                                    </p:anim>
                                    <p:anim calcmode="lin" valueType="num">
                                      <p:cBhvr>
                                        <p:cTn id="9" dur="25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anim calcmode="lin" valueType="num">
                                      <p:cBhvr>
                                        <p:cTn id="13" dur="250" fill="hold"/>
                                        <p:tgtEl>
                                          <p:spTgt spid="36"/>
                                        </p:tgtEl>
                                        <p:attrNameLst>
                                          <p:attrName>ppt_x</p:attrName>
                                        </p:attrNameLst>
                                      </p:cBhvr>
                                      <p:tavLst>
                                        <p:tav tm="0">
                                          <p:val>
                                            <p:strVal val="#ppt_x"/>
                                          </p:val>
                                        </p:tav>
                                        <p:tav tm="100000">
                                          <p:val>
                                            <p:strVal val="#ppt_x"/>
                                          </p:val>
                                        </p:tav>
                                      </p:tavLst>
                                    </p:anim>
                                    <p:anim calcmode="lin" valueType="num">
                                      <p:cBhvr>
                                        <p:cTn id="14" dur="25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anim calcmode="lin" valueType="num">
                                      <p:cBhvr>
                                        <p:cTn id="18" dur="250" fill="hold"/>
                                        <p:tgtEl>
                                          <p:spTgt spid="6"/>
                                        </p:tgtEl>
                                        <p:attrNameLst>
                                          <p:attrName>ppt_x</p:attrName>
                                        </p:attrNameLst>
                                      </p:cBhvr>
                                      <p:tavLst>
                                        <p:tav tm="0">
                                          <p:val>
                                            <p:strVal val="#ppt_x"/>
                                          </p:val>
                                        </p:tav>
                                        <p:tav tm="100000">
                                          <p:val>
                                            <p:strVal val="#ppt_x"/>
                                          </p:val>
                                        </p:tav>
                                      </p:tavLst>
                                    </p:anim>
                                    <p:anim calcmode="lin" valueType="num">
                                      <p:cBhvr>
                                        <p:cTn id="19"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250"/>
                                        <p:tgtEl>
                                          <p:spTgt spid="101"/>
                                        </p:tgtEl>
                                      </p:cBhvr>
                                    </p:animEffect>
                                    <p:anim calcmode="lin" valueType="num">
                                      <p:cBhvr>
                                        <p:cTn id="25" dur="250" fill="hold"/>
                                        <p:tgtEl>
                                          <p:spTgt spid="101"/>
                                        </p:tgtEl>
                                        <p:attrNameLst>
                                          <p:attrName>ppt_x</p:attrName>
                                        </p:attrNameLst>
                                      </p:cBhvr>
                                      <p:tavLst>
                                        <p:tav tm="0">
                                          <p:val>
                                            <p:strVal val="#ppt_x"/>
                                          </p:val>
                                        </p:tav>
                                        <p:tav tm="100000">
                                          <p:val>
                                            <p:strVal val="#ppt_x"/>
                                          </p:val>
                                        </p:tav>
                                      </p:tavLst>
                                    </p:anim>
                                    <p:anim calcmode="lin" valueType="num">
                                      <p:cBhvr>
                                        <p:cTn id="26" dur="250" fill="hold"/>
                                        <p:tgtEl>
                                          <p:spTgt spid="10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anim calcmode="lin" valueType="num">
                                      <p:cBhvr>
                                        <p:cTn id="30" dur="500" fill="hold"/>
                                        <p:tgtEl>
                                          <p:spTgt spid="104"/>
                                        </p:tgtEl>
                                        <p:attrNameLst>
                                          <p:attrName>ppt_x</p:attrName>
                                        </p:attrNameLst>
                                      </p:cBhvr>
                                      <p:tavLst>
                                        <p:tav tm="0">
                                          <p:val>
                                            <p:strVal val="#ppt_x"/>
                                          </p:val>
                                        </p:tav>
                                        <p:tav tm="100000">
                                          <p:val>
                                            <p:strVal val="#ppt_x"/>
                                          </p:val>
                                        </p:tav>
                                      </p:tavLst>
                                    </p:anim>
                                    <p:anim calcmode="lin" valueType="num">
                                      <p:cBhvr>
                                        <p:cTn id="31" dur="500" fill="hold"/>
                                        <p:tgtEl>
                                          <p:spTgt spid="104"/>
                                        </p:tgtEl>
                                        <p:attrNameLst>
                                          <p:attrName>ppt_y</p:attrName>
                                        </p:attrNameLst>
                                      </p:cBhvr>
                                      <p:tavLst>
                                        <p:tav tm="0">
                                          <p:val>
                                            <p:strVal val="#ppt_y+.1"/>
                                          </p:val>
                                        </p:tav>
                                        <p:tav tm="100000">
                                          <p:val>
                                            <p:strVal val="#ppt_y"/>
                                          </p:val>
                                        </p:tav>
                                      </p:tavLst>
                                    </p:anim>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anim calcmode="lin" valueType="num">
                                      <p:cBhvr>
                                        <p:cTn id="39" dur="250" fill="hold"/>
                                        <p:tgtEl>
                                          <p:spTgt spid="11"/>
                                        </p:tgtEl>
                                        <p:attrNameLst>
                                          <p:attrName>ppt_x</p:attrName>
                                        </p:attrNameLst>
                                      </p:cBhvr>
                                      <p:tavLst>
                                        <p:tav tm="0">
                                          <p:val>
                                            <p:strVal val="#ppt_x"/>
                                          </p:val>
                                        </p:tav>
                                        <p:tav tm="100000">
                                          <p:val>
                                            <p:strVal val="#ppt_x"/>
                                          </p:val>
                                        </p:tav>
                                      </p:tavLst>
                                    </p:anim>
                                    <p:anim calcmode="lin" valueType="num">
                                      <p:cBhvr>
                                        <p:cTn id="40"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250"/>
                                        <p:tgtEl>
                                          <p:spTgt spid="41"/>
                                        </p:tgtEl>
                                      </p:cBhvr>
                                    </p:animEffect>
                                    <p:anim calcmode="lin" valueType="num">
                                      <p:cBhvr>
                                        <p:cTn id="46" dur="250" fill="hold"/>
                                        <p:tgtEl>
                                          <p:spTgt spid="41"/>
                                        </p:tgtEl>
                                        <p:attrNameLst>
                                          <p:attrName>ppt_x</p:attrName>
                                        </p:attrNameLst>
                                      </p:cBhvr>
                                      <p:tavLst>
                                        <p:tav tm="0">
                                          <p:val>
                                            <p:strVal val="#ppt_x"/>
                                          </p:val>
                                        </p:tav>
                                        <p:tav tm="100000">
                                          <p:val>
                                            <p:strVal val="#ppt_x"/>
                                          </p:val>
                                        </p:tav>
                                      </p:tavLst>
                                    </p:anim>
                                    <p:anim calcmode="lin" valueType="num">
                                      <p:cBhvr>
                                        <p:cTn id="47" dur="250" fill="hold"/>
                                        <p:tgtEl>
                                          <p:spTgt spid="41"/>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250"/>
                                        <p:tgtEl>
                                          <p:spTgt spid="12"/>
                                        </p:tgtEl>
                                      </p:cBhvr>
                                    </p:animEffect>
                                    <p:anim calcmode="lin" valueType="num">
                                      <p:cBhvr>
                                        <p:cTn id="51" dur="250" fill="hold"/>
                                        <p:tgtEl>
                                          <p:spTgt spid="12"/>
                                        </p:tgtEl>
                                        <p:attrNameLst>
                                          <p:attrName>ppt_x</p:attrName>
                                        </p:attrNameLst>
                                      </p:cBhvr>
                                      <p:tavLst>
                                        <p:tav tm="0">
                                          <p:val>
                                            <p:strVal val="#ppt_x"/>
                                          </p:val>
                                        </p:tav>
                                        <p:tav tm="100000">
                                          <p:val>
                                            <p:strVal val="#ppt_x"/>
                                          </p:val>
                                        </p:tav>
                                      </p:tavLst>
                                    </p:anim>
                                    <p:anim calcmode="lin" valueType="num">
                                      <p:cBhvr>
                                        <p:cTn id="52"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3" grpId="0" animBg="1"/>
      <p:bldP spid="104" grpId="0"/>
      <p:bldP spid="105"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4"/>
            <a:ext cx="8466581" cy="917575"/>
          </a:xfrm>
        </p:spPr>
        <p:txBody>
          <a:bodyPr/>
          <a:lstStyle/>
          <a:p>
            <a:r>
              <a:rPr lang="en-US" dirty="0"/>
              <a:t>Moving carmax.com to Azure</a:t>
            </a:r>
          </a:p>
        </p:txBody>
      </p:sp>
      <p:grpSp>
        <p:nvGrpSpPr>
          <p:cNvPr id="137" name="Group 136"/>
          <p:cNvGrpSpPr/>
          <p:nvPr/>
        </p:nvGrpSpPr>
        <p:grpSpPr>
          <a:xfrm>
            <a:off x="713129" y="2391607"/>
            <a:ext cx="5367066" cy="4426643"/>
            <a:chOff x="384019" y="2387790"/>
            <a:chExt cx="5262307" cy="4340240"/>
          </a:xfrm>
        </p:grpSpPr>
        <p:grpSp>
          <p:nvGrpSpPr>
            <p:cNvPr id="134" name="Group 133"/>
            <p:cNvGrpSpPr/>
            <p:nvPr/>
          </p:nvGrpSpPr>
          <p:grpSpPr>
            <a:xfrm>
              <a:off x="384019" y="2387790"/>
              <a:ext cx="3971695" cy="3683408"/>
              <a:chOff x="7016121" y="2930715"/>
              <a:chExt cx="3971695" cy="3683408"/>
            </a:xfrm>
          </p:grpSpPr>
          <p:sp>
            <p:nvSpPr>
              <p:cNvPr id="108" name="Rectangle 107"/>
              <p:cNvSpPr/>
              <p:nvPr/>
            </p:nvSpPr>
            <p:spPr bwMode="auto">
              <a:xfrm>
                <a:off x="7016121" y="2955437"/>
                <a:ext cx="3704552" cy="3146171"/>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pPr>
                <a:r>
                  <a:rPr lang="en-US" sz="2856" dirty="0">
                    <a:solidFill>
                      <a:srgbClr val="505050"/>
                    </a:solidFill>
                  </a:rPr>
                  <a:t>  West US</a:t>
                </a:r>
              </a:p>
            </p:txBody>
          </p:sp>
          <p:sp>
            <p:nvSpPr>
              <p:cNvPr id="104" name="Rectangle 103"/>
              <p:cNvSpPr/>
              <p:nvPr/>
            </p:nvSpPr>
            <p:spPr bwMode="auto">
              <a:xfrm>
                <a:off x="8391149" y="3776048"/>
                <a:ext cx="1008771" cy="1008772"/>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105" name="Rectangle 104"/>
              <p:cNvSpPr/>
              <p:nvPr/>
            </p:nvSpPr>
            <p:spPr bwMode="auto">
              <a:xfrm>
                <a:off x="7313580" y="3767106"/>
                <a:ext cx="957260" cy="1014412"/>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106" name="Picture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777" y="3899879"/>
                <a:ext cx="748865" cy="748865"/>
              </a:xfrm>
              <a:prstGeom prst="rect">
                <a:avLst/>
              </a:prstGeom>
            </p:spPr>
          </p:pic>
          <p:pic>
            <p:nvPicPr>
              <p:cNvPr id="107" name="Picture 10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4972" y="3956397"/>
                <a:ext cx="695648" cy="695648"/>
              </a:xfrm>
              <a:prstGeom prst="rect">
                <a:avLst/>
              </a:prstGeom>
            </p:spPr>
          </p:pic>
          <p:pic>
            <p:nvPicPr>
              <p:cNvPr id="109" name="Picture 10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9999" y="2930715"/>
                <a:ext cx="780288" cy="780288"/>
              </a:xfrm>
              <a:prstGeom prst="rect">
                <a:avLst/>
              </a:prstGeom>
            </p:spPr>
          </p:pic>
          <p:sp>
            <p:nvSpPr>
              <p:cNvPr id="110" name="Rectangle 109"/>
              <p:cNvSpPr/>
              <p:nvPr/>
            </p:nvSpPr>
            <p:spPr bwMode="auto">
              <a:xfrm>
                <a:off x="9514532" y="3776048"/>
                <a:ext cx="957260" cy="998301"/>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111" name="Picture 1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9028" y="3971064"/>
                <a:ext cx="608267" cy="608267"/>
              </a:xfrm>
              <a:prstGeom prst="rect">
                <a:avLst/>
              </a:prstGeom>
            </p:spPr>
          </p:pic>
          <p:sp>
            <p:nvSpPr>
              <p:cNvPr id="112" name="Rectangle 111"/>
              <p:cNvSpPr/>
              <p:nvPr/>
            </p:nvSpPr>
            <p:spPr bwMode="auto">
              <a:xfrm>
                <a:off x="8391149" y="4914291"/>
                <a:ext cx="998300" cy="998301"/>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113" name="Picture 1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4972" y="5144492"/>
                <a:ext cx="564486" cy="564486"/>
              </a:xfrm>
              <a:prstGeom prst="rect">
                <a:avLst/>
              </a:prstGeom>
            </p:spPr>
          </p:pic>
          <p:sp>
            <p:nvSpPr>
              <p:cNvPr id="114" name="Rectangle 113"/>
              <p:cNvSpPr/>
              <p:nvPr/>
            </p:nvSpPr>
            <p:spPr bwMode="auto">
              <a:xfrm>
                <a:off x="7313580" y="4914291"/>
                <a:ext cx="957260" cy="998301"/>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115" name="Picture 1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7036" y="5054137"/>
                <a:ext cx="673757" cy="673757"/>
              </a:xfrm>
              <a:prstGeom prst="rect">
                <a:avLst/>
              </a:prstGeom>
            </p:spPr>
          </p:pic>
          <p:sp>
            <p:nvSpPr>
              <p:cNvPr id="122" name="Rectangle 121"/>
              <p:cNvSpPr/>
              <p:nvPr/>
            </p:nvSpPr>
            <p:spPr bwMode="auto">
              <a:xfrm>
                <a:off x="7283264" y="3467952"/>
                <a:ext cx="3704552" cy="3146171"/>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pPr>
                <a:r>
                  <a:rPr lang="en-US" sz="2856" dirty="0">
                    <a:solidFill>
                      <a:srgbClr val="505050"/>
                    </a:solidFill>
                  </a:rPr>
                  <a:t>  East US</a:t>
                </a:r>
              </a:p>
            </p:txBody>
          </p:sp>
          <p:sp>
            <p:nvSpPr>
              <p:cNvPr id="123" name="Rectangle 122"/>
              <p:cNvSpPr/>
              <p:nvPr/>
            </p:nvSpPr>
            <p:spPr bwMode="auto">
              <a:xfrm>
                <a:off x="8601140" y="4288563"/>
                <a:ext cx="1008771" cy="1008772"/>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124" name="Rectangle 123"/>
              <p:cNvSpPr/>
              <p:nvPr/>
            </p:nvSpPr>
            <p:spPr bwMode="auto">
              <a:xfrm>
                <a:off x="7523571" y="4279621"/>
                <a:ext cx="957260" cy="1014412"/>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125" name="Picture 1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768" y="4412394"/>
                <a:ext cx="748865" cy="748865"/>
              </a:xfrm>
              <a:prstGeom prst="rect">
                <a:avLst/>
              </a:prstGeom>
            </p:spPr>
          </p:pic>
          <p:pic>
            <p:nvPicPr>
              <p:cNvPr id="126" name="Picture 1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4963" y="4468912"/>
                <a:ext cx="695648" cy="695648"/>
              </a:xfrm>
              <a:prstGeom prst="rect">
                <a:avLst/>
              </a:prstGeom>
            </p:spPr>
          </p:pic>
          <p:pic>
            <p:nvPicPr>
              <p:cNvPr id="127" name="Picture 1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7142" y="3443230"/>
                <a:ext cx="780288" cy="780288"/>
              </a:xfrm>
              <a:prstGeom prst="rect">
                <a:avLst/>
              </a:prstGeom>
            </p:spPr>
          </p:pic>
          <p:sp>
            <p:nvSpPr>
              <p:cNvPr id="128" name="Rectangle 127"/>
              <p:cNvSpPr/>
              <p:nvPr/>
            </p:nvSpPr>
            <p:spPr bwMode="auto">
              <a:xfrm>
                <a:off x="9724523" y="4288563"/>
                <a:ext cx="957260" cy="998301"/>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129" name="Picture 1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9019" y="4483579"/>
                <a:ext cx="608267" cy="608267"/>
              </a:xfrm>
              <a:prstGeom prst="rect">
                <a:avLst/>
              </a:prstGeom>
            </p:spPr>
          </p:pic>
          <p:sp>
            <p:nvSpPr>
              <p:cNvPr id="130" name="Rectangle 129"/>
              <p:cNvSpPr/>
              <p:nvPr/>
            </p:nvSpPr>
            <p:spPr bwMode="auto">
              <a:xfrm>
                <a:off x="8601140" y="5426806"/>
                <a:ext cx="998300" cy="998301"/>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131" name="Picture 1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4963" y="5657007"/>
                <a:ext cx="564486" cy="564486"/>
              </a:xfrm>
              <a:prstGeom prst="rect">
                <a:avLst/>
              </a:prstGeom>
            </p:spPr>
          </p:pic>
          <p:sp>
            <p:nvSpPr>
              <p:cNvPr id="132" name="Rectangle 131"/>
              <p:cNvSpPr/>
              <p:nvPr/>
            </p:nvSpPr>
            <p:spPr bwMode="auto">
              <a:xfrm>
                <a:off x="7523571" y="5426806"/>
                <a:ext cx="957260" cy="998301"/>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133" name="Picture 1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7027" y="5566652"/>
                <a:ext cx="673757" cy="673757"/>
              </a:xfrm>
              <a:prstGeom prst="rect">
                <a:avLst/>
              </a:prstGeom>
            </p:spPr>
          </p:pic>
        </p:grpSp>
        <p:grpSp>
          <p:nvGrpSpPr>
            <p:cNvPr id="136" name="Group 135"/>
            <p:cNvGrpSpPr/>
            <p:nvPr/>
          </p:nvGrpSpPr>
          <p:grpSpPr>
            <a:xfrm>
              <a:off x="3148338" y="4848090"/>
              <a:ext cx="2497988" cy="1879940"/>
              <a:chOff x="3148338" y="4848090"/>
              <a:chExt cx="2497988" cy="1879940"/>
            </a:xfrm>
          </p:grpSpPr>
          <p:sp>
            <p:nvSpPr>
              <p:cNvPr id="116" name="Rectangle 115"/>
              <p:cNvSpPr/>
              <p:nvPr/>
            </p:nvSpPr>
            <p:spPr bwMode="auto">
              <a:xfrm>
                <a:off x="3148338" y="4898034"/>
                <a:ext cx="2497988" cy="1829996"/>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pPr>
                <a:r>
                  <a:rPr lang="en-US" sz="2652" dirty="0">
                    <a:solidFill>
                      <a:srgbClr val="505050"/>
                    </a:solidFill>
                  </a:rPr>
                  <a:t>  Central US</a:t>
                </a:r>
              </a:p>
            </p:txBody>
          </p:sp>
          <p:pic>
            <p:nvPicPr>
              <p:cNvPr id="117" name="Picture 1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886" y="4848090"/>
                <a:ext cx="780288" cy="780288"/>
              </a:xfrm>
              <a:prstGeom prst="rect">
                <a:avLst/>
              </a:prstGeom>
            </p:spPr>
          </p:pic>
          <p:sp>
            <p:nvSpPr>
              <p:cNvPr id="118" name="Rectangle 117"/>
              <p:cNvSpPr/>
              <p:nvPr/>
            </p:nvSpPr>
            <p:spPr bwMode="auto">
              <a:xfrm>
                <a:off x="3759928" y="5550073"/>
                <a:ext cx="957260" cy="998301"/>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120" name="Picture 1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9737" y="5709578"/>
                <a:ext cx="678674" cy="678674"/>
              </a:xfrm>
              <a:prstGeom prst="rect">
                <a:avLst/>
              </a:prstGeom>
            </p:spPr>
          </p:pic>
        </p:grpSp>
      </p:grpSp>
      <p:sp>
        <p:nvSpPr>
          <p:cNvPr id="138" name="Rectangle 137"/>
          <p:cNvSpPr/>
          <p:nvPr/>
        </p:nvSpPr>
        <p:spPr bwMode="auto">
          <a:xfrm>
            <a:off x="8410877" y="2391607"/>
            <a:ext cx="3436983" cy="4218196"/>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t" anchorCtr="0" compatLnSpc="1">
            <a:prstTxWarp prst="textNoShape">
              <a:avLst/>
            </a:prstTxWarp>
          </a:bodyPr>
          <a:lstStyle/>
          <a:p>
            <a:pPr defTabSz="951028" fontAlgn="base">
              <a:spcBef>
                <a:spcPct val="0"/>
              </a:spcBef>
              <a:spcAft>
                <a:spcPct val="0"/>
              </a:spcAft>
            </a:pPr>
            <a:r>
              <a:rPr lang="en-US" sz="2856" dirty="0">
                <a:solidFill>
                  <a:srgbClr val="505050"/>
                </a:solidFill>
              </a:rPr>
              <a:t>  On-prem</a:t>
            </a:r>
          </a:p>
        </p:txBody>
      </p:sp>
      <p:sp>
        <p:nvSpPr>
          <p:cNvPr id="139" name="Right Arrow 138"/>
          <p:cNvSpPr/>
          <p:nvPr/>
        </p:nvSpPr>
        <p:spPr bwMode="auto">
          <a:xfrm>
            <a:off x="5074910" y="3097342"/>
            <a:ext cx="3062886" cy="887569"/>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solidFill>
                  <a:sysClr val="windowText" lastClr="000000"/>
                </a:solidFill>
              </a:rPr>
              <a:t>ARR</a:t>
            </a:r>
          </a:p>
        </p:txBody>
      </p:sp>
      <p:pic>
        <p:nvPicPr>
          <p:cNvPr id="140" name="Picture 1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8793" y="3437707"/>
            <a:ext cx="795822" cy="795822"/>
          </a:xfrm>
          <a:prstGeom prst="rect">
            <a:avLst/>
          </a:prstGeom>
        </p:spPr>
      </p:pic>
      <p:sp>
        <p:nvSpPr>
          <p:cNvPr id="141" name="Rectangle 140"/>
          <p:cNvSpPr/>
          <p:nvPr/>
        </p:nvSpPr>
        <p:spPr bwMode="auto">
          <a:xfrm>
            <a:off x="9033251" y="3071539"/>
            <a:ext cx="2116991" cy="88888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api.carmax.com</a:t>
            </a:r>
          </a:p>
        </p:txBody>
      </p:sp>
      <p:sp>
        <p:nvSpPr>
          <p:cNvPr id="142" name="Rectangle 141"/>
          <p:cNvSpPr/>
          <p:nvPr/>
        </p:nvSpPr>
        <p:spPr bwMode="auto">
          <a:xfrm>
            <a:off x="9033251" y="4217446"/>
            <a:ext cx="2116991" cy="88888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gradFill>
                  <a:gsLst>
                    <a:gs pos="5439">
                      <a:srgbClr val="F8F8F8"/>
                    </a:gs>
                    <a:gs pos="10000">
                      <a:srgbClr val="F8F8F8"/>
                    </a:gs>
                  </a:gsLst>
                  <a:lin ang="5400000" scaled="0"/>
                </a:gradFill>
              </a:rPr>
              <a:t>Online API</a:t>
            </a:r>
          </a:p>
        </p:txBody>
      </p:sp>
      <p:pic>
        <p:nvPicPr>
          <p:cNvPr id="143" name="Picture 1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10780" y="5417886"/>
            <a:ext cx="964243" cy="964243"/>
          </a:xfrm>
          <a:prstGeom prst="rect">
            <a:avLst/>
          </a:prstGeom>
        </p:spPr>
      </p:pic>
      <p:sp>
        <p:nvSpPr>
          <p:cNvPr id="144" name="Right Arrow 143"/>
          <p:cNvSpPr/>
          <p:nvPr/>
        </p:nvSpPr>
        <p:spPr bwMode="auto">
          <a:xfrm rot="5400000">
            <a:off x="9814420" y="3867054"/>
            <a:ext cx="554652" cy="382059"/>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145" name="Right Arrow 144"/>
          <p:cNvSpPr/>
          <p:nvPr/>
        </p:nvSpPr>
        <p:spPr bwMode="auto">
          <a:xfrm rot="5400000">
            <a:off x="9814420" y="4995095"/>
            <a:ext cx="554652" cy="382059"/>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pic>
        <p:nvPicPr>
          <p:cNvPr id="27" name="Picture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60068" y="1801599"/>
            <a:ext cx="742895" cy="742895"/>
          </a:xfrm>
          <a:prstGeom prst="rect">
            <a:avLst/>
          </a:prstGeom>
        </p:spPr>
      </p:pic>
      <p:sp>
        <p:nvSpPr>
          <p:cNvPr id="74" name="TextBox 73"/>
          <p:cNvSpPr txBox="1"/>
          <p:nvPr/>
        </p:nvSpPr>
        <p:spPr>
          <a:xfrm>
            <a:off x="1403409" y="1220393"/>
            <a:ext cx="2814081" cy="647165"/>
          </a:xfrm>
          <a:prstGeom prst="rect">
            <a:avLst/>
          </a:prstGeom>
          <a:noFill/>
        </p:spPr>
        <p:txBody>
          <a:bodyPr wrap="none" lIns="186521" tIns="149217" rIns="186521" bIns="149217" rtlCol="0">
            <a:spAutoFit/>
          </a:bodyPr>
          <a:lstStyle/>
          <a:p>
            <a:pPr defTabSz="932597">
              <a:lnSpc>
                <a:spcPct val="90000"/>
              </a:lnSpc>
              <a:spcAft>
                <a:spcPts val="612"/>
              </a:spcAft>
            </a:pPr>
            <a:r>
              <a:rPr lang="en-US" sz="2448" dirty="0">
                <a:gradFill>
                  <a:gsLst>
                    <a:gs pos="2917">
                      <a:srgbClr val="505050"/>
                    </a:gs>
                    <a:gs pos="30000">
                      <a:srgbClr val="505050"/>
                    </a:gs>
                  </a:gsLst>
                  <a:lin ang="5400000" scaled="0"/>
                </a:gradFill>
              </a:rPr>
              <a:t>www.carmax.com</a:t>
            </a:r>
          </a:p>
        </p:txBody>
      </p:sp>
    </p:spTree>
    <p:extLst>
      <p:ext uri="{BB962C8B-B14F-4D97-AF65-F5344CB8AC3E}">
        <p14:creationId xmlns:p14="http://schemas.microsoft.com/office/powerpoint/2010/main" val="4712451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8275"/>
          <a:stretch/>
        </p:blipFill>
        <p:spPr>
          <a:xfrm>
            <a:off x="882" y="0"/>
            <a:ext cx="12434711" cy="7128544"/>
          </a:xfrm>
        </p:spPr>
      </p:pic>
      <p:sp>
        <p:nvSpPr>
          <p:cNvPr id="7" name="Rectangle 6"/>
          <p:cNvSpPr/>
          <p:nvPr/>
        </p:nvSpPr>
        <p:spPr bwMode="auto">
          <a:xfrm>
            <a:off x="6234043" y="1211262"/>
            <a:ext cx="6061922" cy="3581400"/>
          </a:xfrm>
          <a:prstGeom prst="rect">
            <a:avLst/>
          </a:prstGeom>
          <a:solidFill>
            <a:schemeClr val="accent2">
              <a:alpha val="79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2" name="Title 1"/>
          <p:cNvSpPr>
            <a:spLocks noGrp="1"/>
          </p:cNvSpPr>
          <p:nvPr>
            <p:ph type="title"/>
          </p:nvPr>
        </p:nvSpPr>
        <p:spPr>
          <a:xfrm>
            <a:off x="6533889" y="1324350"/>
            <a:ext cx="5485621" cy="1052689"/>
          </a:xfrm>
        </p:spPr>
        <p:txBody>
          <a:bodyPr/>
          <a:lstStyle/>
          <a:p>
            <a:r>
              <a:rPr lang="en-US" sz="6119" dirty="0">
                <a:solidFill>
                  <a:schemeClr val="bg1"/>
                </a:solidFill>
              </a:rPr>
              <a:t>Next for Images</a:t>
            </a:r>
          </a:p>
        </p:txBody>
      </p:sp>
      <p:sp>
        <p:nvSpPr>
          <p:cNvPr id="4" name="TextBox 3"/>
          <p:cNvSpPr txBox="1"/>
          <p:nvPr/>
        </p:nvSpPr>
        <p:spPr>
          <a:xfrm>
            <a:off x="6294437" y="2546620"/>
            <a:ext cx="5901704" cy="2586910"/>
          </a:xfrm>
          <a:prstGeom prst="rect">
            <a:avLst/>
          </a:prstGeom>
          <a:noFill/>
        </p:spPr>
        <p:txBody>
          <a:bodyPr wrap="square" lIns="186521" tIns="149217" rIns="186521" bIns="149217" rtlCol="0">
            <a:spAutoFit/>
          </a:bodyPr>
          <a:lstStyle/>
          <a:p>
            <a:pPr defTabSz="932597">
              <a:lnSpc>
                <a:spcPct val="90000"/>
              </a:lnSpc>
              <a:spcAft>
                <a:spcPts val="612"/>
              </a:spcAft>
            </a:pPr>
            <a:r>
              <a:rPr lang="en-US" sz="2856" dirty="0">
                <a:solidFill>
                  <a:srgbClr val="FFFFFF"/>
                </a:solidFill>
              </a:rPr>
              <a:t>360 Degree Photos</a:t>
            </a:r>
          </a:p>
          <a:p>
            <a:pPr defTabSz="932597">
              <a:lnSpc>
                <a:spcPct val="90000"/>
              </a:lnSpc>
              <a:spcAft>
                <a:spcPts val="612"/>
              </a:spcAft>
            </a:pPr>
            <a:r>
              <a:rPr lang="en-US" sz="2856" dirty="0">
                <a:solidFill>
                  <a:srgbClr val="FFFFFF"/>
                </a:solidFill>
              </a:rPr>
              <a:t>Video</a:t>
            </a:r>
          </a:p>
          <a:p>
            <a:pPr defTabSz="932597">
              <a:lnSpc>
                <a:spcPct val="90000"/>
              </a:lnSpc>
              <a:spcAft>
                <a:spcPts val="612"/>
              </a:spcAft>
            </a:pPr>
            <a:r>
              <a:rPr lang="en-US" sz="2856" dirty="0">
                <a:solidFill>
                  <a:srgbClr val="FFFFFF"/>
                </a:solidFill>
              </a:rPr>
              <a:t>Image Metadata</a:t>
            </a:r>
          </a:p>
          <a:p>
            <a:pPr defTabSz="932597">
              <a:lnSpc>
                <a:spcPct val="90000"/>
              </a:lnSpc>
              <a:spcAft>
                <a:spcPts val="612"/>
              </a:spcAft>
            </a:pPr>
            <a:r>
              <a:rPr lang="en-US" sz="2856" dirty="0">
                <a:solidFill>
                  <a:srgbClr val="FFFFFF"/>
                </a:solidFill>
              </a:rPr>
              <a:t>Long-lived images to cool storage</a:t>
            </a:r>
          </a:p>
          <a:p>
            <a:pPr defTabSz="932597">
              <a:lnSpc>
                <a:spcPct val="90000"/>
              </a:lnSpc>
              <a:spcAft>
                <a:spcPts val="612"/>
              </a:spcAft>
            </a:pPr>
            <a:endParaRPr lang="en-US" sz="2856" dirty="0">
              <a:solidFill>
                <a:srgbClr val="FFFFFF"/>
              </a:solidFill>
            </a:endParaRPr>
          </a:p>
        </p:txBody>
      </p:sp>
    </p:spTree>
    <p:extLst>
      <p:ext uri="{BB962C8B-B14F-4D97-AF65-F5344CB8AC3E}">
        <p14:creationId xmlns:p14="http://schemas.microsoft.com/office/powerpoint/2010/main" val="42641204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bwMode="ltGray">
          <a:xfrm>
            <a:off x="882" y="-1"/>
            <a:ext cx="12434711" cy="6994525"/>
          </a:xfrm>
          <a:prstGeom prst="rect">
            <a:avLst/>
          </a:prstGeom>
          <a:blipFill>
            <a:blip r:embed="rId4"/>
            <a:stretch>
              <a:fillRect/>
            </a:stretch>
          </a:blipFill>
        </p:spPr>
      </p:pic>
      <p:sp>
        <p:nvSpPr>
          <p:cNvPr id="7" name="Rectangle 6"/>
          <p:cNvSpPr/>
          <p:nvPr/>
        </p:nvSpPr>
        <p:spPr bwMode="auto">
          <a:xfrm>
            <a:off x="661507" y="1222999"/>
            <a:ext cx="6775930" cy="3722063"/>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2" name="Title 1"/>
          <p:cNvSpPr>
            <a:spLocks noGrp="1"/>
          </p:cNvSpPr>
          <p:nvPr>
            <p:ph type="title"/>
          </p:nvPr>
        </p:nvSpPr>
        <p:spPr>
          <a:xfrm>
            <a:off x="779088" y="1446599"/>
            <a:ext cx="5485621" cy="1102260"/>
          </a:xfrm>
        </p:spPr>
        <p:txBody>
          <a:bodyPr/>
          <a:lstStyle/>
          <a:p>
            <a:r>
              <a:rPr lang="en-US" dirty="0">
                <a:solidFill>
                  <a:schemeClr val="bg1"/>
                </a:solidFill>
              </a:rPr>
              <a:t>Next for Teams</a:t>
            </a:r>
          </a:p>
        </p:txBody>
      </p:sp>
      <p:sp>
        <p:nvSpPr>
          <p:cNvPr id="4" name="TextBox 3"/>
          <p:cNvSpPr txBox="1"/>
          <p:nvPr/>
        </p:nvSpPr>
        <p:spPr>
          <a:xfrm>
            <a:off x="779089" y="2826870"/>
            <a:ext cx="6658348" cy="1641908"/>
          </a:xfrm>
          <a:prstGeom prst="rect">
            <a:avLst/>
          </a:prstGeom>
          <a:noFill/>
        </p:spPr>
        <p:txBody>
          <a:bodyPr wrap="square" lIns="186521" tIns="149217" rIns="186521" bIns="149217" rtlCol="0">
            <a:spAutoFit/>
          </a:bodyPr>
          <a:lstStyle/>
          <a:p>
            <a:pPr defTabSz="932597">
              <a:lnSpc>
                <a:spcPct val="90000"/>
              </a:lnSpc>
              <a:spcAft>
                <a:spcPts val="612"/>
              </a:spcAft>
            </a:pPr>
            <a:r>
              <a:rPr lang="en-US" sz="2856" dirty="0">
                <a:solidFill>
                  <a:srgbClr val="FFFFFF"/>
                </a:solidFill>
              </a:rPr>
              <a:t>Cultural Shift across CarMax</a:t>
            </a:r>
          </a:p>
          <a:p>
            <a:pPr defTabSz="932597">
              <a:lnSpc>
                <a:spcPct val="90000"/>
              </a:lnSpc>
              <a:spcAft>
                <a:spcPts val="612"/>
              </a:spcAft>
            </a:pPr>
            <a:r>
              <a:rPr lang="en-US" sz="2856" dirty="0">
                <a:solidFill>
                  <a:srgbClr val="FFFFFF"/>
                </a:solidFill>
              </a:rPr>
              <a:t>Broader adoption in product teams</a:t>
            </a:r>
          </a:p>
          <a:p>
            <a:pPr defTabSz="932597">
              <a:lnSpc>
                <a:spcPct val="90000"/>
              </a:lnSpc>
              <a:spcAft>
                <a:spcPts val="612"/>
              </a:spcAft>
            </a:pPr>
            <a:r>
              <a:rPr lang="en-US" sz="2856" dirty="0">
                <a:solidFill>
                  <a:srgbClr val="FFFFFF"/>
                </a:solidFill>
              </a:rPr>
              <a:t>Monoliths to Microservices</a:t>
            </a:r>
          </a:p>
        </p:txBody>
      </p:sp>
      <p:sp>
        <p:nvSpPr>
          <p:cNvPr id="3" name="Rectangle 2"/>
          <p:cNvSpPr/>
          <p:nvPr/>
        </p:nvSpPr>
        <p:spPr bwMode="auto">
          <a:xfrm>
            <a:off x="9073780" y="5416604"/>
            <a:ext cx="3210819" cy="1460234"/>
          </a:xfrm>
          <a:prstGeom prst="rect">
            <a:avLst/>
          </a:prstGeom>
          <a:solidFill>
            <a:srgbClr val="FFD5A0">
              <a:alpha val="69804"/>
            </a:srgb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47565" rIns="0" bIns="47565" numCol="1" rtlCol="0" anchor="b" anchorCtr="0" compatLnSpc="1">
            <a:prstTxWarp prst="textNoShape">
              <a:avLst/>
            </a:prstTxWarp>
          </a:bodyPr>
          <a:lstStyle/>
          <a:p>
            <a:pPr algn="ctr" defTabSz="951028" fontAlgn="base">
              <a:spcBef>
                <a:spcPct val="0"/>
              </a:spcBef>
              <a:spcAft>
                <a:spcPct val="0"/>
              </a:spcAft>
            </a:pPr>
            <a:r>
              <a:rPr lang="en-US" sz="2040" dirty="0">
                <a:solidFill>
                  <a:sysClr val="windowText" lastClr="000000"/>
                </a:solidFill>
              </a:rPr>
              <a:t>CarMax Shockoe</a:t>
            </a:r>
          </a:p>
          <a:p>
            <a:pPr algn="ctr" defTabSz="951028" fontAlgn="base">
              <a:spcBef>
                <a:spcPct val="0"/>
              </a:spcBef>
              <a:spcAft>
                <a:spcPct val="0"/>
              </a:spcAft>
            </a:pPr>
            <a:r>
              <a:rPr lang="en-US" sz="2040" dirty="0">
                <a:solidFill>
                  <a:sysClr val="windowText" lastClr="000000"/>
                </a:solidFill>
              </a:rPr>
              <a:t>Richmond, VA</a:t>
            </a:r>
          </a:p>
        </p:txBody>
      </p:sp>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43886" y1="42629" x2="43886" y2="42629"/>
                        <a14:foregroundMark x1="76223" y1="28685" x2="76223" y2="28685"/>
                      </a14:backgroundRemoval>
                    </a14:imgEffect>
                  </a14:imgLayer>
                </a14:imgProps>
              </a:ext>
              <a:ext uri="{28A0092B-C50C-407E-A947-70E740481C1C}">
                <a14:useLocalDpi xmlns:a14="http://schemas.microsoft.com/office/drawing/2010/main" val="0"/>
              </a:ext>
            </a:extLst>
          </a:blip>
          <a:stretch>
            <a:fillRect/>
          </a:stretch>
        </p:blipFill>
        <p:spPr>
          <a:xfrm>
            <a:off x="9585971" y="5482073"/>
            <a:ext cx="2186437" cy="745646"/>
          </a:xfrm>
          <a:prstGeom prst="rect">
            <a:avLst/>
          </a:prstGeom>
        </p:spPr>
      </p:pic>
    </p:spTree>
    <p:extLst>
      <p:ext uri="{BB962C8B-B14F-4D97-AF65-F5344CB8AC3E}">
        <p14:creationId xmlns:p14="http://schemas.microsoft.com/office/powerpoint/2010/main" val="27030766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Blob Storage: Deep Dive</a:t>
            </a:r>
          </a:p>
        </p:txBody>
      </p:sp>
    </p:spTree>
    <p:extLst>
      <p:ext uri="{BB962C8B-B14F-4D97-AF65-F5344CB8AC3E}">
        <p14:creationId xmlns:p14="http://schemas.microsoft.com/office/powerpoint/2010/main" val="33753879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1516062"/>
            <a:ext cx="9905935" cy="1828786"/>
          </a:xfrm>
        </p:spPr>
        <p:txBody>
          <a:bodyPr/>
          <a:lstStyle/>
          <a:p>
            <a:r>
              <a:rPr lang="en-US" dirty="0"/>
              <a:t>Build tiered cloud storage in Microsoft Azure</a:t>
            </a:r>
            <a:br>
              <a:rPr lang="en-US" dirty="0"/>
            </a:br>
            <a:r>
              <a:rPr lang="en-US" dirty="0"/>
              <a:t>BRK3210 </a:t>
            </a:r>
          </a:p>
        </p:txBody>
      </p:sp>
      <p:sp>
        <p:nvSpPr>
          <p:cNvPr id="3" name="Text Placeholder 2"/>
          <p:cNvSpPr>
            <a:spLocks noGrp="1"/>
          </p:cNvSpPr>
          <p:nvPr>
            <p:ph type="body" sz="quarter" idx="12"/>
          </p:nvPr>
        </p:nvSpPr>
        <p:spPr>
          <a:xfrm>
            <a:off x="274701" y="4271753"/>
            <a:ext cx="7315137" cy="1282909"/>
          </a:xfrm>
        </p:spPr>
        <p:txBody>
          <a:bodyPr/>
          <a:lstStyle/>
          <a:p>
            <a:r>
              <a:rPr lang="en-US" dirty="0"/>
              <a:t>Vamshi Kommineni @vamshikommineni</a:t>
            </a:r>
          </a:p>
          <a:p>
            <a:r>
              <a:rPr lang="en-US" dirty="0"/>
              <a:t>Azure Storage Team</a:t>
            </a:r>
          </a:p>
          <a:p>
            <a:endParaRPr lang="en-US" dirty="0"/>
          </a:p>
        </p:txBody>
      </p:sp>
    </p:spTree>
    <p:extLst>
      <p:ext uri="{BB962C8B-B14F-4D97-AF65-F5344CB8AC3E}">
        <p14:creationId xmlns:p14="http://schemas.microsoft.com/office/powerpoint/2010/main" val="77466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Blobs</a:t>
            </a:r>
          </a:p>
        </p:txBody>
      </p:sp>
      <p:sp>
        <p:nvSpPr>
          <p:cNvPr id="3" name="Text Placeholder 2"/>
          <p:cNvSpPr>
            <a:spLocks noGrp="1"/>
          </p:cNvSpPr>
          <p:nvPr>
            <p:ph type="body" sz="quarter" idx="10"/>
          </p:nvPr>
        </p:nvSpPr>
        <p:spPr>
          <a:xfrm>
            <a:off x="274639" y="1160017"/>
            <a:ext cx="6857998" cy="5613845"/>
          </a:xfrm>
        </p:spPr>
        <p:txBody>
          <a:bodyPr/>
          <a:lstStyle/>
          <a:p>
            <a:r>
              <a:rPr lang="en-US" dirty="0"/>
              <a:t>Block Blobs</a:t>
            </a:r>
          </a:p>
          <a:p>
            <a:pPr lvl="1"/>
            <a:r>
              <a:rPr lang="en-US" sz="2800" dirty="0"/>
              <a:t>Most object storage scenarios</a:t>
            </a:r>
          </a:p>
          <a:p>
            <a:pPr lvl="1"/>
            <a:r>
              <a:rPr lang="en-US" sz="2800" dirty="0"/>
              <a:t>Documents, images, video, etc.</a:t>
            </a:r>
          </a:p>
          <a:p>
            <a:pPr lvl="1"/>
            <a:endParaRPr lang="en-US" dirty="0"/>
          </a:p>
          <a:p>
            <a:r>
              <a:rPr lang="en-US" dirty="0"/>
              <a:t>Append Blobs</a:t>
            </a:r>
          </a:p>
          <a:p>
            <a:pPr lvl="1"/>
            <a:r>
              <a:rPr lang="en-US" sz="2800" dirty="0"/>
              <a:t>Multi-writer append only scenarios</a:t>
            </a:r>
          </a:p>
          <a:p>
            <a:pPr lvl="1"/>
            <a:r>
              <a:rPr lang="en-US" sz="2800" dirty="0"/>
              <a:t>Logging, Big Data Analytics output</a:t>
            </a:r>
          </a:p>
          <a:p>
            <a:pPr lvl="1"/>
            <a:endParaRPr lang="en-US" dirty="0"/>
          </a:p>
          <a:p>
            <a:r>
              <a:rPr lang="en-US" dirty="0"/>
              <a:t>Page Blobs</a:t>
            </a:r>
          </a:p>
          <a:p>
            <a:pPr lvl="1"/>
            <a:r>
              <a:rPr lang="en-US" sz="2800" dirty="0"/>
              <a:t>Page aligned random reads and writes</a:t>
            </a:r>
          </a:p>
          <a:p>
            <a:pPr lvl="1"/>
            <a:r>
              <a:rPr lang="en-US" sz="2800" dirty="0"/>
              <a:t>IaaS Disks, Event Hub, Block level backup</a:t>
            </a:r>
          </a:p>
        </p:txBody>
      </p:sp>
      <p:grpSp>
        <p:nvGrpSpPr>
          <p:cNvPr id="88" name="Group 87"/>
          <p:cNvGrpSpPr/>
          <p:nvPr/>
        </p:nvGrpSpPr>
        <p:grpSpPr>
          <a:xfrm>
            <a:off x="6686057" y="2011342"/>
            <a:ext cx="5400764" cy="1010320"/>
            <a:chOff x="5389473" y="2302818"/>
            <a:chExt cx="5400764" cy="1010320"/>
          </a:xfrm>
        </p:grpSpPr>
        <p:sp>
          <p:nvSpPr>
            <p:cNvPr id="89" name="Rectangle 88"/>
            <p:cNvSpPr/>
            <p:nvPr/>
          </p:nvSpPr>
          <p:spPr>
            <a:xfrm>
              <a:off x="5558206" y="2504700"/>
              <a:ext cx="1346743"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1</a:t>
              </a:r>
            </a:p>
          </p:txBody>
        </p:sp>
        <p:sp>
          <p:nvSpPr>
            <p:cNvPr id="90" name="Rectangle 89"/>
            <p:cNvSpPr/>
            <p:nvPr/>
          </p:nvSpPr>
          <p:spPr>
            <a:xfrm>
              <a:off x="8893672" y="2504700"/>
              <a:ext cx="1741744"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4</a:t>
              </a:r>
            </a:p>
          </p:txBody>
        </p:sp>
        <p:sp>
          <p:nvSpPr>
            <p:cNvPr id="91" name="Rectangle 90"/>
            <p:cNvSpPr/>
            <p:nvPr/>
          </p:nvSpPr>
          <p:spPr>
            <a:xfrm>
              <a:off x="7938614" y="2504700"/>
              <a:ext cx="932361" cy="621735"/>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3</a:t>
              </a:r>
            </a:p>
          </p:txBody>
        </p:sp>
        <p:sp>
          <p:nvSpPr>
            <p:cNvPr id="92" name="Rectangle 91"/>
            <p:cNvSpPr/>
            <p:nvPr/>
          </p:nvSpPr>
          <p:spPr>
            <a:xfrm>
              <a:off x="6933665" y="2504700"/>
              <a:ext cx="982252"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2</a:t>
              </a:r>
            </a:p>
          </p:txBody>
        </p:sp>
        <p:sp>
          <p:nvSpPr>
            <p:cNvPr id="93" name="Rectangle 92"/>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4" name="Group 93"/>
          <p:cNvGrpSpPr/>
          <p:nvPr/>
        </p:nvGrpSpPr>
        <p:grpSpPr>
          <a:xfrm>
            <a:off x="6761073" y="3629942"/>
            <a:ext cx="5400764" cy="1010320"/>
            <a:chOff x="5389473" y="2302818"/>
            <a:chExt cx="5400764" cy="1010320"/>
          </a:xfrm>
        </p:grpSpPr>
        <p:sp>
          <p:nvSpPr>
            <p:cNvPr id="95" name="Rectangle 94"/>
            <p:cNvSpPr/>
            <p:nvPr/>
          </p:nvSpPr>
          <p:spPr>
            <a:xfrm>
              <a:off x="5558206" y="2504700"/>
              <a:ext cx="1346743"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1</a:t>
              </a:r>
            </a:p>
          </p:txBody>
        </p:sp>
        <p:sp>
          <p:nvSpPr>
            <p:cNvPr id="96" name="Rectangle 95"/>
            <p:cNvSpPr/>
            <p:nvPr/>
          </p:nvSpPr>
          <p:spPr>
            <a:xfrm>
              <a:off x="8893672" y="2504700"/>
              <a:ext cx="1741744"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4</a:t>
              </a:r>
            </a:p>
          </p:txBody>
        </p:sp>
        <p:sp>
          <p:nvSpPr>
            <p:cNvPr id="97" name="Rectangle 96"/>
            <p:cNvSpPr/>
            <p:nvPr/>
          </p:nvSpPr>
          <p:spPr>
            <a:xfrm>
              <a:off x="7938614" y="2504700"/>
              <a:ext cx="932361"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3</a:t>
              </a:r>
            </a:p>
          </p:txBody>
        </p:sp>
        <p:sp>
          <p:nvSpPr>
            <p:cNvPr id="98" name="Rectangle 97"/>
            <p:cNvSpPr/>
            <p:nvPr/>
          </p:nvSpPr>
          <p:spPr>
            <a:xfrm>
              <a:off x="6933665" y="2504700"/>
              <a:ext cx="982252"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Block 2</a:t>
              </a:r>
            </a:p>
          </p:txBody>
        </p:sp>
        <p:sp>
          <p:nvSpPr>
            <p:cNvPr id="99" name="Rectangle 98"/>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0" name="Group 99"/>
          <p:cNvGrpSpPr/>
          <p:nvPr/>
        </p:nvGrpSpPr>
        <p:grpSpPr>
          <a:xfrm>
            <a:off x="6686057" y="897902"/>
            <a:ext cx="1608057" cy="1010320"/>
            <a:chOff x="6219421" y="897902"/>
            <a:chExt cx="1608057" cy="1010320"/>
          </a:xfrm>
        </p:grpSpPr>
        <p:sp>
          <p:nvSpPr>
            <p:cNvPr id="101" name="Rectangle 100"/>
            <p:cNvSpPr/>
            <p:nvPr/>
          </p:nvSpPr>
          <p:spPr>
            <a:xfrm>
              <a:off x="6388154" y="1099784"/>
              <a:ext cx="1346743"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lumMod val="95000"/>
                      <a:lumOff val="5000"/>
                    </a:srgbClr>
                  </a:solidFill>
                  <a:effectLst/>
                  <a:uLnTx/>
                  <a:uFillTx/>
                  <a:latin typeface="Segoe UI"/>
                  <a:ea typeface="+mn-ea"/>
                  <a:cs typeface="+mn-cs"/>
                </a:rPr>
                <a:t>Image.jpg</a:t>
              </a:r>
            </a:p>
          </p:txBody>
        </p:sp>
        <p:sp>
          <p:nvSpPr>
            <p:cNvPr id="102" name="Rectangle 101"/>
            <p:cNvSpPr/>
            <p:nvPr/>
          </p:nvSpPr>
          <p:spPr>
            <a:xfrm>
              <a:off x="6219421" y="897902"/>
              <a:ext cx="1608057" cy="1010320"/>
            </a:xfrm>
            <a:prstGeom prst="rect">
              <a:avLst/>
            </a:prstGeom>
            <a:noFill/>
            <a:ln w="10795" cap="flat" cmpd="sng" algn="ctr">
              <a:solidFill>
                <a:srgbClr val="0078D7"/>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3" name="Group 102"/>
          <p:cNvGrpSpPr/>
          <p:nvPr/>
        </p:nvGrpSpPr>
        <p:grpSpPr>
          <a:xfrm rot="16200000">
            <a:off x="8480431" y="4073620"/>
            <a:ext cx="2047684" cy="3657600"/>
            <a:chOff x="1305115" y="1828800"/>
            <a:chExt cx="2047684" cy="3657600"/>
          </a:xfrm>
          <a:solidFill>
            <a:srgbClr val="0078D7"/>
          </a:solidFill>
        </p:grpSpPr>
        <p:sp>
          <p:nvSpPr>
            <p:cNvPr id="104" name="Rectangle 103"/>
            <p:cNvSpPr/>
            <p:nvPr/>
          </p:nvSpPr>
          <p:spPr>
            <a:xfrm rot="5400000">
              <a:off x="800099" y="2933700"/>
              <a:ext cx="3657600" cy="1447800"/>
            </a:xfrm>
            <a:prstGeom prst="rect">
              <a:avLst/>
            </a:prstGeom>
            <a:grp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09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Sparse File </a:t>
              </a:r>
            </a:p>
            <a:p>
              <a:pPr marL="0" marR="0" lvl="0" indent="0" algn="r" defTabSz="91409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512 byte aligned</a:t>
              </a:r>
            </a:p>
          </p:txBody>
        </p:sp>
        <p:cxnSp>
          <p:nvCxnSpPr>
            <p:cNvPr id="105" name="Straight Connector 104"/>
            <p:cNvCxnSpPr/>
            <p:nvPr/>
          </p:nvCxnSpPr>
          <p:spPr>
            <a:xfrm rot="5400000">
              <a:off x="875507" y="4457701"/>
              <a:ext cx="1753393" cy="794"/>
            </a:xfrm>
            <a:prstGeom prst="line">
              <a:avLst/>
            </a:prstGeom>
            <a:grpFill/>
            <a:ln w="50800" cap="flat" cmpd="sng" algn="ctr">
              <a:solidFill>
                <a:srgbClr val="107C10"/>
              </a:solidFill>
              <a:prstDash val="sysDot"/>
            </a:ln>
            <a:effectLst/>
          </p:spPr>
        </p:cxnSp>
        <p:sp>
          <p:nvSpPr>
            <p:cNvPr id="106" name="Rectangle 105"/>
            <p:cNvSpPr/>
            <p:nvPr/>
          </p:nvSpPr>
          <p:spPr>
            <a:xfrm>
              <a:off x="1393941" y="2009004"/>
              <a:ext cx="449162"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512</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106"/>
            <p:cNvSpPr/>
            <p:nvPr/>
          </p:nvSpPr>
          <p:spPr>
            <a:xfrm>
              <a:off x="1305115" y="2313801"/>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1024</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08" name="Straight Connector 107"/>
            <p:cNvCxnSpPr/>
            <p:nvPr/>
          </p:nvCxnSpPr>
          <p:spPr>
            <a:xfrm>
              <a:off x="1904999" y="2133600"/>
              <a:ext cx="1447800" cy="1588"/>
            </a:xfrm>
            <a:prstGeom prst="line">
              <a:avLst/>
            </a:prstGeom>
            <a:grpFill/>
            <a:ln w="9525" cap="flat" cmpd="sng" algn="ctr">
              <a:solidFill>
                <a:srgbClr val="C3D69B">
                  <a:shade val="80000"/>
                </a:srgbClr>
              </a:solidFill>
              <a:prstDash val="sysDash"/>
            </a:ln>
            <a:effectLst/>
          </p:spPr>
        </p:cxnSp>
        <p:cxnSp>
          <p:nvCxnSpPr>
            <p:cNvPr id="109" name="Straight Connector 108"/>
            <p:cNvCxnSpPr/>
            <p:nvPr/>
          </p:nvCxnSpPr>
          <p:spPr>
            <a:xfrm>
              <a:off x="1904999" y="4267200"/>
              <a:ext cx="1447800" cy="1588"/>
            </a:xfrm>
            <a:prstGeom prst="line">
              <a:avLst/>
            </a:prstGeom>
            <a:grpFill/>
            <a:ln w="9525" cap="flat" cmpd="sng" algn="ctr">
              <a:solidFill>
                <a:srgbClr val="C3D69B">
                  <a:shade val="80000"/>
                </a:srgbClr>
              </a:solidFill>
              <a:prstDash val="sysDash"/>
            </a:ln>
            <a:effectLst/>
          </p:spPr>
        </p:cxnSp>
        <p:cxnSp>
          <p:nvCxnSpPr>
            <p:cNvPr id="110" name="Straight Connector 109"/>
            <p:cNvCxnSpPr/>
            <p:nvPr/>
          </p:nvCxnSpPr>
          <p:spPr>
            <a:xfrm>
              <a:off x="1904999" y="4572000"/>
              <a:ext cx="1447800" cy="1588"/>
            </a:xfrm>
            <a:prstGeom prst="line">
              <a:avLst/>
            </a:prstGeom>
            <a:grpFill/>
            <a:ln w="9525" cap="flat" cmpd="sng" algn="ctr">
              <a:solidFill>
                <a:srgbClr val="C3D69B">
                  <a:shade val="80000"/>
                </a:srgbClr>
              </a:solidFill>
              <a:prstDash val="sysDash"/>
            </a:ln>
            <a:effectLst/>
          </p:spPr>
        </p:cxnSp>
        <p:cxnSp>
          <p:nvCxnSpPr>
            <p:cNvPr id="111" name="Straight Connector 110"/>
            <p:cNvCxnSpPr/>
            <p:nvPr/>
          </p:nvCxnSpPr>
          <p:spPr>
            <a:xfrm>
              <a:off x="1904999" y="2436812"/>
              <a:ext cx="1447800" cy="1588"/>
            </a:xfrm>
            <a:prstGeom prst="line">
              <a:avLst/>
            </a:prstGeom>
            <a:grpFill/>
            <a:ln w="9525" cap="flat" cmpd="sng" algn="ctr">
              <a:solidFill>
                <a:srgbClr val="C3D69B">
                  <a:shade val="80000"/>
                </a:srgbClr>
              </a:solidFill>
              <a:prstDash val="sysDash"/>
            </a:ln>
            <a:effectLst/>
          </p:spPr>
        </p:cxnSp>
        <p:cxnSp>
          <p:nvCxnSpPr>
            <p:cNvPr id="112" name="Straight Connector 111"/>
            <p:cNvCxnSpPr/>
            <p:nvPr/>
          </p:nvCxnSpPr>
          <p:spPr>
            <a:xfrm>
              <a:off x="1904999" y="2741612"/>
              <a:ext cx="1447800" cy="1588"/>
            </a:xfrm>
            <a:prstGeom prst="line">
              <a:avLst/>
            </a:prstGeom>
            <a:grpFill/>
            <a:ln w="9525" cap="flat" cmpd="sng" algn="ctr">
              <a:solidFill>
                <a:srgbClr val="C3D69B">
                  <a:shade val="80000"/>
                </a:srgbClr>
              </a:solidFill>
              <a:prstDash val="sysDash"/>
            </a:ln>
            <a:effectLst/>
          </p:spPr>
        </p:cxnSp>
        <p:cxnSp>
          <p:nvCxnSpPr>
            <p:cNvPr id="113" name="Straight Connector 112"/>
            <p:cNvCxnSpPr/>
            <p:nvPr/>
          </p:nvCxnSpPr>
          <p:spPr>
            <a:xfrm>
              <a:off x="1904999" y="3046412"/>
              <a:ext cx="1447800" cy="1588"/>
            </a:xfrm>
            <a:prstGeom prst="line">
              <a:avLst/>
            </a:prstGeom>
            <a:grpFill/>
            <a:ln w="9525" cap="flat" cmpd="sng" algn="ctr">
              <a:solidFill>
                <a:srgbClr val="C3D69B">
                  <a:shade val="80000"/>
                </a:srgbClr>
              </a:solidFill>
              <a:prstDash val="sysDash"/>
            </a:ln>
            <a:effectLst/>
          </p:spPr>
        </p:cxnSp>
        <p:cxnSp>
          <p:nvCxnSpPr>
            <p:cNvPr id="114" name="Straight Connector 113"/>
            <p:cNvCxnSpPr/>
            <p:nvPr/>
          </p:nvCxnSpPr>
          <p:spPr>
            <a:xfrm>
              <a:off x="1904999" y="3351212"/>
              <a:ext cx="1447800" cy="1588"/>
            </a:xfrm>
            <a:prstGeom prst="line">
              <a:avLst/>
            </a:prstGeom>
            <a:grpFill/>
            <a:ln w="9525" cap="flat" cmpd="sng" algn="ctr">
              <a:solidFill>
                <a:srgbClr val="C3D69B">
                  <a:shade val="80000"/>
                </a:srgbClr>
              </a:solidFill>
              <a:prstDash val="sysDash"/>
            </a:ln>
            <a:effectLst/>
          </p:spPr>
        </p:cxnSp>
        <p:cxnSp>
          <p:nvCxnSpPr>
            <p:cNvPr id="115" name="Straight Connector 114"/>
            <p:cNvCxnSpPr/>
            <p:nvPr/>
          </p:nvCxnSpPr>
          <p:spPr>
            <a:xfrm>
              <a:off x="1904999" y="3656012"/>
              <a:ext cx="1447800" cy="1588"/>
            </a:xfrm>
            <a:prstGeom prst="line">
              <a:avLst/>
            </a:prstGeom>
            <a:grpFill/>
            <a:ln w="9525" cap="flat" cmpd="sng" algn="ctr">
              <a:solidFill>
                <a:srgbClr val="C3D69B">
                  <a:shade val="80000"/>
                </a:srgbClr>
              </a:solidFill>
              <a:prstDash val="sysDash"/>
            </a:ln>
            <a:effectLst/>
          </p:spPr>
        </p:cxnSp>
        <p:cxnSp>
          <p:nvCxnSpPr>
            <p:cNvPr id="116" name="Straight Connector 115"/>
            <p:cNvCxnSpPr/>
            <p:nvPr/>
          </p:nvCxnSpPr>
          <p:spPr>
            <a:xfrm>
              <a:off x="1904999" y="3960812"/>
              <a:ext cx="1447800" cy="1588"/>
            </a:xfrm>
            <a:prstGeom prst="line">
              <a:avLst/>
            </a:prstGeom>
            <a:grpFill/>
            <a:ln w="9525" cap="flat" cmpd="sng" algn="ctr">
              <a:solidFill>
                <a:srgbClr val="C3D69B">
                  <a:shade val="80000"/>
                </a:srgbClr>
              </a:solidFill>
              <a:prstDash val="sysDash"/>
            </a:ln>
            <a:effectLst/>
          </p:spPr>
        </p:cxnSp>
        <p:cxnSp>
          <p:nvCxnSpPr>
            <p:cNvPr id="117" name="Straight Connector 116"/>
            <p:cNvCxnSpPr/>
            <p:nvPr/>
          </p:nvCxnSpPr>
          <p:spPr>
            <a:xfrm>
              <a:off x="1904999" y="4876800"/>
              <a:ext cx="1447800" cy="1588"/>
            </a:xfrm>
            <a:prstGeom prst="line">
              <a:avLst/>
            </a:prstGeom>
            <a:grpFill/>
            <a:ln w="9525" cap="flat" cmpd="sng" algn="ctr">
              <a:solidFill>
                <a:srgbClr val="C3D69B">
                  <a:shade val="80000"/>
                </a:srgbClr>
              </a:solidFill>
              <a:prstDash val="sysDash"/>
            </a:ln>
            <a:effectLst/>
          </p:spPr>
        </p:cxnSp>
        <p:cxnSp>
          <p:nvCxnSpPr>
            <p:cNvPr id="118" name="Straight Connector 117"/>
            <p:cNvCxnSpPr/>
            <p:nvPr/>
          </p:nvCxnSpPr>
          <p:spPr>
            <a:xfrm>
              <a:off x="1904999" y="5181600"/>
              <a:ext cx="1447800" cy="1588"/>
            </a:xfrm>
            <a:prstGeom prst="line">
              <a:avLst/>
            </a:prstGeom>
            <a:grpFill/>
            <a:ln w="9525" cap="flat" cmpd="sng" algn="ctr">
              <a:solidFill>
                <a:srgbClr val="C3D69B">
                  <a:shade val="80000"/>
                </a:srgbClr>
              </a:solidFill>
              <a:prstDash val="sysDash"/>
            </a:ln>
            <a:effectLst/>
          </p:spPr>
        </p:cxnSp>
        <p:sp>
          <p:nvSpPr>
            <p:cNvPr id="119" name="Rectangle 118"/>
            <p:cNvSpPr/>
            <p:nvPr/>
          </p:nvSpPr>
          <p:spPr>
            <a:xfrm>
              <a:off x="1308128" y="26142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1536</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Rectangle 119"/>
            <p:cNvSpPr/>
            <p:nvPr/>
          </p:nvSpPr>
          <p:spPr>
            <a:xfrm>
              <a:off x="1316079" y="29190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2048</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Rectangle 120"/>
            <p:cNvSpPr/>
            <p:nvPr/>
          </p:nvSpPr>
          <p:spPr>
            <a:xfrm>
              <a:off x="1316079" y="32238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2560</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2" name="Rectangle 121"/>
          <p:cNvSpPr/>
          <p:nvPr/>
        </p:nvSpPr>
        <p:spPr>
          <a:xfrm>
            <a:off x="7658487" y="4880004"/>
            <a:ext cx="632530" cy="1446374"/>
          </a:xfrm>
          <a:prstGeom prst="rect">
            <a:avLst/>
          </a:prstGeom>
          <a:solidFill>
            <a:srgbClr val="107C10"/>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Rectangle 122"/>
          <p:cNvSpPr/>
          <p:nvPr/>
        </p:nvSpPr>
        <p:spPr>
          <a:xfrm>
            <a:off x="8589873" y="4878578"/>
            <a:ext cx="304800" cy="1447800"/>
          </a:xfrm>
          <a:prstGeom prst="rect">
            <a:avLst/>
          </a:prstGeom>
          <a:solidFill>
            <a:srgbClr val="5C2D91"/>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Rectangle 123"/>
          <p:cNvSpPr/>
          <p:nvPr/>
        </p:nvSpPr>
        <p:spPr>
          <a:xfrm>
            <a:off x="9505009" y="4878577"/>
            <a:ext cx="304800" cy="1447800"/>
          </a:xfrm>
          <a:prstGeom prst="rect">
            <a:avLst/>
          </a:prstGeom>
          <a:solidFill>
            <a:srgbClr val="D83B01"/>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58925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left)">
                                      <p:cBhvr>
                                        <p:cTn id="16" dur="250"/>
                                        <p:tgtEl>
                                          <p:spTgt spid="100"/>
                                        </p:tgtEl>
                                      </p:cBhvr>
                                    </p:animEffect>
                                  </p:childTnLst>
                                </p:cTn>
                              </p:par>
                              <p:par>
                                <p:cTn id="17" presetID="2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25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50"/>
                                        <p:tgtEl>
                                          <p:spTgt spid="3">
                                            <p:txEl>
                                              <p:pRg st="4" end="4"/>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250"/>
                                        <p:tgtEl>
                                          <p:spTgt spid="3">
                                            <p:txEl>
                                              <p:pRg st="6" end="6"/>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wipe(left)">
                                      <p:cBhvr>
                                        <p:cTn id="33" dur="250"/>
                                        <p:tgtEl>
                                          <p:spTgt spid="9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250"/>
                                        <p:tgtEl>
                                          <p:spTgt spid="3">
                                            <p:txEl>
                                              <p:pRg st="8" end="8"/>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250"/>
                                        <p:tgtEl>
                                          <p:spTgt spid="3">
                                            <p:txEl>
                                              <p:pRg st="9" end="9"/>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wipe(left)">
                                      <p:cBhvr>
                                        <p:cTn id="44" dur="250"/>
                                        <p:tgtEl>
                                          <p:spTgt spid="3">
                                            <p:txEl>
                                              <p:pRg st="10" end="10"/>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left)">
                                      <p:cBhvr>
                                        <p:cTn id="47" dur="250"/>
                                        <p:tgtEl>
                                          <p:spTgt spid="10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250"/>
                                        <p:tgtEl>
                                          <p:spTgt spid="12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wipe(left)">
                                      <p:cBhvr>
                                        <p:cTn id="53" dur="250"/>
                                        <p:tgtEl>
                                          <p:spTgt spid="12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24"/>
                                        </p:tgtEl>
                                        <p:attrNameLst>
                                          <p:attrName>style.visibility</p:attrName>
                                        </p:attrNameLst>
                                      </p:cBhvr>
                                      <p:to>
                                        <p:strVal val="visible"/>
                                      </p:to>
                                    </p:set>
                                    <p:animEffect transition="in" filter="wipe(left)">
                                      <p:cBhvr>
                                        <p:cTn id="56" dur="25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animBg="1"/>
      <p:bldP spid="1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Storage Concepts</a:t>
            </a:r>
          </a:p>
        </p:txBody>
      </p:sp>
      <p:sp>
        <p:nvSpPr>
          <p:cNvPr id="35" name="Freeform 95"/>
          <p:cNvSpPr>
            <a:spLocks/>
          </p:cNvSpPr>
          <p:nvPr/>
        </p:nvSpPr>
        <p:spPr bwMode="auto">
          <a:xfrm flipH="1">
            <a:off x="2027237" y="1058861"/>
            <a:ext cx="10287000" cy="43434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737373">
              <a:lumMod val="20000"/>
              <a:lumOff val="80000"/>
              <a:alpha val="50000"/>
            </a:srgbClr>
          </a:solidFill>
          <a:ln w="2857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36" name="Group 35"/>
          <p:cNvGrpSpPr/>
          <p:nvPr/>
        </p:nvGrpSpPr>
        <p:grpSpPr>
          <a:xfrm>
            <a:off x="115909" y="3247667"/>
            <a:ext cx="2063727" cy="2002196"/>
            <a:chOff x="115909" y="3247666"/>
            <a:chExt cx="2095478" cy="2200237"/>
          </a:xfrm>
        </p:grpSpPr>
        <p:pic>
          <p:nvPicPr>
            <p:cNvPr id="40" name="Picture 39"/>
            <p:cNvPicPr>
              <a:picLocks noChangeAspect="1"/>
            </p:cNvPicPr>
            <p:nvPr/>
          </p:nvPicPr>
          <p:blipFill>
            <a:blip r:embed="rId3"/>
            <a:stretch>
              <a:fillRect/>
            </a:stretch>
          </p:blipFill>
          <p:spPr>
            <a:xfrm>
              <a:off x="115909" y="3247666"/>
              <a:ext cx="2095478" cy="2095478"/>
            </a:xfrm>
            <a:prstGeom prst="rect">
              <a:avLst/>
            </a:prstGeom>
          </p:spPr>
        </p:pic>
        <p:pic>
          <p:nvPicPr>
            <p:cNvPr id="41" name="Picture 40"/>
            <p:cNvPicPr>
              <a:picLocks noChangeAspect="1"/>
            </p:cNvPicPr>
            <p:nvPr/>
          </p:nvPicPr>
          <p:blipFill>
            <a:blip r:embed="rId4"/>
            <a:stretch>
              <a:fillRect/>
            </a:stretch>
          </p:blipFill>
          <p:spPr>
            <a:xfrm>
              <a:off x="838911" y="4200595"/>
              <a:ext cx="1247308" cy="1247308"/>
            </a:xfrm>
            <a:prstGeom prst="rect">
              <a:avLst/>
            </a:prstGeom>
          </p:spPr>
        </p:pic>
      </p:grpSp>
      <p:sp>
        <p:nvSpPr>
          <p:cNvPr id="42" name="TextBox 41"/>
          <p:cNvSpPr txBox="1"/>
          <p:nvPr/>
        </p:nvSpPr>
        <p:spPr>
          <a:xfrm>
            <a:off x="556896" y="4953349"/>
            <a:ext cx="1331914"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rPr>
              <a:t>Contoso</a:t>
            </a:r>
          </a:p>
        </p:txBody>
      </p:sp>
      <p:sp>
        <p:nvSpPr>
          <p:cNvPr id="43" name="TextBox 42"/>
          <p:cNvSpPr txBox="1"/>
          <p:nvPr/>
        </p:nvSpPr>
        <p:spPr>
          <a:xfrm>
            <a:off x="2739957" y="3192462"/>
            <a:ext cx="1428817" cy="461665"/>
          </a:xfrm>
          <a:prstGeom prst="rect">
            <a:avLst/>
          </a:prstGeom>
          <a:solidFill>
            <a:srgbClr val="737373"/>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Subscription 1</a:t>
            </a:r>
          </a:p>
        </p:txBody>
      </p:sp>
      <p:sp>
        <p:nvSpPr>
          <p:cNvPr id="44" name="TextBox 43"/>
          <p:cNvSpPr txBox="1"/>
          <p:nvPr/>
        </p:nvSpPr>
        <p:spPr>
          <a:xfrm>
            <a:off x="2755832" y="3998497"/>
            <a:ext cx="1428817" cy="461665"/>
          </a:xfrm>
          <a:prstGeom prst="rect">
            <a:avLst/>
          </a:prstGeom>
          <a:solidFill>
            <a:srgbClr val="737373"/>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Subscription 2</a:t>
            </a:r>
          </a:p>
        </p:txBody>
      </p:sp>
      <p:sp>
        <p:nvSpPr>
          <p:cNvPr id="45" name="TextBox 44"/>
          <p:cNvSpPr txBox="1"/>
          <p:nvPr/>
        </p:nvSpPr>
        <p:spPr>
          <a:xfrm>
            <a:off x="2732019" y="4760497"/>
            <a:ext cx="1428817" cy="461665"/>
          </a:xfrm>
          <a:prstGeom prst="rect">
            <a:avLst/>
          </a:prstGeom>
          <a:solidFill>
            <a:srgbClr val="737373"/>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Subscription...n</a:t>
            </a:r>
          </a:p>
        </p:txBody>
      </p:sp>
      <p:cxnSp>
        <p:nvCxnSpPr>
          <p:cNvPr id="46" name="Straight Arrow Connector 45"/>
          <p:cNvCxnSpPr>
            <a:stCxn id="41" idx="0"/>
            <a:endCxn id="43" idx="1"/>
          </p:cNvCxnSpPr>
          <p:nvPr/>
        </p:nvCxnSpPr>
        <p:spPr>
          <a:xfrm flipV="1">
            <a:off x="1442161" y="3423295"/>
            <a:ext cx="1297796" cy="691529"/>
          </a:xfrm>
          <a:prstGeom prst="straightConnector1">
            <a:avLst/>
          </a:prstGeom>
          <a:noFill/>
          <a:ln w="9525" cap="flat" cmpd="sng" algn="ctr">
            <a:solidFill>
              <a:srgbClr val="505050"/>
            </a:solidFill>
            <a:prstDash val="solid"/>
            <a:headEnd type="none"/>
            <a:tailEnd type="triangle"/>
          </a:ln>
          <a:effectLst/>
        </p:spPr>
      </p:cxnSp>
      <p:cxnSp>
        <p:nvCxnSpPr>
          <p:cNvPr id="49" name="Straight Arrow Connector 48"/>
          <p:cNvCxnSpPr>
            <a:stCxn id="41" idx="0"/>
            <a:endCxn id="44" idx="1"/>
          </p:cNvCxnSpPr>
          <p:nvPr/>
        </p:nvCxnSpPr>
        <p:spPr>
          <a:xfrm>
            <a:off x="1442161" y="4114824"/>
            <a:ext cx="1313671" cy="114506"/>
          </a:xfrm>
          <a:prstGeom prst="straightConnector1">
            <a:avLst/>
          </a:prstGeom>
          <a:noFill/>
          <a:ln w="9525" cap="flat" cmpd="sng" algn="ctr">
            <a:solidFill>
              <a:srgbClr val="505050"/>
            </a:solidFill>
            <a:prstDash val="solid"/>
            <a:headEnd type="none"/>
            <a:tailEnd type="triangle"/>
          </a:ln>
          <a:effectLst/>
        </p:spPr>
      </p:cxnSp>
      <p:cxnSp>
        <p:nvCxnSpPr>
          <p:cNvPr id="50" name="Straight Arrow Connector 49"/>
          <p:cNvCxnSpPr>
            <a:stCxn id="41" idx="0"/>
            <a:endCxn id="45" idx="1"/>
          </p:cNvCxnSpPr>
          <p:nvPr/>
        </p:nvCxnSpPr>
        <p:spPr>
          <a:xfrm>
            <a:off x="1442161" y="4114824"/>
            <a:ext cx="1289858" cy="876506"/>
          </a:xfrm>
          <a:prstGeom prst="straightConnector1">
            <a:avLst/>
          </a:prstGeom>
          <a:noFill/>
          <a:ln w="9525" cap="flat" cmpd="sng" algn="ctr">
            <a:solidFill>
              <a:srgbClr val="505050"/>
            </a:solidFill>
            <a:prstDash val="solid"/>
            <a:headEnd type="none"/>
            <a:tailEnd type="triangle"/>
          </a:ln>
          <a:effectLst/>
        </p:spPr>
      </p:cxnSp>
      <p:sp>
        <p:nvSpPr>
          <p:cNvPr id="58" name="TextBox 57"/>
          <p:cNvSpPr txBox="1"/>
          <p:nvPr/>
        </p:nvSpPr>
        <p:spPr>
          <a:xfrm>
            <a:off x="5422834" y="3192462"/>
            <a:ext cx="1717741"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Storage Account 1</a:t>
            </a:r>
          </a:p>
        </p:txBody>
      </p:sp>
      <p:sp>
        <p:nvSpPr>
          <p:cNvPr id="59" name="TextBox 58"/>
          <p:cNvSpPr txBox="1"/>
          <p:nvPr/>
        </p:nvSpPr>
        <p:spPr>
          <a:xfrm>
            <a:off x="5438709" y="3998497"/>
            <a:ext cx="1717741"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Storage Account 2</a:t>
            </a:r>
          </a:p>
        </p:txBody>
      </p:sp>
      <p:sp>
        <p:nvSpPr>
          <p:cNvPr id="60" name="TextBox 59"/>
          <p:cNvSpPr txBox="1"/>
          <p:nvPr/>
        </p:nvSpPr>
        <p:spPr>
          <a:xfrm>
            <a:off x="5414896" y="4760497"/>
            <a:ext cx="1717741"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Storage Account...n</a:t>
            </a:r>
          </a:p>
        </p:txBody>
      </p:sp>
      <p:cxnSp>
        <p:nvCxnSpPr>
          <p:cNvPr id="61" name="Straight Arrow Connector 60"/>
          <p:cNvCxnSpPr>
            <a:stCxn id="44" idx="3"/>
            <a:endCxn id="58" idx="1"/>
          </p:cNvCxnSpPr>
          <p:nvPr/>
        </p:nvCxnSpPr>
        <p:spPr>
          <a:xfrm flipV="1">
            <a:off x="4184649" y="3423295"/>
            <a:ext cx="1238185" cy="806035"/>
          </a:xfrm>
          <a:prstGeom prst="straightConnector1">
            <a:avLst/>
          </a:prstGeom>
          <a:noFill/>
          <a:ln w="9525" cap="flat" cmpd="sng" algn="ctr">
            <a:solidFill>
              <a:srgbClr val="505050"/>
            </a:solidFill>
            <a:prstDash val="solid"/>
            <a:headEnd type="none"/>
            <a:tailEnd type="triangle"/>
          </a:ln>
          <a:effectLst/>
        </p:spPr>
      </p:cxnSp>
      <p:cxnSp>
        <p:nvCxnSpPr>
          <p:cNvPr id="63" name="Straight Arrow Connector 62"/>
          <p:cNvCxnSpPr>
            <a:stCxn id="44" idx="3"/>
            <a:endCxn id="59" idx="1"/>
          </p:cNvCxnSpPr>
          <p:nvPr/>
        </p:nvCxnSpPr>
        <p:spPr>
          <a:xfrm>
            <a:off x="4184649" y="4229330"/>
            <a:ext cx="1254060" cy="0"/>
          </a:xfrm>
          <a:prstGeom prst="straightConnector1">
            <a:avLst/>
          </a:prstGeom>
          <a:noFill/>
          <a:ln w="9525" cap="flat" cmpd="sng" algn="ctr">
            <a:solidFill>
              <a:srgbClr val="505050"/>
            </a:solidFill>
            <a:prstDash val="solid"/>
            <a:headEnd type="none"/>
            <a:tailEnd type="triangle"/>
          </a:ln>
          <a:effectLst/>
        </p:spPr>
      </p:cxnSp>
      <p:cxnSp>
        <p:nvCxnSpPr>
          <p:cNvPr id="64" name="Straight Arrow Connector 63"/>
          <p:cNvCxnSpPr>
            <a:stCxn id="44" idx="3"/>
            <a:endCxn id="60" idx="1"/>
          </p:cNvCxnSpPr>
          <p:nvPr/>
        </p:nvCxnSpPr>
        <p:spPr>
          <a:xfrm>
            <a:off x="4184649" y="4229330"/>
            <a:ext cx="1230247" cy="762000"/>
          </a:xfrm>
          <a:prstGeom prst="straightConnector1">
            <a:avLst/>
          </a:prstGeom>
          <a:noFill/>
          <a:ln w="9525" cap="flat" cmpd="sng" algn="ctr">
            <a:solidFill>
              <a:srgbClr val="505050"/>
            </a:solidFill>
            <a:prstDash val="solid"/>
            <a:headEnd type="none"/>
            <a:tailEnd type="triangle"/>
          </a:ln>
          <a:effectLst/>
        </p:spPr>
      </p:cxnSp>
      <p:cxnSp>
        <p:nvCxnSpPr>
          <p:cNvPr id="65" name="Straight Arrow Connector 64"/>
          <p:cNvCxnSpPr/>
          <p:nvPr/>
        </p:nvCxnSpPr>
        <p:spPr>
          <a:xfrm>
            <a:off x="9418505" y="4229329"/>
            <a:ext cx="711397" cy="182"/>
          </a:xfrm>
          <a:prstGeom prst="straightConnector1">
            <a:avLst/>
          </a:prstGeom>
          <a:noFill/>
          <a:ln w="9525" cap="flat" cmpd="sng" algn="ctr">
            <a:solidFill>
              <a:srgbClr val="505050"/>
            </a:solidFill>
            <a:prstDash val="solid"/>
            <a:headEnd type="none"/>
            <a:tailEnd type="triangle"/>
          </a:ln>
          <a:effectLst/>
        </p:spPr>
      </p:cxnSp>
      <p:sp>
        <p:nvSpPr>
          <p:cNvPr id="66" name="Rectangle 65"/>
          <p:cNvSpPr/>
          <p:nvPr/>
        </p:nvSpPr>
        <p:spPr>
          <a:xfrm>
            <a:off x="1646237" y="5935662"/>
            <a:ext cx="10744200" cy="523220"/>
          </a:xfrm>
          <a:prstGeom prst="rect">
            <a:avLst/>
          </a:prstGeom>
        </p:spPr>
        <p:txBody>
          <a:bodyPr wrap="square">
            <a:spAutoFit/>
          </a:bodyPr>
          <a:lstStyle/>
          <a:p>
            <a:r>
              <a:rPr lang="en-US" sz="2800" dirty="0">
                <a:solidFill>
                  <a:srgbClr val="505050"/>
                </a:solidFill>
                <a:latin typeface="Segoe UI Light" pitchFamily="34" charset="0"/>
                <a:hlinkClick r:id="rId5"/>
              </a:rPr>
              <a:t>http://&lt;StorageAccount&gt;.blob.core.windows.net/&lt;Container&gt;/&lt;Blob&gt;</a:t>
            </a:r>
          </a:p>
        </p:txBody>
      </p:sp>
      <p:sp>
        <p:nvSpPr>
          <p:cNvPr id="67" name="TextBox 66"/>
          <p:cNvSpPr txBox="1"/>
          <p:nvPr/>
        </p:nvSpPr>
        <p:spPr>
          <a:xfrm>
            <a:off x="5380037" y="1878798"/>
            <a:ext cx="2514600"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rPr>
              <a:t>Microsoft Azure</a:t>
            </a:r>
          </a:p>
        </p:txBody>
      </p:sp>
      <p:sp>
        <p:nvSpPr>
          <p:cNvPr id="68" name="TextBox 67"/>
          <p:cNvSpPr txBox="1"/>
          <p:nvPr/>
        </p:nvSpPr>
        <p:spPr>
          <a:xfrm>
            <a:off x="10167285" y="4130741"/>
            <a:ext cx="1773237" cy="461665"/>
          </a:xfrm>
          <a:prstGeom prst="rect">
            <a:avLst/>
          </a:prstGeom>
          <a:solidFill>
            <a:srgbClr val="002050"/>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1200" b="0" i="0" u="none" strike="noStrike" kern="0" cap="none" spc="0" normalizeH="0" baseline="0" noProof="0" dirty="0">
              <a:ln>
                <a:noFill/>
              </a:ln>
              <a:solidFill>
                <a:srgbClr val="FFFFFF"/>
              </a:solidFill>
              <a:effectLst/>
              <a:uLnTx/>
              <a:uFillTx/>
            </a:endParaRPr>
          </a:p>
        </p:txBody>
      </p:sp>
      <p:sp>
        <p:nvSpPr>
          <p:cNvPr id="69" name="TextBox 68"/>
          <p:cNvSpPr txBox="1"/>
          <p:nvPr/>
        </p:nvSpPr>
        <p:spPr>
          <a:xfrm>
            <a:off x="10236200" y="4254797"/>
            <a:ext cx="1773237" cy="461665"/>
          </a:xfrm>
          <a:prstGeom prst="rect">
            <a:avLst/>
          </a:prstGeom>
          <a:solidFill>
            <a:srgbClr val="002050"/>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1200" b="0" i="0" u="none" strike="noStrike" kern="0" cap="none" spc="0" normalizeH="0" baseline="0" noProof="0" dirty="0">
              <a:ln>
                <a:noFill/>
              </a:ln>
              <a:solidFill>
                <a:srgbClr val="FFFFFF"/>
              </a:solidFill>
              <a:effectLst/>
              <a:uLnTx/>
              <a:uFillTx/>
            </a:endParaRPr>
          </a:p>
        </p:txBody>
      </p:sp>
      <p:sp>
        <p:nvSpPr>
          <p:cNvPr id="70" name="TextBox 69"/>
          <p:cNvSpPr txBox="1"/>
          <p:nvPr/>
        </p:nvSpPr>
        <p:spPr>
          <a:xfrm>
            <a:off x="10101328" y="3998679"/>
            <a:ext cx="1773237" cy="461665"/>
          </a:xfrm>
          <a:prstGeom prst="rect">
            <a:avLst/>
          </a:prstGeom>
          <a:solidFill>
            <a:srgbClr val="002050"/>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Blobs</a:t>
            </a:r>
          </a:p>
        </p:txBody>
      </p:sp>
      <p:cxnSp>
        <p:nvCxnSpPr>
          <p:cNvPr id="71" name="Straight Arrow Connector 70"/>
          <p:cNvCxnSpPr>
            <a:stCxn id="59" idx="3"/>
            <a:endCxn id="74" idx="1"/>
          </p:cNvCxnSpPr>
          <p:nvPr/>
        </p:nvCxnSpPr>
        <p:spPr>
          <a:xfrm flipV="1">
            <a:off x="7156450" y="3433444"/>
            <a:ext cx="942114" cy="795886"/>
          </a:xfrm>
          <a:prstGeom prst="straightConnector1">
            <a:avLst/>
          </a:prstGeom>
          <a:noFill/>
          <a:ln w="9525" cap="flat" cmpd="sng" algn="ctr">
            <a:solidFill>
              <a:srgbClr val="505050"/>
            </a:solidFill>
            <a:prstDash val="solid"/>
            <a:headEnd type="none"/>
            <a:tailEnd type="triangle"/>
          </a:ln>
          <a:effectLst/>
        </p:spPr>
      </p:cxnSp>
      <p:cxnSp>
        <p:nvCxnSpPr>
          <p:cNvPr id="72" name="Straight Arrow Connector 71"/>
          <p:cNvCxnSpPr>
            <a:stCxn id="59" idx="3"/>
          </p:cNvCxnSpPr>
          <p:nvPr/>
        </p:nvCxnSpPr>
        <p:spPr>
          <a:xfrm>
            <a:off x="7156450" y="4229330"/>
            <a:ext cx="932015" cy="10148"/>
          </a:xfrm>
          <a:prstGeom prst="straightConnector1">
            <a:avLst/>
          </a:prstGeom>
          <a:noFill/>
          <a:ln w="9525" cap="flat" cmpd="sng" algn="ctr">
            <a:solidFill>
              <a:srgbClr val="505050"/>
            </a:solidFill>
            <a:prstDash val="solid"/>
            <a:headEnd type="none"/>
            <a:tailEnd type="triangle"/>
          </a:ln>
          <a:effectLst/>
        </p:spPr>
      </p:cxnSp>
      <p:cxnSp>
        <p:nvCxnSpPr>
          <p:cNvPr id="73" name="Straight Arrow Connector 72"/>
          <p:cNvCxnSpPr>
            <a:stCxn id="59" idx="3"/>
            <a:endCxn id="76" idx="1"/>
          </p:cNvCxnSpPr>
          <p:nvPr/>
        </p:nvCxnSpPr>
        <p:spPr>
          <a:xfrm>
            <a:off x="7156450" y="4229330"/>
            <a:ext cx="941982" cy="761999"/>
          </a:xfrm>
          <a:prstGeom prst="straightConnector1">
            <a:avLst/>
          </a:prstGeom>
          <a:noFill/>
          <a:ln w="9525" cap="flat" cmpd="sng" algn="ctr">
            <a:solidFill>
              <a:srgbClr val="505050"/>
            </a:solidFill>
            <a:prstDash val="solid"/>
            <a:headEnd type="none"/>
            <a:tailEnd type="triangle"/>
          </a:ln>
          <a:effectLst/>
        </p:spPr>
      </p:cxnSp>
      <p:sp>
        <p:nvSpPr>
          <p:cNvPr id="74" name="TextBox 73"/>
          <p:cNvSpPr txBox="1"/>
          <p:nvPr/>
        </p:nvSpPr>
        <p:spPr>
          <a:xfrm>
            <a:off x="8098564" y="3202611"/>
            <a:ext cx="1320073"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Container 1</a:t>
            </a:r>
          </a:p>
        </p:txBody>
      </p:sp>
      <p:sp>
        <p:nvSpPr>
          <p:cNvPr id="75" name="TextBox 74"/>
          <p:cNvSpPr txBox="1"/>
          <p:nvPr/>
        </p:nvSpPr>
        <p:spPr>
          <a:xfrm>
            <a:off x="8098564" y="4003571"/>
            <a:ext cx="1320073"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Container 2</a:t>
            </a:r>
          </a:p>
        </p:txBody>
      </p:sp>
      <p:sp>
        <p:nvSpPr>
          <p:cNvPr id="76" name="TextBox 75"/>
          <p:cNvSpPr txBox="1"/>
          <p:nvPr/>
        </p:nvSpPr>
        <p:spPr>
          <a:xfrm>
            <a:off x="8098432" y="4760496"/>
            <a:ext cx="1320073" cy="461665"/>
          </a:xfrm>
          <a:prstGeom prst="rect">
            <a:avLst/>
          </a:prstGeom>
          <a:solidFill>
            <a:srgbClr val="00BCF2"/>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rPr>
              <a:t>Container…n</a:t>
            </a:r>
          </a:p>
        </p:txBody>
      </p:sp>
      <p:cxnSp>
        <p:nvCxnSpPr>
          <p:cNvPr id="77" name="Straight Arrow Connector 76"/>
          <p:cNvCxnSpPr>
            <a:stCxn id="70" idx="2"/>
            <a:endCxn id="66" idx="0"/>
          </p:cNvCxnSpPr>
          <p:nvPr/>
        </p:nvCxnSpPr>
        <p:spPr>
          <a:xfrm flipH="1">
            <a:off x="7018337" y="4460344"/>
            <a:ext cx="3969610" cy="1475318"/>
          </a:xfrm>
          <a:prstGeom prst="straightConnector1">
            <a:avLst/>
          </a:prstGeom>
          <a:noFill/>
          <a:ln w="9525" cap="flat" cmpd="sng" algn="ctr">
            <a:solidFill>
              <a:srgbClr val="505050"/>
            </a:solidFill>
            <a:prstDash val="solid"/>
            <a:headEnd type="none"/>
            <a:tailEnd type="triangle"/>
          </a:ln>
          <a:effectLst/>
        </p:spPr>
      </p:cxnSp>
    </p:spTree>
    <p:extLst>
      <p:ext uri="{BB962C8B-B14F-4D97-AF65-F5344CB8AC3E}">
        <p14:creationId xmlns:p14="http://schemas.microsoft.com/office/powerpoint/2010/main" val="3840175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par>
                                <p:cTn id="27" presetID="10"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fade">
                                      <p:cBhvr>
                                        <p:cTn id="80" dur="500"/>
                                        <p:tgtEl>
                                          <p:spTgt spid="6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fade">
                                      <p:cBhvr>
                                        <p:cTn id="83" dur="500"/>
                                        <p:tgtEl>
                                          <p:spTgt spid="7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8"/>
                                        </p:tgtEl>
                                        <p:attrNameLst>
                                          <p:attrName>style.visibility</p:attrName>
                                        </p:attrNameLst>
                                      </p:cBhvr>
                                      <p:to>
                                        <p:strVal val="visible"/>
                                      </p:to>
                                    </p:set>
                                    <p:animEffect transition="in" filter="fade">
                                      <p:cBhvr>
                                        <p:cTn id="86" dur="500"/>
                                        <p:tgtEl>
                                          <p:spTgt spid="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fade">
                                      <p:cBhvr>
                                        <p:cTn id="89" dur="500"/>
                                        <p:tgtEl>
                                          <p:spTgt spid="6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2" grpId="0"/>
      <p:bldP spid="43" grpId="0" animBg="1"/>
      <p:bldP spid="44" grpId="0" animBg="1"/>
      <p:bldP spid="45" grpId="0" animBg="1"/>
      <p:bldP spid="58" grpId="0" animBg="1"/>
      <p:bldP spid="59" grpId="0" animBg="1"/>
      <p:bldP spid="60" grpId="0" animBg="1"/>
      <p:bldP spid="66" grpId="0"/>
      <p:bldP spid="67" grpId="0"/>
      <p:bldP spid="68" grpId="0" animBg="1"/>
      <p:bldP spid="69" grpId="0" animBg="1"/>
      <p:bldP spid="70" grpId="0" animBg="1"/>
      <p:bldP spid="74" grpId="0" animBg="1"/>
      <p:bldP spid="75" grpId="0" animBg="1"/>
      <p:bldP spid="7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11429999" cy="849463"/>
          </a:xfrm>
        </p:spPr>
        <p:txBody>
          <a:bodyPr/>
          <a:lstStyle/>
          <a:p>
            <a:r>
              <a:rPr lang="en-US" sz="4000" dirty="0"/>
              <a:t>Block Blobs: Getting Started with Code and Tools</a:t>
            </a:r>
            <a:endParaRPr lang="en-US" dirty="0"/>
          </a:p>
        </p:txBody>
      </p:sp>
    </p:spTree>
    <p:extLst>
      <p:ext uri="{BB962C8B-B14F-4D97-AF65-F5344CB8AC3E}">
        <p14:creationId xmlns:p14="http://schemas.microsoft.com/office/powerpoint/2010/main" val="616803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Names</a:t>
            </a:r>
          </a:p>
        </p:txBody>
      </p:sp>
      <p:sp>
        <p:nvSpPr>
          <p:cNvPr id="3" name="Text Placeholder 2"/>
          <p:cNvSpPr>
            <a:spLocks noGrp="1"/>
          </p:cNvSpPr>
          <p:nvPr>
            <p:ph type="body" sz="quarter" idx="10"/>
          </p:nvPr>
        </p:nvSpPr>
        <p:spPr>
          <a:xfrm>
            <a:off x="274639" y="3954463"/>
            <a:ext cx="11887200" cy="3447098"/>
          </a:xfrm>
        </p:spPr>
        <p:txBody>
          <a:bodyPr/>
          <a:lstStyle/>
          <a:p>
            <a:r>
              <a:rPr lang="en-US" dirty="0">
                <a:solidFill>
                  <a:srgbClr val="107C10"/>
                </a:solidFill>
              </a:rPr>
              <a:t>Account Name: 3-24 characters, lower case only</a:t>
            </a:r>
          </a:p>
          <a:p>
            <a:r>
              <a:rPr lang="en-US" dirty="0">
                <a:solidFill>
                  <a:srgbClr val="5C2D91"/>
                </a:solidFill>
              </a:rPr>
              <a:t>Container Name: 3-63 characters, lower case only</a:t>
            </a:r>
          </a:p>
          <a:p>
            <a:r>
              <a:rPr lang="en-US" dirty="0">
                <a:solidFill>
                  <a:srgbClr val="D63F27"/>
                </a:solidFill>
              </a:rPr>
              <a:t>Blob Name: 1-1024 characters, case sensitive</a:t>
            </a:r>
          </a:p>
          <a:p>
            <a:r>
              <a:rPr lang="en-US" dirty="0">
                <a:solidFill>
                  <a:srgbClr val="D63F27"/>
                </a:solidFill>
              </a:rPr>
              <a:t>Virtual directories within blob namespace</a:t>
            </a:r>
          </a:p>
          <a:p>
            <a:endParaRPr lang="en-US" dirty="0"/>
          </a:p>
        </p:txBody>
      </p:sp>
      <p:sp>
        <p:nvSpPr>
          <p:cNvPr id="4" name="Rectangle 3"/>
          <p:cNvSpPr/>
          <p:nvPr/>
        </p:nvSpPr>
        <p:spPr>
          <a:xfrm>
            <a:off x="274639" y="2201862"/>
            <a:ext cx="11963398" cy="584775"/>
          </a:xfrm>
          <a:prstGeom prst="rect">
            <a:avLst/>
          </a:prstGeom>
        </p:spPr>
        <p:txBody>
          <a:bodyPr wrap="square">
            <a:spAutoFit/>
          </a:bodyPr>
          <a:lstStyle/>
          <a:p>
            <a:r>
              <a:rPr lang="en-US" sz="3200" dirty="0">
                <a:latin typeface="Segoe UI Light" pitchFamily="34" charset="0"/>
              </a:rPr>
              <a:t>http://</a:t>
            </a:r>
            <a:r>
              <a:rPr lang="en-US" sz="3200" b="1" dirty="0">
                <a:solidFill>
                  <a:srgbClr val="107C10"/>
                </a:solidFill>
                <a:latin typeface="Segoe UI Light" pitchFamily="34" charset="0"/>
              </a:rPr>
              <a:t>foo</a:t>
            </a:r>
            <a:r>
              <a:rPr lang="en-US" sz="3200" dirty="0">
                <a:latin typeface="Segoe UI Light" pitchFamily="34" charset="0"/>
              </a:rPr>
              <a:t>.blob.core.windows.net/</a:t>
            </a:r>
            <a:r>
              <a:rPr lang="en-US" sz="3200" b="1" dirty="0">
                <a:solidFill>
                  <a:srgbClr val="5C2D91"/>
                </a:solidFill>
                <a:latin typeface="Segoe UI Light" pitchFamily="34" charset="0"/>
              </a:rPr>
              <a:t>images</a:t>
            </a:r>
            <a:r>
              <a:rPr lang="en-US" sz="3200" dirty="0">
                <a:latin typeface="Segoe UI Light" pitchFamily="34" charset="0"/>
              </a:rPr>
              <a:t>/</a:t>
            </a:r>
            <a:r>
              <a:rPr lang="en-US" sz="3200" dirty="0">
                <a:solidFill>
                  <a:srgbClr val="D73B01"/>
                </a:solidFill>
                <a:latin typeface="Segoe UI Light" pitchFamily="34" charset="0"/>
              </a:rPr>
              <a:t>2016/September/Annika.jpg</a:t>
            </a:r>
            <a:endParaRPr lang="en-US" sz="3200" dirty="0">
              <a:solidFill>
                <a:srgbClr val="D73B01"/>
              </a:solidFill>
              <a:latin typeface="Segoe UI Light" pitchFamily="34" charset="0"/>
              <a:hlinkClick r:id="rId3"/>
            </a:endParaRPr>
          </a:p>
        </p:txBody>
      </p:sp>
    </p:spTree>
    <p:extLst>
      <p:ext uri="{BB962C8B-B14F-4D97-AF65-F5344CB8AC3E}">
        <p14:creationId xmlns:p14="http://schemas.microsoft.com/office/powerpoint/2010/main" val="3329287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25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25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250"/>
                                        <p:tgtEl>
                                          <p:spTgt spid="3">
                                            <p:txEl>
                                              <p:pRg st="2" end="2"/>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Structure</a:t>
            </a:r>
          </a:p>
        </p:txBody>
      </p:sp>
      <p:sp>
        <p:nvSpPr>
          <p:cNvPr id="3" name="Text Placeholder 2"/>
          <p:cNvSpPr>
            <a:spLocks noGrp="1"/>
          </p:cNvSpPr>
          <p:nvPr>
            <p:ph type="body" sz="quarter" idx="10"/>
          </p:nvPr>
        </p:nvSpPr>
        <p:spPr>
          <a:xfrm>
            <a:off x="274638" y="1212851"/>
            <a:ext cx="11887200" cy="5410712"/>
          </a:xfrm>
        </p:spPr>
        <p:txBody>
          <a:bodyPr/>
          <a:lstStyle/>
          <a:p>
            <a:r>
              <a:rPr lang="en-US" dirty="0"/>
              <a:t>Standard Properties</a:t>
            </a:r>
          </a:p>
          <a:p>
            <a:pPr lvl="1"/>
            <a:r>
              <a:rPr lang="en-US" sz="2800" dirty="0"/>
              <a:t>Blobtype: BlockBlob|PageBlob|AppendBlob</a:t>
            </a:r>
          </a:p>
          <a:p>
            <a:pPr lvl="1"/>
            <a:r>
              <a:rPr lang="en-US" sz="2800" dirty="0"/>
              <a:t>Etag &amp; Last-Modified – Used for conditional operations</a:t>
            </a:r>
          </a:p>
          <a:p>
            <a:pPr lvl="1"/>
            <a:r>
              <a:rPr lang="en-US" sz="2800" dirty="0"/>
              <a:t>Content-Length &amp; Content-MD5 – Size of blob in bytes and checksum</a:t>
            </a:r>
          </a:p>
          <a:p>
            <a:r>
              <a:rPr lang="en-US" dirty="0"/>
              <a:t>User Defined Metadata</a:t>
            </a:r>
          </a:p>
          <a:p>
            <a:pPr lvl="1"/>
            <a:r>
              <a:rPr lang="en-US" sz="2800" dirty="0"/>
              <a:t>Up to 8KB of unique names and associated values (valid HTTP headers)</a:t>
            </a:r>
          </a:p>
          <a:p>
            <a:pPr lvl="1"/>
            <a:r>
              <a:rPr lang="en-US" sz="2800" dirty="0"/>
              <a:t>No partial updates – Retrieve, then set</a:t>
            </a:r>
          </a:p>
          <a:p>
            <a:pPr lvl="1"/>
            <a:r>
              <a:rPr lang="en-US" sz="2800" dirty="0"/>
              <a:t>Can set on containers as well</a:t>
            </a:r>
          </a:p>
          <a:p>
            <a:r>
              <a:rPr lang="en-US" dirty="0"/>
              <a:t>Blob Data</a:t>
            </a:r>
          </a:p>
          <a:p>
            <a:pPr lvl="1"/>
            <a:r>
              <a:rPr lang="en-US" sz="2800" dirty="0"/>
              <a:t>Up to 200GB per blob</a:t>
            </a:r>
            <a:endParaRPr lang="en-US" dirty="0"/>
          </a:p>
        </p:txBody>
      </p:sp>
    </p:spTree>
    <p:extLst>
      <p:ext uri="{BB962C8B-B14F-4D97-AF65-F5344CB8AC3E}">
        <p14:creationId xmlns:p14="http://schemas.microsoft.com/office/powerpoint/2010/main" val="3218991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25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250"/>
                                        <p:tgtEl>
                                          <p:spTgt spid="3">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250"/>
                                        <p:tgtEl>
                                          <p:spTgt spid="3">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250"/>
                                        <p:tgtEl>
                                          <p:spTgt spid="3">
                                            <p:txEl>
                                              <p:pRg st="6" end="6"/>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25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250"/>
                                        <p:tgtEl>
                                          <p:spTgt spid="3">
                                            <p:txEl>
                                              <p:pRg st="8" end="8"/>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2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07222"/>
            <a:ext cx="11889564" cy="917575"/>
          </a:xfrm>
        </p:spPr>
        <p:txBody>
          <a:bodyPr/>
          <a:lstStyle/>
          <a:p>
            <a:r>
              <a:rPr lang="en-US" dirty="0"/>
              <a:t>Uploading Block Blobs</a:t>
            </a:r>
          </a:p>
        </p:txBody>
      </p:sp>
      <p:sp>
        <p:nvSpPr>
          <p:cNvPr id="3" name="Text Placeholder 2"/>
          <p:cNvSpPr>
            <a:spLocks noGrp="1"/>
          </p:cNvSpPr>
          <p:nvPr>
            <p:ph type="body" sz="quarter" idx="10"/>
          </p:nvPr>
        </p:nvSpPr>
        <p:spPr>
          <a:xfrm>
            <a:off x="274638" y="1024798"/>
            <a:ext cx="11887200" cy="6358664"/>
          </a:xfrm>
        </p:spPr>
        <p:txBody>
          <a:bodyPr/>
          <a:lstStyle/>
          <a:p>
            <a:r>
              <a:rPr lang="en-US" dirty="0"/>
              <a:t>PutBlob</a:t>
            </a:r>
          </a:p>
          <a:p>
            <a:pPr lvl="1"/>
            <a:r>
              <a:rPr lang="en-US" sz="2400" dirty="0"/>
              <a:t>Single REST call for data up to 64MB in size</a:t>
            </a:r>
          </a:p>
          <a:p>
            <a:pPr lvl="1"/>
            <a:r>
              <a:rPr lang="en-US" sz="2400" dirty="0"/>
              <a:t>New PutBlob on existing object name will replace it</a:t>
            </a:r>
          </a:p>
          <a:p>
            <a:pPr lvl="1"/>
            <a:endParaRPr lang="en-US" dirty="0"/>
          </a:p>
          <a:p>
            <a:r>
              <a:rPr lang="en-US" dirty="0"/>
              <a:t>PutBlock/PutBlockList</a:t>
            </a:r>
          </a:p>
          <a:p>
            <a:pPr lvl="1"/>
            <a:r>
              <a:rPr lang="en-US" sz="2400" dirty="0"/>
              <a:t>Split data to be uploaded into blocks (up to 4MB each)</a:t>
            </a:r>
          </a:p>
          <a:p>
            <a:pPr lvl="1"/>
            <a:r>
              <a:rPr lang="en-US" sz="2400" dirty="0"/>
              <a:t>Efficient Continuation and Retry</a:t>
            </a:r>
          </a:p>
          <a:p>
            <a:pPr lvl="1"/>
            <a:r>
              <a:rPr lang="en-US" sz="2400" dirty="0"/>
              <a:t>Parallel, out of order uploads</a:t>
            </a:r>
          </a:p>
          <a:p>
            <a:pPr lvl="1"/>
            <a:r>
              <a:rPr lang="en-US" sz="2400" dirty="0"/>
              <a:t>Allows for intra-object de-duplication</a:t>
            </a:r>
          </a:p>
          <a:p>
            <a:pPr lvl="1"/>
            <a:endParaRPr lang="en-US" dirty="0"/>
          </a:p>
          <a:p>
            <a:r>
              <a:rPr lang="en-US" dirty="0"/>
              <a:t>Block Blobs are mutable</a:t>
            </a:r>
          </a:p>
          <a:p>
            <a:pPr lvl="1"/>
            <a:r>
              <a:rPr lang="en-US" sz="2400" dirty="0"/>
              <a:t>New PutBlock calls to add to object or replace selective blocks</a:t>
            </a:r>
          </a:p>
          <a:p>
            <a:pPr lvl="1"/>
            <a:r>
              <a:rPr lang="en-US" sz="2400" dirty="0"/>
              <a:t>Combine existing and new blocks to create a modified object</a:t>
            </a:r>
          </a:p>
          <a:p>
            <a:pPr lvl="1"/>
            <a:endParaRPr lang="en-US" dirty="0"/>
          </a:p>
        </p:txBody>
      </p:sp>
      <p:sp>
        <p:nvSpPr>
          <p:cNvPr id="6" name="Rectangle 5"/>
          <p:cNvSpPr/>
          <p:nvPr/>
        </p:nvSpPr>
        <p:spPr bwMode="auto">
          <a:xfrm>
            <a:off x="7666037" y="1592262"/>
            <a:ext cx="1371600" cy="76200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Image.jpg</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(&lt;64 MB)</a:t>
            </a:r>
          </a:p>
        </p:txBody>
      </p:sp>
      <p:sp>
        <p:nvSpPr>
          <p:cNvPr id="7" name="Rectangle 6"/>
          <p:cNvSpPr/>
          <p:nvPr/>
        </p:nvSpPr>
        <p:spPr bwMode="auto">
          <a:xfrm>
            <a:off x="9325732" y="1592262"/>
            <a:ext cx="2933800" cy="9144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REST Calls</a:t>
            </a:r>
          </a:p>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PutBlob(Image.jpg)</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grpSp>
        <p:nvGrpSpPr>
          <p:cNvPr id="32" name="Group 20"/>
          <p:cNvGrpSpPr/>
          <p:nvPr/>
        </p:nvGrpSpPr>
        <p:grpSpPr>
          <a:xfrm>
            <a:off x="5541121" y="4071410"/>
            <a:ext cx="3652696" cy="544019"/>
            <a:chOff x="4038600" y="3276600"/>
            <a:chExt cx="3581400" cy="533400"/>
          </a:xfrm>
          <a:solidFill>
            <a:srgbClr val="00BCF2"/>
          </a:solidFill>
        </p:grpSpPr>
        <p:sp>
          <p:nvSpPr>
            <p:cNvPr id="33" name="Rectangle 32"/>
            <p:cNvSpPr/>
            <p:nvPr/>
          </p:nvSpPr>
          <p:spPr>
            <a:xfrm>
              <a:off x="4038600" y="3276600"/>
              <a:ext cx="228600" cy="533400"/>
            </a:xfrm>
            <a:prstGeom prst="rect">
              <a:avLst/>
            </a:prstGeom>
            <a:grp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34" name="Rectangle 33"/>
            <p:cNvSpPr/>
            <p:nvPr/>
          </p:nvSpPr>
          <p:spPr>
            <a:xfrm>
              <a:off x="4343400" y="3276600"/>
              <a:ext cx="228600" cy="533400"/>
            </a:xfrm>
            <a:prstGeom prst="rect">
              <a:avLst/>
            </a:prstGeom>
            <a:grp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35" name="Rectangle 34"/>
            <p:cNvSpPr/>
            <p:nvPr/>
          </p:nvSpPr>
          <p:spPr>
            <a:xfrm>
              <a:off x="4648200" y="3276600"/>
              <a:ext cx="508911" cy="533400"/>
            </a:xfrm>
            <a:prstGeom prst="rect">
              <a:avLst/>
            </a:prstGeom>
            <a:grp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36" name="Rectangle 35"/>
            <p:cNvSpPr/>
            <p:nvPr/>
          </p:nvSpPr>
          <p:spPr>
            <a:xfrm>
              <a:off x="5257800" y="3276600"/>
              <a:ext cx="228600" cy="533400"/>
            </a:xfrm>
            <a:prstGeom prst="rect">
              <a:avLst/>
            </a:prstGeom>
            <a:grp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37" name="Rectangle 36"/>
            <p:cNvSpPr/>
            <p:nvPr/>
          </p:nvSpPr>
          <p:spPr>
            <a:xfrm>
              <a:off x="5562600" y="3276600"/>
              <a:ext cx="228600" cy="533400"/>
            </a:xfrm>
            <a:prstGeom prst="rect">
              <a:avLst/>
            </a:prstGeom>
            <a:grp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38" name="Rectangle 37"/>
            <p:cNvSpPr/>
            <p:nvPr/>
          </p:nvSpPr>
          <p:spPr>
            <a:xfrm>
              <a:off x="5867400" y="3276600"/>
              <a:ext cx="228600" cy="533400"/>
            </a:xfrm>
            <a:prstGeom prst="rect">
              <a:avLst/>
            </a:prstGeom>
            <a:grp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39" name="Rectangle 38"/>
            <p:cNvSpPr/>
            <p:nvPr/>
          </p:nvSpPr>
          <p:spPr>
            <a:xfrm>
              <a:off x="6172200" y="3276600"/>
              <a:ext cx="228600" cy="533400"/>
            </a:xfrm>
            <a:prstGeom prst="rect">
              <a:avLst/>
            </a:prstGeom>
            <a:grp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Rectangle 39"/>
            <p:cNvSpPr/>
            <p:nvPr/>
          </p:nvSpPr>
          <p:spPr>
            <a:xfrm>
              <a:off x="6477000" y="3276600"/>
              <a:ext cx="228600" cy="533400"/>
            </a:xfrm>
            <a:prstGeom prst="rect">
              <a:avLst/>
            </a:prstGeom>
            <a:grp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Rectangle 40"/>
            <p:cNvSpPr/>
            <p:nvPr/>
          </p:nvSpPr>
          <p:spPr>
            <a:xfrm>
              <a:off x="6781800" y="3276600"/>
              <a:ext cx="228600" cy="533400"/>
            </a:xfrm>
            <a:prstGeom prst="rect">
              <a:avLst/>
            </a:prstGeom>
            <a:grp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Rectangle 41"/>
            <p:cNvSpPr/>
            <p:nvPr/>
          </p:nvSpPr>
          <p:spPr>
            <a:xfrm>
              <a:off x="7086600" y="3276600"/>
              <a:ext cx="228600" cy="533400"/>
            </a:xfrm>
            <a:prstGeom prst="rect">
              <a:avLst/>
            </a:prstGeom>
            <a:grp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43" name="Rectangle 42"/>
            <p:cNvSpPr/>
            <p:nvPr/>
          </p:nvSpPr>
          <p:spPr>
            <a:xfrm>
              <a:off x="7391400" y="3276600"/>
              <a:ext cx="228600" cy="533400"/>
            </a:xfrm>
            <a:prstGeom prst="rect">
              <a:avLst/>
            </a:prstGeom>
            <a:grp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5" name="Rectangle 44"/>
          <p:cNvSpPr/>
          <p:nvPr/>
        </p:nvSpPr>
        <p:spPr>
          <a:xfrm>
            <a:off x="5695808" y="4063585"/>
            <a:ext cx="3341829" cy="544019"/>
          </a:xfrm>
          <a:prstGeom prst="rect">
            <a:avLst/>
          </a:prstGeom>
          <a:solidFill>
            <a:srgbClr val="00BCF2"/>
          </a:solid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000000"/>
                </a:solidFill>
                <a:effectLst/>
                <a:uLnTx/>
                <a:uFillTx/>
                <a:latin typeface="Segoe UI"/>
                <a:ea typeface="+mn-ea"/>
                <a:cs typeface="+mn-cs"/>
              </a:rPr>
              <a:t>Movie.mp4 (1 GB)</a:t>
            </a:r>
          </a:p>
        </p:txBody>
      </p:sp>
      <p:sp>
        <p:nvSpPr>
          <p:cNvPr id="46" name="Rectangle 45"/>
          <p:cNvSpPr/>
          <p:nvPr/>
        </p:nvSpPr>
        <p:spPr>
          <a:xfrm>
            <a:off x="5480648" y="4071410"/>
            <a:ext cx="233151" cy="544019"/>
          </a:xfrm>
          <a:prstGeom prst="rect">
            <a:avLst/>
          </a:prstGeom>
          <a:solidFill>
            <a:srgbClr val="00BCF2"/>
          </a:solid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7" name="Group 38"/>
          <p:cNvGrpSpPr/>
          <p:nvPr/>
        </p:nvGrpSpPr>
        <p:grpSpPr>
          <a:xfrm>
            <a:off x="5380037" y="4659968"/>
            <a:ext cx="3962400" cy="818494"/>
            <a:chOff x="836946" y="3220211"/>
            <a:chExt cx="3885057" cy="802518"/>
          </a:xfrm>
        </p:grpSpPr>
        <p:sp>
          <p:nvSpPr>
            <p:cNvPr id="48" name="TextBox 47"/>
            <p:cNvSpPr txBox="1"/>
            <p:nvPr/>
          </p:nvSpPr>
          <p:spPr>
            <a:xfrm>
              <a:off x="836946" y="3251687"/>
              <a:ext cx="458060" cy="752223"/>
            </a:xfrm>
            <a:prstGeom prst="rect">
              <a:avLst/>
            </a:prstGeom>
            <a:noFill/>
          </p:spPr>
          <p:txBody>
            <a:bodyPr vert="vert270"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505050"/>
                  </a:solidFill>
                  <a:effectLst/>
                  <a:uLnTx/>
                  <a:uFillTx/>
                </a:rPr>
                <a:t>BL001</a:t>
              </a:r>
            </a:p>
          </p:txBody>
        </p:sp>
        <p:sp>
          <p:nvSpPr>
            <p:cNvPr id="49" name="TextBox 48"/>
            <p:cNvSpPr txBox="1"/>
            <p:nvPr/>
          </p:nvSpPr>
          <p:spPr>
            <a:xfrm>
              <a:off x="1130328" y="3245359"/>
              <a:ext cx="458060" cy="752223"/>
            </a:xfrm>
            <a:prstGeom prst="rect">
              <a:avLst/>
            </a:prstGeom>
            <a:noFill/>
          </p:spPr>
          <p:txBody>
            <a:bodyPr vert="vert270"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505050"/>
                  </a:solidFill>
                  <a:effectLst/>
                  <a:uLnTx/>
                  <a:uFillTx/>
                </a:rPr>
                <a:t>BL002</a:t>
              </a:r>
            </a:p>
          </p:txBody>
        </p:sp>
        <p:sp>
          <p:nvSpPr>
            <p:cNvPr id="50" name="TextBox 49"/>
            <p:cNvSpPr txBox="1"/>
            <p:nvPr/>
          </p:nvSpPr>
          <p:spPr>
            <a:xfrm>
              <a:off x="1459686" y="3251687"/>
              <a:ext cx="458060" cy="752223"/>
            </a:xfrm>
            <a:prstGeom prst="rect">
              <a:avLst/>
            </a:prstGeom>
            <a:noFill/>
          </p:spPr>
          <p:txBody>
            <a:bodyPr vert="vert270"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505050"/>
                  </a:solidFill>
                  <a:effectLst/>
                  <a:uLnTx/>
                  <a:uFillTx/>
                </a:rPr>
                <a:t>BL003</a:t>
              </a:r>
            </a:p>
          </p:txBody>
        </p:sp>
        <p:sp>
          <p:nvSpPr>
            <p:cNvPr id="51" name="TextBox 50"/>
            <p:cNvSpPr txBox="1"/>
            <p:nvPr/>
          </p:nvSpPr>
          <p:spPr>
            <a:xfrm>
              <a:off x="4263943" y="3220211"/>
              <a:ext cx="458060" cy="802518"/>
            </a:xfrm>
            <a:prstGeom prst="rect">
              <a:avLst/>
            </a:prstGeom>
            <a:noFill/>
          </p:spPr>
          <p:txBody>
            <a:bodyPr vert="vert270"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505050"/>
                  </a:solidFill>
                  <a:effectLst/>
                  <a:uLnTx/>
                  <a:uFillTx/>
                </a:rPr>
                <a:t>BLN00</a:t>
              </a:r>
            </a:p>
          </p:txBody>
        </p:sp>
        <p:cxnSp>
          <p:nvCxnSpPr>
            <p:cNvPr id="52" name="Straight Connector 51"/>
            <p:cNvCxnSpPr/>
            <p:nvPr/>
          </p:nvCxnSpPr>
          <p:spPr>
            <a:xfrm>
              <a:off x="1908554" y="3555018"/>
              <a:ext cx="2134331" cy="19435"/>
            </a:xfrm>
            <a:prstGeom prst="line">
              <a:avLst/>
            </a:prstGeom>
            <a:noFill/>
            <a:ln w="50800" cap="flat" cmpd="sng" algn="ctr">
              <a:solidFill>
                <a:srgbClr val="107C10"/>
              </a:solidFill>
              <a:prstDash val="sysDot"/>
            </a:ln>
            <a:effectLst/>
          </p:spPr>
        </p:cxnSp>
      </p:grpSp>
      <p:sp>
        <p:nvSpPr>
          <p:cNvPr id="53" name="Rectangle 52"/>
          <p:cNvSpPr/>
          <p:nvPr/>
        </p:nvSpPr>
        <p:spPr>
          <a:xfrm>
            <a:off x="5840088" y="4071410"/>
            <a:ext cx="233151" cy="544019"/>
          </a:xfrm>
          <a:prstGeom prst="rect">
            <a:avLst/>
          </a:prstGeom>
          <a:solidFill>
            <a:srgbClr val="00BCF2"/>
          </a:solid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53"/>
          <p:cNvSpPr/>
          <p:nvPr/>
        </p:nvSpPr>
        <p:spPr>
          <a:xfrm>
            <a:off x="6165431" y="4067443"/>
            <a:ext cx="509254" cy="544019"/>
          </a:xfrm>
          <a:prstGeom prst="rect">
            <a:avLst/>
          </a:prstGeom>
          <a:solidFill>
            <a:srgbClr val="00BCF2"/>
          </a:solidFill>
          <a:ln w="9525" cap="flat" cmpd="sng" algn="ctr">
            <a:solidFill>
              <a:srgbClr val="00BCF2"/>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noFill/>
              </a:ln>
              <a:solidFill>
                <a:srgbClr val="FFFFFF"/>
              </a:solidFill>
              <a:effectLst/>
              <a:uLnTx/>
              <a:uFillTx/>
              <a:latin typeface="Segoe UI"/>
              <a:ea typeface="+mn-ea"/>
              <a:cs typeface="+mn-cs"/>
            </a:endParaRPr>
          </a:p>
        </p:txBody>
      </p:sp>
      <p:sp>
        <p:nvSpPr>
          <p:cNvPr id="64" name="Rectangle 63"/>
          <p:cNvSpPr/>
          <p:nvPr/>
        </p:nvSpPr>
        <p:spPr>
          <a:xfrm>
            <a:off x="9325731" y="4049569"/>
            <a:ext cx="2928299" cy="2819400"/>
          </a:xfrm>
          <a:prstGeom prst="rect">
            <a:avLst/>
          </a:prstGeom>
          <a:solidFill>
            <a:srgbClr val="0078D7"/>
          </a:solidFill>
          <a:ln w="9525" cap="flat" cmpd="sng" algn="ctr">
            <a:solidFill>
              <a:srgbClr val="002050"/>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REST Calls</a:t>
            </a:r>
          </a:p>
          <a:p>
            <a:pPr marL="0" marR="0" lvl="0" indent="0" defTabSz="93229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Segoe UI"/>
            </a:endParaRPr>
          </a:p>
          <a:p>
            <a:pPr marL="0" marR="0" lvl="0" indent="0" defTabSz="932290" eaLnBrk="1" fontAlgn="base" latinLnBrk="0" hangingPunct="1">
              <a:lnSpc>
                <a:spcPct val="100000"/>
              </a:lnSpc>
              <a:spcBef>
                <a:spcPct val="0"/>
              </a:spcBef>
              <a:spcAft>
                <a:spcPct val="0"/>
              </a:spcAft>
              <a:buClrTx/>
              <a:buSzTx/>
              <a:buFontTx/>
              <a:buNone/>
              <a:tabLst/>
              <a:defRPr/>
            </a:pPr>
            <a:r>
              <a:rPr lang="en-US" kern="0" dirty="0">
                <a:solidFill>
                  <a:srgbClr val="FFFFFF"/>
                </a:solidFill>
                <a:latin typeface="Consolas" panose="020B0609020204030204" pitchFamily="49" charset="0"/>
              </a:rPr>
              <a:t>name</a:t>
            </a:r>
            <a:r>
              <a:rPr kumimoji="0" lang="en-US" b="0" i="0" u="none" strike="noStrike" kern="0" cap="none" spc="0" normalizeH="0" baseline="0" noProof="0" dirty="0">
                <a:ln>
                  <a:noFill/>
                </a:ln>
                <a:solidFill>
                  <a:srgbClr val="FFFFFF"/>
                </a:solidFill>
                <a:effectLst/>
                <a:uLnTx/>
                <a:uFillTx/>
                <a:latin typeface="Consolas" panose="020B0609020204030204" pitchFamily="49" charset="0"/>
              </a:rPr>
              <a:t> = “Movie.mp4”;</a:t>
            </a:r>
          </a:p>
          <a:p>
            <a:pPr marL="0" marR="0" lvl="0" indent="0" defTabSz="93229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Consolas" panose="020B0609020204030204" pitchFamily="49" charset="0"/>
              </a:rPr>
              <a:t>PutBlock(BL001);</a:t>
            </a:r>
          </a:p>
          <a:p>
            <a:pPr marL="0" marR="0" lvl="0" indent="0" defTabSz="93229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Consolas" panose="020B0609020204030204" pitchFamily="49" charset="0"/>
              </a:rPr>
              <a:t>PutBlock(BL002);</a:t>
            </a:r>
          </a:p>
          <a:p>
            <a:pPr marL="0" marR="0" lvl="0" indent="0" defTabSz="93229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Consolas" panose="020B0609020204030204" pitchFamily="49" charset="0"/>
              </a:rPr>
              <a:t>…………</a:t>
            </a:r>
          </a:p>
          <a:p>
            <a:pPr marL="0" marR="0" lvl="0" indent="0" defTabSz="93229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Consolas" panose="020B0609020204030204" pitchFamily="49" charset="0"/>
              </a:rPr>
              <a:t>PutBlock(BLN00);</a:t>
            </a:r>
          </a:p>
          <a:p>
            <a:pPr marL="0" marR="0" lvl="0" indent="0" defTabSz="93229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srgbClr val="FFFFFF"/>
                </a:solidFill>
                <a:effectLst/>
                <a:uLnTx/>
                <a:uFillTx/>
                <a:latin typeface="Consolas" panose="020B0609020204030204" pitchFamily="49" charset="0"/>
              </a:rPr>
              <a:t>PutBlockList(</a:t>
            </a:r>
          </a:p>
          <a:p>
            <a:pPr marL="0" marR="0" lvl="0" indent="0" defTabSz="932290" eaLnBrk="1" fontAlgn="base" latinLnBrk="0" hangingPunct="1">
              <a:lnSpc>
                <a:spcPct val="100000"/>
              </a:lnSpc>
              <a:spcBef>
                <a:spcPct val="0"/>
              </a:spcBef>
              <a:spcAft>
                <a:spcPct val="0"/>
              </a:spcAft>
              <a:buClrTx/>
              <a:buSzTx/>
              <a:buFontTx/>
              <a:buNone/>
              <a:tabLst/>
              <a:defRPr/>
            </a:pPr>
            <a:r>
              <a:rPr lang="en-US" b="1" kern="0" dirty="0">
                <a:solidFill>
                  <a:srgbClr val="FFFFFF"/>
                </a:solidFill>
                <a:latin typeface="Consolas" panose="020B0609020204030204" pitchFamily="49" charset="0"/>
              </a:rPr>
              <a:t>     </a:t>
            </a:r>
            <a:r>
              <a:rPr kumimoji="0" lang="en-US" b="1" i="0" u="none" strike="noStrike" kern="0" cap="none" spc="0" normalizeH="0" baseline="0" noProof="0" dirty="0">
                <a:ln>
                  <a:noFill/>
                </a:ln>
                <a:solidFill>
                  <a:srgbClr val="FFFFFF"/>
                </a:solidFill>
                <a:effectLst/>
                <a:uLnTx/>
                <a:uFillTx/>
                <a:latin typeface="Consolas" panose="020B0609020204030204" pitchFamily="49" charset="0"/>
              </a:rPr>
              <a:t>BL001,…,BL00N);</a:t>
            </a:r>
          </a:p>
        </p:txBody>
      </p:sp>
    </p:spTree>
    <p:extLst>
      <p:ext uri="{BB962C8B-B14F-4D97-AF65-F5344CB8AC3E}">
        <p14:creationId xmlns:p14="http://schemas.microsoft.com/office/powerpoint/2010/main" val="1826077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1000" fill="hold"/>
                                        <p:tgtEl>
                                          <p:spTgt spid="32"/>
                                        </p:tgtEl>
                                        <p:attrNameLst>
                                          <p:attrName>ppt_w</p:attrName>
                                        </p:attrNameLst>
                                      </p:cBhvr>
                                      <p:tavLst>
                                        <p:tav tm="0">
                                          <p:val>
                                            <p:strVal val="#ppt_w*0.70"/>
                                          </p:val>
                                        </p:tav>
                                        <p:tav tm="100000">
                                          <p:val>
                                            <p:strVal val="#ppt_w"/>
                                          </p:val>
                                        </p:tav>
                                      </p:tavLst>
                                    </p:anim>
                                    <p:anim calcmode="lin" valueType="num">
                                      <p:cBhvr>
                                        <p:cTn id="20" dur="1000" fill="hold"/>
                                        <p:tgtEl>
                                          <p:spTgt spid="32"/>
                                        </p:tgtEl>
                                        <p:attrNameLst>
                                          <p:attrName>ppt_h</p:attrName>
                                        </p:attrNameLst>
                                      </p:cBhvr>
                                      <p:tavLst>
                                        <p:tav tm="0">
                                          <p:val>
                                            <p:strVal val="#ppt_h"/>
                                          </p:val>
                                        </p:tav>
                                        <p:tav tm="100000">
                                          <p:val>
                                            <p:strVal val="#ppt_h"/>
                                          </p:val>
                                        </p:tav>
                                      </p:tavLst>
                                    </p:anim>
                                    <p:animEffect transition="in" filter="fade">
                                      <p:cBhvr>
                                        <p:cTn id="21" dur="1000"/>
                                        <p:tgtEl>
                                          <p:spTgt spid="32"/>
                                        </p:tgtEl>
                                      </p:cBhvr>
                                    </p:animEffect>
                                  </p:childTnLst>
                                </p:cTn>
                              </p:par>
                              <p:par>
                                <p:cTn id="22" presetID="10" presetClass="exit" presetSubtype="0" fill="hold" grpId="1" nodeType="withEffect">
                                  <p:stCondLst>
                                    <p:cond delay="0"/>
                                  </p:stCondLst>
                                  <p:childTnLst>
                                    <p:animEffect transition="out" filter="fade">
                                      <p:cBhvr>
                                        <p:cTn id="23" dur="500"/>
                                        <p:tgtEl>
                                          <p:spTgt spid="45"/>
                                        </p:tgtEl>
                                      </p:cBhvr>
                                    </p:animEffect>
                                    <p:set>
                                      <p:cBhvr>
                                        <p:cTn id="24" dur="1" fill="hold">
                                          <p:stCondLst>
                                            <p:cond delay="499"/>
                                          </p:stCondLst>
                                        </p:cTn>
                                        <p:tgtEl>
                                          <p:spTgt spid="45"/>
                                        </p:tgtEl>
                                        <p:attrNameLst>
                                          <p:attrName>style.visibility</p:attrName>
                                        </p:attrNameLst>
                                      </p:cBhvr>
                                      <p:to>
                                        <p:strVal val="hidden"/>
                                      </p:to>
                                    </p:set>
                                  </p:childTnLst>
                                </p:cTn>
                              </p:par>
                            </p:childTnLst>
                          </p:cTn>
                        </p:par>
                        <p:par>
                          <p:cTn id="25" fill="hold">
                            <p:stCondLst>
                              <p:cond delay="1000"/>
                            </p:stCondLst>
                            <p:childTnLst>
                              <p:par>
                                <p:cTn id="26" presetID="17" presetClass="entr" presetSubtype="1" fill="hold" nodeType="after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ppt_h/2"/>
                                          </p:val>
                                        </p:tav>
                                        <p:tav tm="100000">
                                          <p:val>
                                            <p:strVal val="#ppt_y"/>
                                          </p:val>
                                        </p:tav>
                                      </p:tavLst>
                                    </p:anim>
                                    <p:anim calcmode="lin" valueType="num">
                                      <p:cBhvr>
                                        <p:cTn id="30" dur="1000" fill="hold"/>
                                        <p:tgtEl>
                                          <p:spTgt spid="47"/>
                                        </p:tgtEl>
                                        <p:attrNameLst>
                                          <p:attrName>ppt_w</p:attrName>
                                        </p:attrNameLst>
                                      </p:cBhvr>
                                      <p:tavLst>
                                        <p:tav tm="0">
                                          <p:val>
                                            <p:strVal val="#ppt_w"/>
                                          </p:val>
                                        </p:tav>
                                        <p:tav tm="100000">
                                          <p:val>
                                            <p:strVal val="#ppt_w"/>
                                          </p:val>
                                        </p:tav>
                                      </p:tavLst>
                                    </p:anim>
                                    <p:anim calcmode="lin" valueType="num">
                                      <p:cBhvr>
                                        <p:cTn id="31" dur="1000" fill="hold"/>
                                        <p:tgtEl>
                                          <p:spTgt spid="47"/>
                                        </p:tgtEl>
                                        <p:attrNameLst>
                                          <p:attrName>ppt_h</p:attrName>
                                        </p:attrNameLst>
                                      </p:cBhvr>
                                      <p:tavLst>
                                        <p:tav tm="0">
                                          <p:val>
                                            <p:fltVal val="0"/>
                                          </p:val>
                                        </p:tav>
                                        <p:tav tm="100000">
                                          <p:val>
                                            <p:strVal val="#ppt_h"/>
                                          </p:val>
                                        </p:tav>
                                      </p:tavLst>
                                    </p:anim>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nodeType="afterEffect">
                                  <p:stCondLst>
                                    <p:cond delay="0"/>
                                  </p:stCondLst>
                                  <p:childTnLst>
                                    <p:set>
                                      <p:cBhvr>
                                        <p:cTn id="37" dur="1" fill="hold">
                                          <p:stCondLst>
                                            <p:cond delay="0"/>
                                          </p:stCondLst>
                                        </p:cTn>
                                        <p:tgtEl>
                                          <p:spTgt spid="53"/>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5" grpId="0" animBg="1"/>
      <p:bldP spid="45" grpId="1" animBg="1"/>
      <p:bldP spid="6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and Copying Blobs</a:t>
            </a:r>
          </a:p>
        </p:txBody>
      </p:sp>
      <p:sp>
        <p:nvSpPr>
          <p:cNvPr id="3" name="Text Placeholder 2"/>
          <p:cNvSpPr>
            <a:spLocks noGrp="1"/>
          </p:cNvSpPr>
          <p:nvPr>
            <p:ph type="body" sz="quarter" idx="10"/>
          </p:nvPr>
        </p:nvSpPr>
        <p:spPr>
          <a:xfrm>
            <a:off x="274638" y="1212850"/>
            <a:ext cx="11887200" cy="5343001"/>
          </a:xfrm>
        </p:spPr>
        <p:txBody>
          <a:bodyPr/>
          <a:lstStyle/>
          <a:p>
            <a:r>
              <a:rPr lang="en-US" dirty="0"/>
              <a:t>GetBlob</a:t>
            </a:r>
          </a:p>
          <a:p>
            <a:pPr lvl="1"/>
            <a:r>
              <a:rPr lang="en-US" sz="2400" dirty="0"/>
              <a:t>Returns blob properties and metadata in addition to data</a:t>
            </a:r>
          </a:p>
          <a:p>
            <a:pPr lvl="1"/>
            <a:r>
              <a:rPr lang="en-US" sz="2400" dirty="0"/>
              <a:t>Checksums in response allow data integrity validation</a:t>
            </a:r>
          </a:p>
          <a:p>
            <a:r>
              <a:rPr lang="en-US" dirty="0"/>
              <a:t>Range reads are supported</a:t>
            </a:r>
          </a:p>
          <a:p>
            <a:pPr lvl="1"/>
            <a:r>
              <a:rPr lang="en-US" sz="2400" dirty="0"/>
              <a:t>Can build parallel downloading of large blobs</a:t>
            </a:r>
          </a:p>
          <a:p>
            <a:r>
              <a:rPr lang="en-US" dirty="0"/>
              <a:t>CopyBlob</a:t>
            </a:r>
          </a:p>
          <a:p>
            <a:pPr lvl="1"/>
            <a:r>
              <a:rPr lang="en-US" sz="2400" dirty="0"/>
              <a:t>Full copy – Uncommitted blocks (and snapshots) are discarded</a:t>
            </a:r>
          </a:p>
          <a:p>
            <a:pPr lvl="1"/>
            <a:r>
              <a:rPr lang="en-US" sz="2400" dirty="0"/>
              <a:t>Copies can complete asynchronously</a:t>
            </a:r>
          </a:p>
          <a:p>
            <a:pPr lvl="1"/>
            <a:r>
              <a:rPr lang="en-US" sz="2400" dirty="0"/>
              <a:t>	CopyId to check progress or abort Copy</a:t>
            </a:r>
          </a:p>
          <a:p>
            <a:pPr lvl="1"/>
            <a:r>
              <a:rPr lang="en-US" sz="2400" dirty="0"/>
              <a:t>	Within an account, copies are fast</a:t>
            </a:r>
          </a:p>
          <a:p>
            <a:pPr lvl="1"/>
            <a:r>
              <a:rPr lang="en-US" sz="2400" dirty="0"/>
              <a:t>	Copy from other external sources – e.g. – web sites, S3 etc</a:t>
            </a:r>
            <a:endParaRPr lang="en-US" sz="1800" dirty="0"/>
          </a:p>
        </p:txBody>
      </p:sp>
    </p:spTree>
    <p:extLst>
      <p:ext uri="{BB962C8B-B14F-4D97-AF65-F5344CB8AC3E}">
        <p14:creationId xmlns:p14="http://schemas.microsoft.com/office/powerpoint/2010/main" val="3196515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250"/>
                                        <p:tgtEl>
                                          <p:spTgt spid="3">
                                            <p:txEl>
                                              <p:pRg st="3" end="3"/>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2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25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5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left)">
                                      <p:cBhvr>
                                        <p:cTn id="36" dur="250"/>
                                        <p:tgtEl>
                                          <p:spTgt spid="3">
                                            <p:txEl>
                                              <p:pRg st="7" end="7"/>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left)">
                                      <p:cBhvr>
                                        <p:cTn id="39" dur="25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wipe(left)">
                                      <p:cBhvr>
                                        <p:cTn id="44" dur="25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wipe(left)">
                                      <p:cBhvr>
                                        <p:cTn id="49" dur="2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Listing and Deleting Blobs</a:t>
            </a:r>
          </a:p>
        </p:txBody>
      </p:sp>
      <p:sp>
        <p:nvSpPr>
          <p:cNvPr id="3" name="Text Placeholder 2"/>
          <p:cNvSpPr>
            <a:spLocks noGrp="1"/>
          </p:cNvSpPr>
          <p:nvPr>
            <p:ph type="body" sz="quarter" idx="10"/>
          </p:nvPr>
        </p:nvSpPr>
        <p:spPr>
          <a:xfrm>
            <a:off x="274638" y="1212850"/>
            <a:ext cx="11887200" cy="4936736"/>
          </a:xfrm>
        </p:spPr>
        <p:txBody>
          <a:bodyPr/>
          <a:lstStyle/>
          <a:p>
            <a:r>
              <a:rPr lang="en-US" dirty="0"/>
              <a:t>ListBlobs</a:t>
            </a:r>
          </a:p>
          <a:p>
            <a:pPr lvl="1"/>
            <a:r>
              <a:rPr lang="en-US" sz="2800" dirty="0"/>
              <a:t>Container level operation</a:t>
            </a:r>
          </a:p>
          <a:p>
            <a:pPr lvl="1"/>
            <a:r>
              <a:rPr lang="en-US" sz="2800" dirty="0"/>
              <a:t>Up to 5000 blobs at a time, with </a:t>
            </a:r>
            <a:r>
              <a:rPr lang="en-US" sz="2800" dirty="0">
                <a:solidFill>
                  <a:srgbClr val="0070C0"/>
                </a:solidFill>
              </a:rPr>
              <a:t>NextMarker</a:t>
            </a:r>
          </a:p>
          <a:p>
            <a:pPr lvl="1"/>
            <a:r>
              <a:rPr lang="en-US" sz="2800" dirty="0"/>
              <a:t>Filtering – </a:t>
            </a:r>
            <a:r>
              <a:rPr lang="en-US" sz="2800" dirty="0">
                <a:solidFill>
                  <a:srgbClr val="0070C0"/>
                </a:solidFill>
              </a:rPr>
              <a:t>Prefix </a:t>
            </a:r>
            <a:r>
              <a:rPr lang="en-US" sz="2800" dirty="0"/>
              <a:t>for “Begins with”</a:t>
            </a:r>
          </a:p>
          <a:p>
            <a:pPr lvl="1"/>
            <a:r>
              <a:rPr lang="en-US" sz="2800" dirty="0"/>
              <a:t>Traversing – </a:t>
            </a:r>
            <a:r>
              <a:rPr lang="en-US" sz="2800" dirty="0">
                <a:solidFill>
                  <a:srgbClr val="0070C0"/>
                </a:solidFill>
              </a:rPr>
              <a:t>Delimiter</a:t>
            </a:r>
            <a:r>
              <a:rPr lang="en-US" sz="2800" dirty="0"/>
              <a:t> returns list of prefixes for use with filtering</a:t>
            </a:r>
          </a:p>
          <a:p>
            <a:pPr lvl="1"/>
            <a:endParaRPr lang="en-US" sz="2800" dirty="0"/>
          </a:p>
          <a:p>
            <a:r>
              <a:rPr lang="en-US" dirty="0"/>
              <a:t>DeleteBlob</a:t>
            </a:r>
          </a:p>
          <a:p>
            <a:pPr lvl="1"/>
            <a:r>
              <a:rPr lang="en-US" sz="2800" dirty="0"/>
              <a:t>Consider DeleteContainer for large numbers of Blobs</a:t>
            </a:r>
          </a:p>
          <a:p>
            <a:endParaRPr lang="en-US" dirty="0"/>
          </a:p>
        </p:txBody>
      </p:sp>
    </p:spTree>
    <p:extLst>
      <p:ext uri="{BB962C8B-B14F-4D97-AF65-F5344CB8AC3E}">
        <p14:creationId xmlns:p14="http://schemas.microsoft.com/office/powerpoint/2010/main" val="4045650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25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Libraries</a:t>
            </a:r>
          </a:p>
        </p:txBody>
      </p:sp>
      <p:sp>
        <p:nvSpPr>
          <p:cNvPr id="3" name="Text Placeholder 2"/>
          <p:cNvSpPr>
            <a:spLocks noGrp="1"/>
          </p:cNvSpPr>
          <p:nvPr>
            <p:ph type="body" sz="quarter" idx="10"/>
          </p:nvPr>
        </p:nvSpPr>
        <p:spPr>
          <a:xfrm>
            <a:off x="274638" y="1212850"/>
            <a:ext cx="11887200" cy="4462760"/>
          </a:xfrm>
        </p:spPr>
        <p:txBody>
          <a:bodyPr/>
          <a:lstStyle/>
          <a:p>
            <a:r>
              <a:rPr lang="en-US" dirty="0"/>
              <a:t>Simplify working with Azure Storage Services</a:t>
            </a:r>
          </a:p>
          <a:p>
            <a:r>
              <a:rPr lang="en-US" dirty="0"/>
              <a:t>Implement convenient features </a:t>
            </a:r>
          </a:p>
          <a:p>
            <a:pPr lvl="1"/>
            <a:r>
              <a:rPr lang="en-US" sz="2800" dirty="0"/>
              <a:t>Automatic chunking into blocks</a:t>
            </a:r>
          </a:p>
          <a:p>
            <a:pPr lvl="1"/>
            <a:r>
              <a:rPr lang="en-US" sz="2800" dirty="0"/>
              <a:t>Parallel uploads</a:t>
            </a:r>
          </a:p>
          <a:p>
            <a:pPr lvl="1"/>
            <a:r>
              <a:rPr lang="en-US" sz="2800" dirty="0"/>
              <a:t>Retry policies on failures</a:t>
            </a:r>
          </a:p>
          <a:p>
            <a:pPr lvl="1"/>
            <a:r>
              <a:rPr lang="en-US" sz="2800" dirty="0"/>
              <a:t>Client side encryption</a:t>
            </a:r>
          </a:p>
          <a:p>
            <a:pPr lvl="1"/>
            <a:r>
              <a:rPr lang="en-US" sz="2800" dirty="0"/>
              <a:t>…</a:t>
            </a:r>
          </a:p>
          <a:p>
            <a:endParaRPr lang="en-US" dirty="0"/>
          </a:p>
        </p:txBody>
      </p:sp>
    </p:spTree>
    <p:extLst>
      <p:ext uri="{BB962C8B-B14F-4D97-AF65-F5344CB8AC3E}">
        <p14:creationId xmlns:p14="http://schemas.microsoft.com/office/powerpoint/2010/main" val="2442508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50"/>
                                        <p:tgtEl>
                                          <p:spTgt spid="3">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250"/>
                                        <p:tgtEl>
                                          <p:spTgt spid="3">
                                            <p:txEl>
                                              <p:pRg st="3" end="3"/>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250"/>
                                        <p:tgtEl>
                                          <p:spTgt spid="3">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250"/>
                                        <p:tgtEl>
                                          <p:spTgt spid="3">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Text Placeholder 2"/>
          <p:cNvSpPr>
            <a:spLocks noGrp="1"/>
          </p:cNvSpPr>
          <p:nvPr>
            <p:ph type="body" sz="quarter" idx="10"/>
          </p:nvPr>
        </p:nvSpPr>
        <p:spPr>
          <a:xfrm>
            <a:off x="274638" y="1212850"/>
            <a:ext cx="11887200" cy="4733604"/>
          </a:xfrm>
        </p:spPr>
        <p:txBody>
          <a:bodyPr/>
          <a:lstStyle/>
          <a:p>
            <a:r>
              <a:rPr lang="en-US" dirty="0"/>
              <a:t>Snapshots</a:t>
            </a:r>
          </a:p>
          <a:p>
            <a:pPr lvl="1"/>
            <a:r>
              <a:rPr lang="en-US" sz="2800" dirty="0"/>
              <a:t>Read only copy of a blob at a point in time</a:t>
            </a:r>
          </a:p>
          <a:p>
            <a:pPr lvl="1"/>
            <a:r>
              <a:rPr lang="en-US" sz="2800" dirty="0"/>
              <a:t>Same name as blob with a datetime stamp</a:t>
            </a:r>
          </a:p>
          <a:p>
            <a:pPr lvl="1"/>
            <a:endParaRPr lang="en-US" sz="2800" dirty="0"/>
          </a:p>
          <a:p>
            <a:r>
              <a:rPr lang="en-US" dirty="0"/>
              <a:t>Can be read, copied/restored or deleted</a:t>
            </a:r>
            <a:endParaRPr lang="en-US" sz="4800" dirty="0"/>
          </a:p>
          <a:p>
            <a:pPr lvl="1"/>
            <a:r>
              <a:rPr lang="en-US" sz="2800" dirty="0"/>
              <a:t>CopyBlob to make a write-able new blob from a snapshot</a:t>
            </a:r>
          </a:p>
          <a:p>
            <a:pPr lvl="1"/>
            <a:r>
              <a:rPr lang="en-US" sz="2800" dirty="0"/>
              <a:t>CopyBlob to restore a snapshot over the current version</a:t>
            </a:r>
          </a:p>
          <a:p>
            <a:pPr lvl="1"/>
            <a:r>
              <a:rPr lang="en-US" sz="2800" dirty="0"/>
              <a:t>Snapshots are not copied with a normal CopyBlob operation</a:t>
            </a:r>
          </a:p>
          <a:p>
            <a:pPr lvl="1"/>
            <a:r>
              <a:rPr lang="en-US" sz="2800" dirty="0"/>
              <a:t>Blob Deletion requires deletion of all snapshots</a:t>
            </a:r>
          </a:p>
        </p:txBody>
      </p:sp>
    </p:spTree>
    <p:extLst>
      <p:ext uri="{BB962C8B-B14F-4D97-AF65-F5344CB8AC3E}">
        <p14:creationId xmlns:p14="http://schemas.microsoft.com/office/powerpoint/2010/main" val="154552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25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25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25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we’ll cover today</a:t>
            </a:r>
          </a:p>
        </p:txBody>
      </p:sp>
      <p:sp>
        <p:nvSpPr>
          <p:cNvPr id="3" name="Text Placeholder 2"/>
          <p:cNvSpPr>
            <a:spLocks noGrp="1"/>
          </p:cNvSpPr>
          <p:nvPr>
            <p:ph type="body" sz="quarter" idx="10"/>
          </p:nvPr>
        </p:nvSpPr>
        <p:spPr>
          <a:xfrm>
            <a:off x="274638" y="1212850"/>
            <a:ext cx="11887200" cy="4124206"/>
          </a:xfrm>
        </p:spPr>
        <p:txBody>
          <a:bodyPr/>
          <a:lstStyle/>
          <a:p>
            <a:r>
              <a:rPr lang="en-US" dirty="0"/>
              <a:t>Brief Introduction to Azure Storage</a:t>
            </a:r>
          </a:p>
          <a:p>
            <a:r>
              <a:rPr lang="en-US" dirty="0"/>
              <a:t>Overview of Azure Object (Blob) Storage</a:t>
            </a:r>
          </a:p>
          <a:p>
            <a:pPr lvl="1"/>
            <a:r>
              <a:rPr lang="en-US" dirty="0"/>
              <a:t>Scenarios</a:t>
            </a:r>
          </a:p>
          <a:p>
            <a:r>
              <a:rPr lang="en-US" dirty="0"/>
              <a:t>Working with Blob Storage</a:t>
            </a:r>
          </a:p>
          <a:p>
            <a:pPr lvl="1"/>
            <a:r>
              <a:rPr lang="en-US" dirty="0"/>
              <a:t>Key Concepts</a:t>
            </a:r>
          </a:p>
          <a:p>
            <a:pPr lvl="1"/>
            <a:r>
              <a:rPr lang="en-US" dirty="0"/>
              <a:t>Architecture</a:t>
            </a:r>
          </a:p>
          <a:p>
            <a:r>
              <a:rPr lang="en-US" dirty="0"/>
              <a:t>Blob Storage Design Patterns</a:t>
            </a:r>
          </a:p>
          <a:p>
            <a:pPr lvl="1"/>
            <a:endParaRPr lang="en-US" dirty="0"/>
          </a:p>
        </p:txBody>
      </p:sp>
    </p:spTree>
    <p:extLst>
      <p:ext uri="{BB962C8B-B14F-4D97-AF65-F5344CB8AC3E}">
        <p14:creationId xmlns:p14="http://schemas.microsoft.com/office/powerpoint/2010/main" val="16283085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a:t>
            </a:r>
          </a:p>
        </p:txBody>
      </p:sp>
      <p:sp>
        <p:nvSpPr>
          <p:cNvPr id="3" name="Text Placeholder 2"/>
          <p:cNvSpPr>
            <a:spLocks noGrp="1"/>
          </p:cNvSpPr>
          <p:nvPr>
            <p:ph type="body" sz="quarter" idx="10"/>
          </p:nvPr>
        </p:nvSpPr>
        <p:spPr>
          <a:xfrm>
            <a:off x="274638" y="1142999"/>
            <a:ext cx="11887200" cy="5935663"/>
          </a:xfrm>
        </p:spPr>
        <p:txBody>
          <a:bodyPr/>
          <a:lstStyle/>
          <a:p>
            <a:r>
              <a:rPr lang="en-US" dirty="0"/>
              <a:t>Optimistic concurrency – Timestamps/ETags</a:t>
            </a:r>
          </a:p>
          <a:p>
            <a:r>
              <a:rPr lang="en-US" sz="2400" dirty="0">
                <a:solidFill>
                  <a:schemeClr val="bg1">
                    <a:lumMod val="50000"/>
                  </a:schemeClr>
                </a:solidFill>
                <a:latin typeface="+mn-lt"/>
              </a:rPr>
              <a:t>Timestamp based – If-Modified-Since and If-UnModified-Since</a:t>
            </a:r>
          </a:p>
          <a:p>
            <a:r>
              <a:rPr lang="en-US" sz="2400" dirty="0">
                <a:solidFill>
                  <a:schemeClr val="bg1">
                    <a:lumMod val="50000"/>
                  </a:schemeClr>
                </a:solidFill>
                <a:latin typeface="+mn-lt"/>
              </a:rPr>
              <a:t>ETag based – If-Match and If-None-Match</a:t>
            </a:r>
          </a:p>
          <a:p>
            <a:r>
              <a:rPr lang="en-US" sz="2400" dirty="0">
                <a:solidFill>
                  <a:schemeClr val="bg1">
                    <a:lumMod val="50000"/>
                  </a:schemeClr>
                </a:solidFill>
                <a:latin typeface="+mn-lt"/>
              </a:rPr>
              <a:t>Conditional update with supplied Timestamp or ETag will fail if conditions not met</a:t>
            </a:r>
          </a:p>
          <a:p>
            <a:r>
              <a:rPr lang="en-US" dirty="0"/>
              <a:t>Pessimistic Concurrency - Leases</a:t>
            </a:r>
          </a:p>
          <a:p>
            <a:pPr lvl="1"/>
            <a:r>
              <a:rPr lang="en-US" sz="2400" dirty="0"/>
              <a:t>Lease Blob for exclusive write and delete access</a:t>
            </a:r>
          </a:p>
          <a:p>
            <a:pPr lvl="1"/>
            <a:r>
              <a:rPr lang="en-US" sz="2400" dirty="0"/>
              <a:t>15-60s lease duration (can be renewed) or infinite lease (locks)</a:t>
            </a:r>
          </a:p>
          <a:p>
            <a:pPr lvl="1"/>
            <a:r>
              <a:rPr lang="en-US" sz="2400" dirty="0"/>
              <a:t>Can change lease id to acquire ownership in a chain/workflow</a:t>
            </a:r>
          </a:p>
          <a:p>
            <a:pPr lvl="1"/>
            <a:r>
              <a:rPr lang="en-US" sz="2400" dirty="0"/>
              <a:t>Can also acquire on containers to prevent container deletion</a:t>
            </a:r>
            <a:endParaRPr lang="en-US" dirty="0"/>
          </a:p>
          <a:p>
            <a:r>
              <a:rPr lang="en-US" dirty="0"/>
              <a:t>Last Writer wins</a:t>
            </a:r>
          </a:p>
          <a:p>
            <a:pPr lvl="1"/>
            <a:endParaRPr lang="en-US" dirty="0">
              <a:hlinkClick r:id="rId3"/>
            </a:endParaRPr>
          </a:p>
          <a:p>
            <a:pPr lvl="1"/>
            <a:r>
              <a:rPr lang="en-US" dirty="0">
                <a:hlinkClick r:id="rId3"/>
              </a:rPr>
              <a:t>https://azure.microsoft.com/en-us/blog/managing-concurrency-in-microsoft-azure-storage-2/</a:t>
            </a:r>
            <a:r>
              <a:rPr lang="en-US" dirty="0"/>
              <a:t> </a:t>
            </a:r>
          </a:p>
          <a:p>
            <a:pPr lvl="1"/>
            <a:r>
              <a:rPr lang="en-US" dirty="0">
                <a:hlinkClick r:id="rId4"/>
              </a:rPr>
              <a:t>https://msdn.microsoft.com/en-us/library/dd179371.aspx</a:t>
            </a:r>
            <a:r>
              <a:rPr lang="en-US" dirty="0"/>
              <a:t> </a:t>
            </a:r>
          </a:p>
        </p:txBody>
      </p:sp>
    </p:spTree>
    <p:extLst>
      <p:ext uri="{BB962C8B-B14F-4D97-AF65-F5344CB8AC3E}">
        <p14:creationId xmlns:p14="http://schemas.microsoft.com/office/powerpoint/2010/main" val="2056616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25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25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25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25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25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wipe(left)">
                                      <p:cBhvr>
                                        <p:cTn id="57" dur="250"/>
                                        <p:tgtEl>
                                          <p:spTgt spid="3">
                                            <p:txEl>
                                              <p:pRg st="11" end="11"/>
                                            </p:txEl>
                                          </p:spTgt>
                                        </p:tgtEl>
                                      </p:cBhvr>
                                    </p:animEffect>
                                  </p:childTnLst>
                                </p:cTn>
                              </p:par>
                              <p:par>
                                <p:cTn id="58" presetID="22" presetClass="entr" presetSubtype="8" fill="hold" nodeType="withEffect">
                                  <p:stCondLst>
                                    <p:cond delay="0"/>
                                  </p:stCondLst>
                                  <p:childTnLst>
                                    <p:set>
                                      <p:cBhvr>
                                        <p:cTn id="59" dur="1" fill="hold">
                                          <p:stCondLst>
                                            <p:cond delay="0"/>
                                          </p:stCondLst>
                                        </p:cTn>
                                        <p:tgtEl>
                                          <p:spTgt spid="3">
                                            <p:txEl>
                                              <p:pRg st="12" end="12"/>
                                            </p:txEl>
                                          </p:spTgt>
                                        </p:tgtEl>
                                        <p:attrNameLst>
                                          <p:attrName>style.visibility</p:attrName>
                                        </p:attrNameLst>
                                      </p:cBhvr>
                                      <p:to>
                                        <p:strVal val="visible"/>
                                      </p:to>
                                    </p:set>
                                    <p:animEffect transition="in" filter="wipe(left)">
                                      <p:cBhvr>
                                        <p:cTn id="60" dur="25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701" y="1679645"/>
            <a:ext cx="11201336" cy="1828786"/>
          </a:xfrm>
        </p:spPr>
        <p:txBody>
          <a:bodyPr/>
          <a:lstStyle/>
          <a:p>
            <a:r>
              <a:rPr lang="en-US" dirty="0"/>
              <a:t>Woodard &amp; Curran</a:t>
            </a:r>
            <a:br>
              <a:rPr lang="en-US" dirty="0"/>
            </a:br>
            <a:r>
              <a:rPr lang="en-US" sz="3600" dirty="0"/>
              <a:t>Using Panzura and Blob Storage to foster collaboration</a:t>
            </a:r>
          </a:p>
        </p:txBody>
      </p:sp>
      <p:sp>
        <p:nvSpPr>
          <p:cNvPr id="5" name="Text Placeholder 4"/>
          <p:cNvSpPr>
            <a:spLocks noGrp="1"/>
          </p:cNvSpPr>
          <p:nvPr>
            <p:ph type="body" sz="quarter" idx="12"/>
          </p:nvPr>
        </p:nvSpPr>
        <p:spPr>
          <a:xfrm>
            <a:off x="274701" y="3802062"/>
            <a:ext cx="8839136" cy="1828007"/>
          </a:xfrm>
        </p:spPr>
        <p:txBody>
          <a:bodyPr/>
          <a:lstStyle/>
          <a:p>
            <a:r>
              <a:rPr lang="en-US" dirty="0"/>
              <a:t>Kenneth Danila</a:t>
            </a:r>
          </a:p>
          <a:p>
            <a:r>
              <a:rPr lang="en-US" dirty="0"/>
              <a:t>Director, Information Systems, Woodard &amp; Curran</a:t>
            </a:r>
          </a:p>
          <a:p>
            <a:r>
              <a:rPr lang="en-US" dirty="0"/>
              <a:t>kdanila@woodardcurran.com</a:t>
            </a:r>
          </a:p>
        </p:txBody>
      </p:sp>
    </p:spTree>
    <p:extLst>
      <p:ext uri="{BB962C8B-B14F-4D97-AF65-F5344CB8AC3E}">
        <p14:creationId xmlns:p14="http://schemas.microsoft.com/office/powerpoint/2010/main" val="177213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Background (History)</a:t>
            </a:r>
          </a:p>
        </p:txBody>
      </p:sp>
      <p:sp>
        <p:nvSpPr>
          <p:cNvPr id="6" name="Text Placeholder 5"/>
          <p:cNvSpPr>
            <a:spLocks noGrp="1"/>
          </p:cNvSpPr>
          <p:nvPr>
            <p:ph type="body" sz="quarter" idx="10"/>
          </p:nvPr>
        </p:nvSpPr>
        <p:spPr>
          <a:xfrm>
            <a:off x="274638" y="1212850"/>
            <a:ext cx="11887200" cy="3785652"/>
          </a:xfrm>
        </p:spPr>
        <p:txBody>
          <a:bodyPr/>
          <a:lstStyle/>
          <a:p>
            <a:r>
              <a:rPr lang="en-US" dirty="0"/>
              <a:t>1995 Problem:</a:t>
            </a:r>
          </a:p>
          <a:p>
            <a:pPr lvl="1"/>
            <a:r>
              <a:rPr lang="en-US" dirty="0"/>
              <a:t>Small engineering company with team of engineers and designers working on Boston’s Big Dig project</a:t>
            </a:r>
          </a:p>
          <a:p>
            <a:pPr lvl="1"/>
            <a:r>
              <a:rPr lang="en-US" dirty="0"/>
              <a:t>Synchronizing base files within the design team</a:t>
            </a:r>
          </a:p>
          <a:p>
            <a:pPr lvl="1"/>
            <a:r>
              <a:rPr lang="en-US" dirty="0"/>
              <a:t>Massive file sizes (1 Mb+) were outstripping our collaborative technology:</a:t>
            </a:r>
          </a:p>
          <a:p>
            <a:pPr lvl="2"/>
            <a:r>
              <a:rPr lang="en-US" dirty="0"/>
              <a:t>The floppy disk</a:t>
            </a:r>
          </a:p>
          <a:p>
            <a:r>
              <a:rPr lang="en-US" dirty="0"/>
              <a:t>1995 Solution:</a:t>
            </a:r>
          </a:p>
          <a:p>
            <a:pPr lvl="1"/>
            <a:r>
              <a:rPr lang="en-US" dirty="0"/>
              <a:t>Build a LAN! Network the workstations together; double one as a file server</a:t>
            </a:r>
          </a:p>
          <a:p>
            <a:r>
              <a:rPr lang="en-US" dirty="0"/>
              <a:t>Problem solved!</a:t>
            </a:r>
          </a:p>
        </p:txBody>
      </p:sp>
    </p:spTree>
    <p:extLst>
      <p:ext uri="{BB962C8B-B14F-4D97-AF65-F5344CB8AC3E}">
        <p14:creationId xmlns:p14="http://schemas.microsoft.com/office/powerpoint/2010/main" val="29286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Background (History)</a:t>
            </a:r>
          </a:p>
        </p:txBody>
      </p:sp>
      <p:sp>
        <p:nvSpPr>
          <p:cNvPr id="6" name="Text Placeholder 5"/>
          <p:cNvSpPr>
            <a:spLocks noGrp="1"/>
          </p:cNvSpPr>
          <p:nvPr>
            <p:ph type="body" sz="quarter" idx="10"/>
          </p:nvPr>
        </p:nvSpPr>
        <p:spPr>
          <a:xfrm>
            <a:off x="274638" y="1212850"/>
            <a:ext cx="11887200" cy="5139869"/>
          </a:xfrm>
        </p:spPr>
        <p:txBody>
          <a:bodyPr/>
          <a:lstStyle/>
          <a:p>
            <a:r>
              <a:rPr lang="en-US" dirty="0"/>
              <a:t>1997 Problem:</a:t>
            </a:r>
          </a:p>
          <a:p>
            <a:pPr lvl="1"/>
            <a:r>
              <a:rPr lang="en-US" dirty="0"/>
              <a:t>Need engineers and designers from different sites to collaborate on the same drawing sets</a:t>
            </a:r>
          </a:p>
          <a:p>
            <a:r>
              <a:rPr lang="en-US" dirty="0"/>
              <a:t>1997 Solution:</a:t>
            </a:r>
          </a:p>
          <a:p>
            <a:pPr lvl="1"/>
            <a:r>
              <a:rPr lang="en-US" dirty="0"/>
              <a:t>Build a WAN! 56k frame relay!</a:t>
            </a:r>
          </a:p>
          <a:p>
            <a:r>
              <a:rPr lang="en-US" dirty="0"/>
              <a:t>Problem solved!</a:t>
            </a:r>
          </a:p>
          <a:p>
            <a:pPr lvl="1"/>
            <a:endParaRPr lang="en-US" dirty="0"/>
          </a:p>
          <a:p>
            <a:r>
              <a:rPr lang="en-US" dirty="0"/>
              <a:t>Later in 1997 Problem:</a:t>
            </a:r>
          </a:p>
          <a:p>
            <a:pPr lvl="1"/>
            <a:r>
              <a:rPr lang="en-US" dirty="0"/>
              <a:t>Too slow.</a:t>
            </a:r>
          </a:p>
          <a:p>
            <a:r>
              <a:rPr lang="en-US" dirty="0"/>
              <a:t>Later in 1997 Solution:</a:t>
            </a:r>
          </a:p>
          <a:p>
            <a:pPr lvl="1"/>
            <a:r>
              <a:rPr lang="en-US" dirty="0"/>
              <a:t>More bandwidth! Problem Solved!</a:t>
            </a:r>
          </a:p>
        </p:txBody>
      </p:sp>
    </p:spTree>
    <p:extLst>
      <p:ext uri="{BB962C8B-B14F-4D97-AF65-F5344CB8AC3E}">
        <p14:creationId xmlns:p14="http://schemas.microsoft.com/office/powerpoint/2010/main" val="3161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Background (History)</a:t>
            </a:r>
          </a:p>
        </p:txBody>
      </p:sp>
      <p:sp>
        <p:nvSpPr>
          <p:cNvPr id="6" name="Text Placeholder 5"/>
          <p:cNvSpPr>
            <a:spLocks noGrp="1"/>
          </p:cNvSpPr>
          <p:nvPr>
            <p:ph type="body" sz="quarter" idx="10"/>
          </p:nvPr>
        </p:nvSpPr>
        <p:spPr>
          <a:xfrm>
            <a:off x="274638" y="1212850"/>
            <a:ext cx="11887200" cy="4462760"/>
          </a:xfrm>
        </p:spPr>
        <p:txBody>
          <a:bodyPr/>
          <a:lstStyle/>
          <a:p>
            <a:r>
              <a:rPr lang="en-US" dirty="0"/>
              <a:t>1998 Problem:</a:t>
            </a:r>
          </a:p>
          <a:p>
            <a:pPr lvl="1"/>
            <a:r>
              <a:rPr lang="en-US" dirty="0"/>
              <a:t>Too slow!</a:t>
            </a:r>
          </a:p>
          <a:p>
            <a:r>
              <a:rPr lang="en-US" dirty="0"/>
              <a:t>1998 Solution:</a:t>
            </a:r>
          </a:p>
          <a:p>
            <a:pPr lvl="1"/>
            <a:r>
              <a:rPr lang="en-US" dirty="0"/>
              <a:t>More bandwidth! Problem Solved!</a:t>
            </a:r>
          </a:p>
          <a:p>
            <a:pPr lvl="1"/>
            <a:endParaRPr lang="en-US" dirty="0"/>
          </a:p>
          <a:p>
            <a:r>
              <a:rPr lang="en-US" dirty="0"/>
              <a:t>1999 Problem:</a:t>
            </a:r>
          </a:p>
          <a:p>
            <a:pPr lvl="1"/>
            <a:r>
              <a:rPr lang="en-US" dirty="0"/>
              <a:t>Too slow!</a:t>
            </a:r>
          </a:p>
          <a:p>
            <a:r>
              <a:rPr lang="en-US" dirty="0"/>
              <a:t>1999 Solution:</a:t>
            </a:r>
          </a:p>
          <a:p>
            <a:pPr lvl="1"/>
            <a:r>
              <a:rPr lang="en-US" dirty="0"/>
              <a:t>More bandwidth! Problem Solved!</a:t>
            </a:r>
          </a:p>
        </p:txBody>
      </p:sp>
    </p:spTree>
    <p:extLst>
      <p:ext uri="{BB962C8B-B14F-4D97-AF65-F5344CB8AC3E}">
        <p14:creationId xmlns:p14="http://schemas.microsoft.com/office/powerpoint/2010/main" val="304754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Background (History)</a:t>
            </a:r>
          </a:p>
        </p:txBody>
      </p:sp>
      <p:sp>
        <p:nvSpPr>
          <p:cNvPr id="6" name="Text Placeholder 5"/>
          <p:cNvSpPr>
            <a:spLocks noGrp="1"/>
          </p:cNvSpPr>
          <p:nvPr>
            <p:ph type="body" sz="quarter" idx="10"/>
          </p:nvPr>
        </p:nvSpPr>
        <p:spPr>
          <a:xfrm>
            <a:off x="274638" y="1212850"/>
            <a:ext cx="11887200" cy="5401479"/>
          </a:xfrm>
        </p:spPr>
        <p:txBody>
          <a:bodyPr/>
          <a:lstStyle/>
          <a:p>
            <a:r>
              <a:rPr lang="en-US" sz="3200" dirty="0"/>
              <a:t>2001 Problem:</a:t>
            </a:r>
          </a:p>
          <a:p>
            <a:pPr lvl="1"/>
            <a:r>
              <a:rPr lang="en-US" sz="1800" dirty="0"/>
              <a:t>Too slow!</a:t>
            </a:r>
          </a:p>
          <a:p>
            <a:r>
              <a:rPr lang="en-US" sz="3200" dirty="0"/>
              <a:t>2001 Solution:</a:t>
            </a:r>
          </a:p>
          <a:p>
            <a:pPr lvl="1"/>
            <a:r>
              <a:rPr lang="en-US" sz="1800" dirty="0"/>
              <a:t>More bandwidth! Problem Solved!</a:t>
            </a:r>
          </a:p>
          <a:p>
            <a:r>
              <a:rPr lang="en-US" sz="2400" dirty="0"/>
              <a:t>2002 Problem:</a:t>
            </a:r>
          </a:p>
          <a:p>
            <a:pPr lvl="1"/>
            <a:r>
              <a:rPr lang="en-US" sz="1400" dirty="0"/>
              <a:t>Too slow!</a:t>
            </a:r>
          </a:p>
          <a:p>
            <a:r>
              <a:rPr lang="en-US" sz="2400" dirty="0"/>
              <a:t>2002 Solution:</a:t>
            </a:r>
          </a:p>
          <a:p>
            <a:pPr lvl="1"/>
            <a:r>
              <a:rPr lang="en-US" sz="1400" dirty="0"/>
              <a:t>More bandwidth! Problem Solved!</a:t>
            </a:r>
          </a:p>
          <a:p>
            <a:r>
              <a:rPr lang="en-US" sz="1800" dirty="0"/>
              <a:t>2005 Problem:</a:t>
            </a:r>
          </a:p>
          <a:p>
            <a:pPr lvl="1"/>
            <a:r>
              <a:rPr lang="en-US" sz="1000" dirty="0"/>
              <a:t>Too slow!</a:t>
            </a:r>
          </a:p>
          <a:p>
            <a:r>
              <a:rPr lang="en-US" sz="1800" dirty="0"/>
              <a:t>2005 Solution:</a:t>
            </a:r>
          </a:p>
          <a:p>
            <a:pPr lvl="1"/>
            <a:r>
              <a:rPr lang="en-US" sz="1000" dirty="0"/>
              <a:t>More bandwidth! Problem Solved!</a:t>
            </a:r>
          </a:p>
          <a:p>
            <a:r>
              <a:rPr lang="en-US" sz="1400" dirty="0"/>
              <a:t>2007 Problem:</a:t>
            </a:r>
          </a:p>
          <a:p>
            <a:pPr lvl="1"/>
            <a:r>
              <a:rPr lang="en-US" sz="800" dirty="0"/>
              <a:t>Too slow!</a:t>
            </a:r>
          </a:p>
          <a:p>
            <a:r>
              <a:rPr lang="en-US" sz="1400" dirty="0"/>
              <a:t>2007 Solution:</a:t>
            </a:r>
          </a:p>
          <a:p>
            <a:pPr lvl="1"/>
            <a:r>
              <a:rPr lang="en-US" sz="800" dirty="0"/>
              <a:t>More bandwidth! Problem Solved!</a:t>
            </a:r>
          </a:p>
          <a:p>
            <a:r>
              <a:rPr lang="en-US" sz="1100" dirty="0"/>
              <a:t>2010 Problem:</a:t>
            </a:r>
          </a:p>
          <a:p>
            <a:pPr lvl="1"/>
            <a:r>
              <a:rPr lang="en-US" sz="600" dirty="0"/>
              <a:t>Too slow!</a:t>
            </a:r>
          </a:p>
          <a:p>
            <a:r>
              <a:rPr lang="en-US" sz="1100" dirty="0"/>
              <a:t>2010 Solution:</a:t>
            </a:r>
          </a:p>
          <a:p>
            <a:pPr lvl="1"/>
            <a:r>
              <a:rPr lang="en-US" sz="600" dirty="0"/>
              <a:t>More bandwidth! Problem Solved!</a:t>
            </a:r>
          </a:p>
        </p:txBody>
      </p:sp>
    </p:spTree>
    <p:extLst>
      <p:ext uri="{BB962C8B-B14F-4D97-AF65-F5344CB8AC3E}">
        <p14:creationId xmlns:p14="http://schemas.microsoft.com/office/powerpoint/2010/main" val="3047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Today</a:t>
            </a:r>
          </a:p>
        </p:txBody>
      </p:sp>
      <p:sp>
        <p:nvSpPr>
          <p:cNvPr id="6" name="Text Placeholder 5"/>
          <p:cNvSpPr>
            <a:spLocks noGrp="1"/>
          </p:cNvSpPr>
          <p:nvPr>
            <p:ph type="body" sz="quarter" idx="10"/>
          </p:nvPr>
        </p:nvSpPr>
        <p:spPr>
          <a:xfrm>
            <a:off x="274638" y="1212850"/>
            <a:ext cx="11887200" cy="4801314"/>
          </a:xfrm>
        </p:spPr>
        <p:txBody>
          <a:bodyPr/>
          <a:lstStyle/>
          <a:p>
            <a:r>
              <a:rPr lang="en-US" dirty="0"/>
              <a:t>Typical engineering network:</a:t>
            </a:r>
          </a:p>
          <a:p>
            <a:pPr lvl="1"/>
            <a:r>
              <a:rPr lang="en-US" dirty="0"/>
              <a:t>Expensive private WAN connections (MPLS, Metro Ethernet, etc.)</a:t>
            </a:r>
          </a:p>
          <a:p>
            <a:pPr lvl="1"/>
            <a:r>
              <a:rPr lang="en-US" dirty="0"/>
              <a:t>Expensive WAN accelerators</a:t>
            </a:r>
          </a:p>
          <a:p>
            <a:pPr lvl="1"/>
            <a:r>
              <a:rPr lang="en-US" dirty="0"/>
              <a:t>Serving large (100s+ Mb) unstructured data files off of expensive NAS devices</a:t>
            </a:r>
          </a:p>
          <a:p>
            <a:pPr lvl="2"/>
            <a:r>
              <a:rPr lang="en-US" dirty="0"/>
              <a:t>CAD, GIS, Orthophotography, etc.</a:t>
            </a:r>
          </a:p>
          <a:p>
            <a:r>
              <a:rPr lang="en-US" dirty="0"/>
              <a:t>Typical engineering problem:</a:t>
            </a:r>
          </a:p>
          <a:p>
            <a:pPr lvl="1"/>
            <a:r>
              <a:rPr lang="en-US" dirty="0"/>
              <a:t>Can’t collaborate across geographies</a:t>
            </a:r>
          </a:p>
          <a:p>
            <a:pPr lvl="1"/>
            <a:r>
              <a:rPr lang="en-US" dirty="0"/>
              <a:t>Not working with real-time data</a:t>
            </a:r>
          </a:p>
          <a:p>
            <a:pPr lvl="1"/>
            <a:r>
              <a:rPr lang="en-US" dirty="0"/>
              <a:t>Spending time synchronizing files</a:t>
            </a:r>
          </a:p>
          <a:p>
            <a:r>
              <a:rPr lang="en-US" dirty="0"/>
              <a:t>Too slow.</a:t>
            </a:r>
          </a:p>
          <a:p>
            <a:pPr lvl="1"/>
            <a:endParaRPr lang="en-US" dirty="0"/>
          </a:p>
        </p:txBody>
      </p:sp>
    </p:spTree>
    <p:extLst>
      <p:ext uri="{BB962C8B-B14F-4D97-AF65-F5344CB8AC3E}">
        <p14:creationId xmlns:p14="http://schemas.microsoft.com/office/powerpoint/2010/main" val="108462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Woodard &amp; Curran</a:t>
            </a:r>
          </a:p>
        </p:txBody>
      </p:sp>
      <p:sp>
        <p:nvSpPr>
          <p:cNvPr id="6" name="Text Placeholder 5"/>
          <p:cNvSpPr>
            <a:spLocks noGrp="1"/>
          </p:cNvSpPr>
          <p:nvPr>
            <p:ph type="body" sz="quarter" idx="10"/>
          </p:nvPr>
        </p:nvSpPr>
        <p:spPr>
          <a:xfrm>
            <a:off x="274638" y="1212850"/>
            <a:ext cx="11887200" cy="4462760"/>
          </a:xfrm>
        </p:spPr>
        <p:txBody>
          <a:bodyPr/>
          <a:lstStyle/>
          <a:p>
            <a:r>
              <a:rPr lang="en-US" dirty="0"/>
              <a:t>900+ Engineers, Scientists, Operators, Administration</a:t>
            </a:r>
          </a:p>
          <a:p>
            <a:pPr lvl="1"/>
            <a:r>
              <a:rPr lang="en-US" dirty="0"/>
              <a:t>19 offices across the U.S.</a:t>
            </a:r>
          </a:p>
          <a:p>
            <a:pPr lvl="1"/>
            <a:r>
              <a:rPr lang="en-US" dirty="0"/>
              <a:t>Environmental and Civil Engineering, Plant Operations</a:t>
            </a:r>
          </a:p>
          <a:p>
            <a:r>
              <a:rPr lang="en-US" dirty="0"/>
              <a:t>One Company</a:t>
            </a:r>
          </a:p>
          <a:p>
            <a:pPr lvl="1"/>
            <a:r>
              <a:rPr lang="en-US" dirty="0"/>
              <a:t>Collaboration across geographies</a:t>
            </a:r>
          </a:p>
          <a:p>
            <a:pPr lvl="1"/>
            <a:r>
              <a:rPr lang="en-US" dirty="0"/>
              <a:t>Hire the right people, regardless of location, and integrate</a:t>
            </a:r>
          </a:p>
          <a:p>
            <a:r>
              <a:rPr lang="en-US" dirty="0"/>
              <a:t>Struggling with the same problem</a:t>
            </a:r>
          </a:p>
          <a:p>
            <a:pPr lvl="1"/>
            <a:r>
              <a:rPr lang="en-US" dirty="0"/>
              <a:t>Aging storage infrastructure, one NAS in every location: silos of storage</a:t>
            </a:r>
          </a:p>
          <a:p>
            <a:pPr lvl="1"/>
            <a:r>
              <a:rPr lang="en-US" dirty="0"/>
              <a:t>Expensive MPLS WAN</a:t>
            </a:r>
          </a:p>
          <a:p>
            <a:pPr lvl="1"/>
            <a:r>
              <a:rPr lang="en-US" dirty="0"/>
              <a:t>No longer meeting company’s needs</a:t>
            </a:r>
          </a:p>
        </p:txBody>
      </p:sp>
    </p:spTree>
    <p:extLst>
      <p:ext uri="{BB962C8B-B14F-4D97-AF65-F5344CB8AC3E}">
        <p14:creationId xmlns:p14="http://schemas.microsoft.com/office/powerpoint/2010/main" val="272982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Panzura Cloud Integrated Datacenter</a:t>
            </a:r>
          </a:p>
        </p:txBody>
      </p:sp>
      <p:sp>
        <p:nvSpPr>
          <p:cNvPr id="2" name="Text Placeholder 1"/>
          <p:cNvSpPr>
            <a:spLocks noGrp="1"/>
          </p:cNvSpPr>
          <p:nvPr>
            <p:ph type="body" sz="quarter" idx="10"/>
          </p:nvPr>
        </p:nvSpPr>
        <p:spPr>
          <a:xfrm>
            <a:off x="274638" y="1212850"/>
            <a:ext cx="11887200" cy="738664"/>
          </a:xfrm>
        </p:spPr>
        <p:txBody>
          <a:bodyPr/>
          <a:lstStyle/>
          <a:p>
            <a:r>
              <a:rPr lang="en-US" dirty="0"/>
              <a:t> </a:t>
            </a:r>
          </a:p>
        </p:txBody>
      </p:sp>
      <p:pic>
        <p:nvPicPr>
          <p:cNvPr id="2052" name="Picture 4" descr="TechPage-SkyBridge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754061"/>
            <a:ext cx="9143105" cy="58800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809037" y="1231266"/>
            <a:ext cx="4029004" cy="2031325"/>
          </a:xfrm>
          <a:prstGeom prst="rect">
            <a:avLst/>
          </a:prstGeom>
        </p:spPr>
        <p:txBody>
          <a:bodyPr wrap="square">
            <a:spAutoFit/>
          </a:bodyPr>
          <a:lstStyle/>
          <a:p>
            <a:pPr marL="285750" indent="-285750">
              <a:buFont typeface="Arial" panose="020B0604020202020204" pitchFamily="34" charset="0"/>
              <a:buChar char="•"/>
            </a:pPr>
            <a:r>
              <a:rPr lang="en-US" dirty="0"/>
              <a:t>Centralized, geo-redundant storage via Azure</a:t>
            </a:r>
          </a:p>
          <a:p>
            <a:pPr marL="285750" indent="-285750">
              <a:buFont typeface="Arial" panose="020B0604020202020204" pitchFamily="34" charset="0"/>
              <a:buChar char="•"/>
            </a:pPr>
            <a:r>
              <a:rPr lang="en-US" dirty="0"/>
              <a:t>Multi-site locking</a:t>
            </a:r>
          </a:p>
          <a:p>
            <a:pPr marL="285750" indent="-285750">
              <a:buFont typeface="Arial" panose="020B0604020202020204" pitchFamily="34" charset="0"/>
              <a:buChar char="•"/>
            </a:pPr>
            <a:r>
              <a:rPr lang="en-US" dirty="0"/>
              <a:t>Block-level file updates</a:t>
            </a:r>
          </a:p>
          <a:p>
            <a:pPr marL="285750" indent="-285750">
              <a:buFont typeface="Arial" panose="020B0604020202020204" pitchFamily="34" charset="0"/>
              <a:buChar char="•"/>
            </a:pPr>
            <a:r>
              <a:rPr lang="en-US" dirty="0"/>
              <a:t>Deduplicated and compressed</a:t>
            </a:r>
          </a:p>
          <a:p>
            <a:pPr marL="285750" indent="-285750">
              <a:buFont typeface="Arial" panose="020B0604020202020204" pitchFamily="34" charset="0"/>
              <a:buChar char="•"/>
            </a:pPr>
            <a:r>
              <a:rPr lang="en-US" dirty="0"/>
              <a:t>DR Snapshots</a:t>
            </a:r>
          </a:p>
          <a:p>
            <a:pPr marL="285750" indent="-285750">
              <a:buFont typeface="Arial" panose="020B0604020202020204" pitchFamily="34" charset="0"/>
              <a:buChar char="•"/>
            </a:pPr>
            <a:r>
              <a:rPr lang="en-US" dirty="0"/>
              <a:t>Encrypted</a:t>
            </a:r>
          </a:p>
        </p:txBody>
      </p:sp>
    </p:spTree>
    <p:extLst>
      <p:ext uri="{BB962C8B-B14F-4D97-AF65-F5344CB8AC3E}">
        <p14:creationId xmlns:p14="http://schemas.microsoft.com/office/powerpoint/2010/main" val="257024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Woodard &amp; Curran’s Solution</a:t>
            </a:r>
          </a:p>
        </p:txBody>
      </p:sp>
      <p:sp>
        <p:nvSpPr>
          <p:cNvPr id="6" name="Text Placeholder 5"/>
          <p:cNvSpPr>
            <a:spLocks noGrp="1"/>
          </p:cNvSpPr>
          <p:nvPr>
            <p:ph type="body" sz="quarter" idx="10"/>
          </p:nvPr>
        </p:nvSpPr>
        <p:spPr>
          <a:xfrm>
            <a:off x="274638" y="1212850"/>
            <a:ext cx="11887200" cy="3447098"/>
          </a:xfrm>
        </p:spPr>
        <p:txBody>
          <a:bodyPr/>
          <a:lstStyle/>
          <a:p>
            <a:r>
              <a:rPr lang="en-US" dirty="0"/>
              <a:t>Consolidated cloud storage with Panzura:</a:t>
            </a:r>
          </a:p>
          <a:p>
            <a:pPr lvl="1"/>
            <a:r>
              <a:rPr lang="en-US" dirty="0"/>
              <a:t>Migrated project data office-by-office to Panzura’s cloud, backed by Azure blob storage</a:t>
            </a:r>
          </a:p>
          <a:p>
            <a:pPr lvl="1"/>
            <a:r>
              <a:rPr lang="en-US" dirty="0"/>
              <a:t>Local cache appliances allow LAN speed on WAN files</a:t>
            </a:r>
          </a:p>
          <a:p>
            <a:pPr lvl="1"/>
            <a:r>
              <a:rPr lang="en-US" dirty="0"/>
              <a:t>As files are opened, locked across all other locations – no need for manual synchronization</a:t>
            </a:r>
          </a:p>
          <a:p>
            <a:r>
              <a:rPr lang="en-US" dirty="0"/>
              <a:t>Azure storage</a:t>
            </a:r>
          </a:p>
          <a:p>
            <a:pPr lvl="1"/>
            <a:r>
              <a:rPr lang="en-US" dirty="0"/>
              <a:t>Standard performance Geo-redundant storage</a:t>
            </a:r>
          </a:p>
          <a:p>
            <a:pPr lvl="1"/>
            <a:r>
              <a:rPr lang="en-US" dirty="0"/>
              <a:t>Currently in the classic (service manager) portal, available now in the resource manager portal</a:t>
            </a:r>
          </a:p>
          <a:p>
            <a:pPr lvl="1"/>
            <a:r>
              <a:rPr lang="en-US" dirty="0"/>
              <a:t>Connect via the Panzura interface</a:t>
            </a:r>
          </a:p>
        </p:txBody>
      </p:sp>
    </p:spTree>
    <p:extLst>
      <p:ext uri="{BB962C8B-B14F-4D97-AF65-F5344CB8AC3E}">
        <p14:creationId xmlns:p14="http://schemas.microsoft.com/office/powerpoint/2010/main" val="190410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44462"/>
            <a:ext cx="11889564" cy="917575"/>
          </a:xfrm>
        </p:spPr>
        <p:txBody>
          <a:bodyPr/>
          <a:lstStyle/>
          <a:p>
            <a:r>
              <a:rPr lang="en-US" dirty="0"/>
              <a:t>Azure Storage Talks @ Ignite</a:t>
            </a:r>
          </a:p>
        </p:txBody>
      </p:sp>
      <p:sp>
        <p:nvSpPr>
          <p:cNvPr id="3" name="Text Placeholder 2"/>
          <p:cNvSpPr>
            <a:spLocks noGrp="1"/>
          </p:cNvSpPr>
          <p:nvPr>
            <p:ph type="body" sz="quarter" idx="10"/>
          </p:nvPr>
        </p:nvSpPr>
        <p:spPr/>
        <p:txBody>
          <a:bodyPr/>
          <a:lstStyle/>
          <a:p>
            <a:endParaRPr lang="en-US" dirty="0"/>
          </a:p>
        </p:txBody>
      </p:sp>
      <p:graphicFrame>
        <p:nvGraphicFramePr>
          <p:cNvPr id="4" name="Table 3"/>
          <p:cNvGraphicFramePr>
            <a:graphicFrameLocks noGrp="1"/>
          </p:cNvGraphicFramePr>
          <p:nvPr/>
        </p:nvGraphicFramePr>
        <p:xfrm>
          <a:off x="272272" y="1151890"/>
          <a:ext cx="11889564" cy="5180012"/>
        </p:xfrm>
        <a:graphic>
          <a:graphicData uri="http://schemas.openxmlformats.org/drawingml/2006/table">
            <a:tbl>
              <a:tblPr firstRow="1" bandRow="1">
                <a:tableStyleId>{5C22544A-7EE6-4342-B048-85BDC9FD1C3A}</a:tableStyleId>
              </a:tblPr>
              <a:tblGrid>
                <a:gridCol w="1526365">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4724400">
                  <a:extLst>
                    <a:ext uri="{9D8B030D-6E8A-4147-A177-3AD203B41FA5}">
                      <a16:colId xmlns:a16="http://schemas.microsoft.com/office/drawing/2014/main" val="20002"/>
                    </a:ext>
                  </a:extLst>
                </a:gridCol>
                <a:gridCol w="3505199">
                  <a:extLst>
                    <a:ext uri="{9D8B030D-6E8A-4147-A177-3AD203B41FA5}">
                      <a16:colId xmlns:a16="http://schemas.microsoft.com/office/drawing/2014/main" val="20003"/>
                    </a:ext>
                  </a:extLst>
                </a:gridCol>
              </a:tblGrid>
              <a:tr h="455612">
                <a:tc>
                  <a:txBody>
                    <a:bodyPr/>
                    <a:lstStyle/>
                    <a:p>
                      <a:r>
                        <a:rPr lang="en-US" sz="2000" dirty="0"/>
                        <a:t>Session ID</a:t>
                      </a:r>
                    </a:p>
                  </a:txBody>
                  <a:tcPr/>
                </a:tc>
                <a:tc>
                  <a:txBody>
                    <a:bodyPr/>
                    <a:lstStyle/>
                    <a:p>
                      <a:r>
                        <a:rPr lang="en-US" sz="2000" dirty="0"/>
                        <a:t>When/Where</a:t>
                      </a:r>
                    </a:p>
                  </a:txBody>
                  <a:tcPr/>
                </a:tc>
                <a:tc>
                  <a:txBody>
                    <a:bodyPr/>
                    <a:lstStyle/>
                    <a:p>
                      <a:r>
                        <a:rPr lang="en-US" sz="2000" dirty="0"/>
                        <a:t>Attend if you are interested in </a:t>
                      </a:r>
                    </a:p>
                  </a:txBody>
                  <a:tcPr/>
                </a:tc>
                <a:tc>
                  <a:txBody>
                    <a:bodyPr/>
                    <a:lstStyle/>
                    <a:p>
                      <a:r>
                        <a:rPr lang="en-US" sz="2000" dirty="0"/>
                        <a:t>Talk title</a:t>
                      </a:r>
                    </a:p>
                  </a:txBody>
                  <a:tcPr/>
                </a:tc>
                <a:extLst>
                  <a:ext uri="{0D108BD9-81ED-4DB2-BD59-A6C34878D82A}">
                    <a16:rowId xmlns:a16="http://schemas.microsoft.com/office/drawing/2014/main" val="10000"/>
                  </a:ext>
                </a:extLst>
              </a:tr>
              <a:tr h="1286517">
                <a:tc>
                  <a:txBody>
                    <a:bodyPr/>
                    <a:lstStyle/>
                    <a:p>
                      <a:r>
                        <a:rPr lang="en-US" sz="2000" dirty="0"/>
                        <a:t>BRK2201</a:t>
                      </a:r>
                    </a:p>
                  </a:txBody>
                  <a:tcPr/>
                </a:tc>
                <a:tc>
                  <a:txBody>
                    <a:bodyPr/>
                    <a:lstStyle/>
                    <a:p>
                      <a:r>
                        <a:rPr lang="en-US" sz="2000" dirty="0"/>
                        <a:t>Tuesday</a:t>
                      </a:r>
                      <a:r>
                        <a:rPr lang="en-US" sz="2000" baseline="0" dirty="0"/>
                        <a:t> </a:t>
                      </a:r>
                      <a:r>
                        <a:rPr lang="en-US" sz="2000" dirty="0"/>
                        <a:t>9/27 </a:t>
                      </a:r>
                    </a:p>
                    <a:p>
                      <a:r>
                        <a:rPr lang="en-US" sz="2000" dirty="0"/>
                        <a:t>10:45-12:00</a:t>
                      </a:r>
                    </a:p>
                    <a:p>
                      <a:r>
                        <a:rPr lang="en-US" sz="2000" dirty="0"/>
                        <a:t>C202 - C204</a:t>
                      </a:r>
                    </a:p>
                  </a:txBody>
                  <a:tcPr/>
                </a:tc>
                <a:tc>
                  <a:txBody>
                    <a:bodyPr/>
                    <a:lstStyle/>
                    <a:p>
                      <a:r>
                        <a:rPr lang="en-US" sz="2000" dirty="0"/>
                        <a:t>Azure Storage Overview</a:t>
                      </a:r>
                    </a:p>
                    <a:p>
                      <a:r>
                        <a:rPr lang="en-US" sz="2000" baseline="0" dirty="0"/>
                        <a:t>Storage Solutions:</a:t>
                      </a:r>
                    </a:p>
                    <a:p>
                      <a:r>
                        <a:rPr lang="en-US" sz="2000" baseline="0" dirty="0"/>
                        <a:t>  Backup and Recovery</a:t>
                      </a:r>
                    </a:p>
                    <a:p>
                      <a:r>
                        <a:rPr lang="en-US" sz="2000" baseline="0" dirty="0"/>
                        <a:t>  Hybrid Storage &amp;Global Data Access</a:t>
                      </a:r>
                      <a:endParaRPr lang="en-US" sz="2000" dirty="0"/>
                    </a:p>
                  </a:txBody>
                  <a:tcPr/>
                </a:tc>
                <a:tc>
                  <a:txBody>
                    <a:bodyPr/>
                    <a:lstStyle/>
                    <a:p>
                      <a:r>
                        <a:rPr lang="en-US" sz="2000" dirty="0"/>
                        <a:t>Dive into scenarios and customer success stories with Azure Storage</a:t>
                      </a:r>
                    </a:p>
                  </a:txBody>
                  <a:tcPr/>
                </a:tc>
                <a:extLst>
                  <a:ext uri="{0D108BD9-81ED-4DB2-BD59-A6C34878D82A}">
                    <a16:rowId xmlns:a16="http://schemas.microsoft.com/office/drawing/2014/main" val="10001"/>
                  </a:ext>
                </a:extLst>
              </a:tr>
              <a:tr h="975768">
                <a:tc>
                  <a:txBody>
                    <a:bodyPr/>
                    <a:lstStyle/>
                    <a:p>
                      <a:r>
                        <a:rPr lang="en-US" sz="2000" dirty="0"/>
                        <a:t>BRK3210</a:t>
                      </a:r>
                    </a:p>
                  </a:txBody>
                  <a:tcPr/>
                </a:tc>
                <a:tc>
                  <a:txBody>
                    <a:bodyPr/>
                    <a:lstStyle/>
                    <a:p>
                      <a:r>
                        <a:rPr lang="en-US" sz="2000" dirty="0"/>
                        <a:t>Tuesday</a:t>
                      </a:r>
                      <a:r>
                        <a:rPr lang="en-US" sz="2000" baseline="0" dirty="0"/>
                        <a:t> </a:t>
                      </a:r>
                      <a:r>
                        <a:rPr lang="en-US" sz="2000" dirty="0"/>
                        <a:t>9/27 </a:t>
                      </a:r>
                    </a:p>
                    <a:p>
                      <a:r>
                        <a:rPr lang="en-US" sz="2000" dirty="0"/>
                        <a:t>12:30-1:45</a:t>
                      </a:r>
                    </a:p>
                    <a:p>
                      <a:r>
                        <a:rPr lang="en-US" sz="2000" dirty="0"/>
                        <a:t>B312 - B314 </a:t>
                      </a:r>
                    </a:p>
                  </a:txBody>
                  <a:tcPr/>
                </a:tc>
                <a:tc>
                  <a:txBody>
                    <a:bodyPr/>
                    <a:lstStyle/>
                    <a:p>
                      <a:r>
                        <a:rPr lang="en-US" sz="2000" dirty="0"/>
                        <a:t>Azure Object (Blob) Storage Overview</a:t>
                      </a:r>
                    </a:p>
                    <a:p>
                      <a:r>
                        <a:rPr lang="en-US" sz="2000" dirty="0"/>
                        <a:t>Working</a:t>
                      </a:r>
                      <a:r>
                        <a:rPr lang="en-US" sz="2000" baseline="0" dirty="0"/>
                        <a:t> with Blob Storage</a:t>
                      </a:r>
                    </a:p>
                    <a:p>
                      <a:r>
                        <a:rPr lang="en-US" sz="2000" dirty="0"/>
                        <a:t>Blob</a:t>
                      </a:r>
                      <a:r>
                        <a:rPr lang="en-US" sz="2000" baseline="0" dirty="0"/>
                        <a:t> Storage Design Patterns</a:t>
                      </a:r>
                    </a:p>
                  </a:txBody>
                  <a:tcPr/>
                </a:tc>
                <a:tc>
                  <a:txBody>
                    <a:bodyPr/>
                    <a:lstStyle/>
                    <a:p>
                      <a:r>
                        <a:rPr lang="en-US" sz="2000" dirty="0"/>
                        <a:t>Build tiered cloud storage in Microsoft Azure </a:t>
                      </a:r>
                    </a:p>
                  </a:txBody>
                  <a:tcPr/>
                </a:tc>
                <a:extLst>
                  <a:ext uri="{0D108BD9-81ED-4DB2-BD59-A6C34878D82A}">
                    <a16:rowId xmlns:a16="http://schemas.microsoft.com/office/drawing/2014/main" val="10002"/>
                  </a:ext>
                </a:extLst>
              </a:tr>
              <a:tr h="1097280">
                <a:tc>
                  <a:txBody>
                    <a:bodyPr/>
                    <a:lstStyle/>
                    <a:p>
                      <a:r>
                        <a:rPr lang="en-US" sz="2000" dirty="0"/>
                        <a:t>BRK3209</a:t>
                      </a:r>
                    </a:p>
                  </a:txBody>
                  <a:tcPr/>
                </a:tc>
                <a:tc>
                  <a:txBody>
                    <a:bodyPr/>
                    <a:lstStyle/>
                    <a:p>
                      <a:r>
                        <a:rPr lang="en-US" sz="2000" dirty="0"/>
                        <a:t>Wednesday 9/28 </a:t>
                      </a:r>
                    </a:p>
                    <a:p>
                      <a:r>
                        <a:rPr lang="en-US" sz="2000" dirty="0"/>
                        <a:t>10:45-12:00</a:t>
                      </a:r>
                    </a:p>
                    <a:p>
                      <a:r>
                        <a:rPr lang="en-US" sz="2000" dirty="0"/>
                        <a:t>B312 - B314 </a:t>
                      </a:r>
                    </a:p>
                  </a:txBody>
                  <a:tcPr/>
                </a:tc>
                <a:tc>
                  <a:txBody>
                    <a:bodyPr/>
                    <a:lstStyle/>
                    <a:p>
                      <a:r>
                        <a:rPr lang="en-US" sz="2000" baseline="0" dirty="0"/>
                        <a:t>Overview, Deep Dive and roadmap for</a:t>
                      </a:r>
                    </a:p>
                    <a:p>
                      <a:r>
                        <a:rPr lang="en-US" sz="2000" baseline="0" dirty="0"/>
                        <a:t>  Azure Disks</a:t>
                      </a:r>
                    </a:p>
                    <a:p>
                      <a:r>
                        <a:rPr lang="en-US" sz="2000" baseline="0" dirty="0"/>
                        <a:t>  Azure Files</a:t>
                      </a:r>
                      <a:endParaRPr lang="en-US" sz="2000" dirty="0"/>
                    </a:p>
                  </a:txBody>
                  <a:tcPr/>
                </a:tc>
                <a:tc>
                  <a:txBody>
                    <a:bodyPr/>
                    <a:lstStyle/>
                    <a:p>
                      <a:r>
                        <a:rPr lang="en-US" sz="2000" dirty="0"/>
                        <a:t>Optimize IaaS VM Storage using Azure Disks and Files</a:t>
                      </a:r>
                    </a:p>
                  </a:txBody>
                  <a:tcPr/>
                </a:tc>
                <a:extLst>
                  <a:ext uri="{0D108BD9-81ED-4DB2-BD59-A6C34878D82A}">
                    <a16:rowId xmlns:a16="http://schemas.microsoft.com/office/drawing/2014/main" val="10003"/>
                  </a:ext>
                </a:extLst>
              </a:tr>
              <a:tr h="975768">
                <a:tc>
                  <a:txBody>
                    <a:bodyPr/>
                    <a:lstStyle/>
                    <a:p>
                      <a:r>
                        <a:rPr lang="en-US" sz="2000" dirty="0"/>
                        <a:t>BRK3211</a:t>
                      </a:r>
                    </a:p>
                  </a:txBody>
                  <a:tcPr/>
                </a:tc>
                <a:tc>
                  <a:txBody>
                    <a:bodyPr/>
                    <a:lstStyle/>
                    <a:p>
                      <a:r>
                        <a:rPr lang="en-US" sz="2000" dirty="0"/>
                        <a:t>Thursday</a:t>
                      </a:r>
                      <a:r>
                        <a:rPr lang="en-US" sz="2000" baseline="0" dirty="0"/>
                        <a:t> </a:t>
                      </a:r>
                      <a:r>
                        <a:rPr lang="en-US" sz="2000" dirty="0"/>
                        <a:t>9/29</a:t>
                      </a:r>
                    </a:p>
                    <a:p>
                      <a:r>
                        <a:rPr lang="en-US" sz="2000" dirty="0"/>
                        <a:t>10:45-12:00</a:t>
                      </a:r>
                    </a:p>
                    <a:p>
                      <a:r>
                        <a:rPr lang="en-US" sz="2000" dirty="0"/>
                        <a:t>B304 - B305</a:t>
                      </a:r>
                    </a:p>
                  </a:txBody>
                  <a:tcPr/>
                </a:tc>
                <a:tc>
                  <a:txBody>
                    <a:bodyPr/>
                    <a:lstStyle/>
                    <a:p>
                      <a:r>
                        <a:rPr lang="en-US" sz="2000" dirty="0"/>
                        <a:t>Azure</a:t>
                      </a:r>
                      <a:r>
                        <a:rPr lang="en-US" sz="2000" baseline="0" dirty="0"/>
                        <a:t> Storage Security topics</a:t>
                      </a:r>
                    </a:p>
                    <a:p>
                      <a:r>
                        <a:rPr lang="en-US" sz="2000" baseline="0" dirty="0"/>
                        <a:t>  Control and data plane authorization</a:t>
                      </a:r>
                    </a:p>
                    <a:p>
                      <a:r>
                        <a:rPr lang="en-US" sz="2000" baseline="0" dirty="0"/>
                        <a:t>  Data Encryption – Client-side, in-transit and server-side</a:t>
                      </a:r>
                      <a:endParaRPr lang="en-US" sz="2000" dirty="0"/>
                    </a:p>
                  </a:txBody>
                  <a:tcPr/>
                </a:tc>
                <a:tc>
                  <a:txBody>
                    <a:bodyPr/>
                    <a:lstStyle/>
                    <a:p>
                      <a:r>
                        <a:rPr lang="en-US" sz="2000" dirty="0"/>
                        <a:t>Secure your data in the cloud with Microsoft Azure Storage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826384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Benefits to Woodard &amp; Curran</a:t>
            </a:r>
          </a:p>
        </p:txBody>
      </p:sp>
      <p:sp>
        <p:nvSpPr>
          <p:cNvPr id="6" name="Text Placeholder 5"/>
          <p:cNvSpPr>
            <a:spLocks noGrp="1"/>
          </p:cNvSpPr>
          <p:nvPr>
            <p:ph type="body" sz="quarter" idx="10"/>
          </p:nvPr>
        </p:nvSpPr>
        <p:spPr>
          <a:xfrm>
            <a:off x="274638" y="1212850"/>
            <a:ext cx="11887200" cy="3785652"/>
          </a:xfrm>
        </p:spPr>
        <p:txBody>
          <a:bodyPr/>
          <a:lstStyle/>
          <a:p>
            <a:r>
              <a:rPr lang="en-US" dirty="0"/>
              <a:t>Improved collaboration</a:t>
            </a:r>
          </a:p>
          <a:p>
            <a:pPr lvl="1"/>
            <a:r>
              <a:rPr lang="en-US" dirty="0"/>
              <a:t>Multi-geographic teams now work at LAN speeds</a:t>
            </a:r>
          </a:p>
          <a:p>
            <a:r>
              <a:rPr lang="en-US" dirty="0"/>
              <a:t>Consolidated storage infrastructure</a:t>
            </a:r>
          </a:p>
          <a:p>
            <a:pPr lvl="1"/>
            <a:r>
              <a:rPr lang="en-US" dirty="0"/>
              <a:t>Replaced all NAS devices</a:t>
            </a:r>
          </a:p>
          <a:p>
            <a:pPr lvl="1"/>
            <a:r>
              <a:rPr lang="en-US" dirty="0"/>
              <a:t>Removed all WAN accelerators</a:t>
            </a:r>
          </a:p>
          <a:p>
            <a:r>
              <a:rPr lang="en-US" dirty="0"/>
              <a:t>Rebuilt WAN</a:t>
            </a:r>
          </a:p>
          <a:p>
            <a:pPr lvl="1"/>
            <a:r>
              <a:rPr lang="en-US" dirty="0"/>
              <a:t>Replaced copper DS3 MPLS with direct Internet access over fiber in all locations</a:t>
            </a:r>
          </a:p>
          <a:p>
            <a:pPr lvl="1"/>
            <a:r>
              <a:rPr lang="en-US" dirty="0"/>
              <a:t>Doubled speeds, yet saved $250,000 annually</a:t>
            </a:r>
          </a:p>
        </p:txBody>
      </p:sp>
    </p:spTree>
    <p:extLst>
      <p:ext uri="{BB962C8B-B14F-4D97-AF65-F5344CB8AC3E}">
        <p14:creationId xmlns:p14="http://schemas.microsoft.com/office/powerpoint/2010/main" val="228244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Benefits to Woodard &amp; Curran, cont’d</a:t>
            </a:r>
          </a:p>
        </p:txBody>
      </p:sp>
      <p:sp>
        <p:nvSpPr>
          <p:cNvPr id="6" name="Text Placeholder 5"/>
          <p:cNvSpPr>
            <a:spLocks noGrp="1"/>
          </p:cNvSpPr>
          <p:nvPr>
            <p:ph type="body" sz="quarter" idx="10"/>
          </p:nvPr>
        </p:nvSpPr>
        <p:spPr>
          <a:xfrm>
            <a:off x="274638" y="1212850"/>
            <a:ext cx="11887200" cy="4462760"/>
          </a:xfrm>
        </p:spPr>
        <p:txBody>
          <a:bodyPr/>
          <a:lstStyle/>
          <a:p>
            <a:r>
              <a:rPr lang="en-US" dirty="0"/>
              <a:t>Predictable storage costs</a:t>
            </a:r>
          </a:p>
          <a:p>
            <a:pPr lvl="1"/>
            <a:r>
              <a:rPr lang="en-US" dirty="0"/>
              <a:t>We pay for what we use and reduce large, under-utilized capital outlays</a:t>
            </a:r>
          </a:p>
          <a:p>
            <a:pPr lvl="1"/>
            <a:r>
              <a:rPr lang="en-US" dirty="0"/>
              <a:t>No need to add expensive shelves of SSDs as existing storage is filled</a:t>
            </a:r>
          </a:p>
          <a:p>
            <a:r>
              <a:rPr lang="en-US" dirty="0"/>
              <a:t>Improved DR and BC</a:t>
            </a:r>
          </a:p>
          <a:p>
            <a:pPr lvl="1"/>
            <a:r>
              <a:rPr lang="en-US" dirty="0"/>
              <a:t>Regular, frequent snapshots</a:t>
            </a:r>
          </a:p>
          <a:p>
            <a:pPr lvl="1"/>
            <a:r>
              <a:rPr lang="en-US" dirty="0"/>
              <a:t>FIPS 140-2 certification + Reliability of secured Azure datacenters</a:t>
            </a:r>
          </a:p>
          <a:p>
            <a:pPr lvl="1"/>
            <a:r>
              <a:rPr lang="en-US" dirty="0"/>
              <a:t>Geographically redundant Azure blob storage</a:t>
            </a:r>
          </a:p>
          <a:p>
            <a:r>
              <a:rPr lang="en-US" dirty="0"/>
              <a:t>No cloud “lock-in”</a:t>
            </a:r>
          </a:p>
          <a:p>
            <a:pPr lvl="1"/>
            <a:r>
              <a:rPr lang="en-US" dirty="0"/>
              <a:t>Initially implemented on competing cloud storage</a:t>
            </a:r>
          </a:p>
          <a:p>
            <a:pPr lvl="1"/>
            <a:r>
              <a:rPr lang="en-US" dirty="0"/>
              <a:t>Used Panzura’s cloud agnostic model to migrate central storage repository to Azure</a:t>
            </a:r>
          </a:p>
        </p:txBody>
      </p:sp>
    </p:spTree>
    <p:extLst>
      <p:ext uri="{BB962C8B-B14F-4D97-AF65-F5344CB8AC3E}">
        <p14:creationId xmlns:p14="http://schemas.microsoft.com/office/powerpoint/2010/main" val="206983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Solution: Hybrid Storage and Global Data Access</a:t>
            </a:r>
          </a:p>
        </p:txBody>
      </p:sp>
      <p:sp>
        <p:nvSpPr>
          <p:cNvPr id="3" name="Text Placeholder 2"/>
          <p:cNvSpPr>
            <a:spLocks noGrp="1"/>
          </p:cNvSpPr>
          <p:nvPr>
            <p:ph type="body" sz="quarter" idx="10"/>
          </p:nvPr>
        </p:nvSpPr>
        <p:spPr>
          <a:xfrm>
            <a:off x="304735" y="1516062"/>
            <a:ext cx="5943599" cy="4979825"/>
          </a:xfrm>
        </p:spPr>
        <p:txBody>
          <a:bodyPr/>
          <a:lstStyle/>
          <a:p>
            <a:r>
              <a:rPr lang="en-US" sz="3200" dirty="0"/>
              <a:t>File or Block Access</a:t>
            </a:r>
          </a:p>
          <a:p>
            <a:r>
              <a:rPr lang="en-US" sz="3200" dirty="0"/>
              <a:t>Global Repository</a:t>
            </a:r>
          </a:p>
          <a:p>
            <a:pPr lvl="1"/>
            <a:r>
              <a:rPr lang="en-US" sz="1600" dirty="0"/>
              <a:t>Allows consolidation and centralization of data into the cloud </a:t>
            </a:r>
          </a:p>
          <a:p>
            <a:r>
              <a:rPr lang="en-US" sz="3600" dirty="0"/>
              <a:t>Accessible Anywhere</a:t>
            </a:r>
          </a:p>
          <a:p>
            <a:r>
              <a:rPr lang="en-US" sz="3200" dirty="0"/>
              <a:t>Edge Caching</a:t>
            </a:r>
          </a:p>
          <a:p>
            <a:pPr lvl="1"/>
            <a:r>
              <a:rPr lang="en-US" sz="1600" dirty="0"/>
              <a:t>Appliance (virtual or physical) in a location provides caching to address WAN throughput and latency issues</a:t>
            </a:r>
          </a:p>
          <a:p>
            <a:r>
              <a:rPr lang="en-US" sz="3200" dirty="0"/>
              <a:t>Global File Locking</a:t>
            </a:r>
          </a:p>
          <a:p>
            <a:pPr lvl="1"/>
            <a:r>
              <a:rPr lang="en-US" sz="1600" dirty="0"/>
              <a:t>For collaboration and workloads requiring concurrent access</a:t>
            </a:r>
          </a:p>
          <a:p>
            <a:r>
              <a:rPr lang="en-US" sz="3200" dirty="0"/>
              <a:t>Enhanced Security</a:t>
            </a:r>
          </a:p>
          <a:p>
            <a:pPr lvl="1"/>
            <a:r>
              <a:rPr lang="en-US" sz="1600" dirty="0"/>
              <a:t>AD, ACL</a:t>
            </a:r>
          </a:p>
          <a:p>
            <a:pPr lvl="1"/>
            <a:endParaRPr lang="en-US" sz="1600" dirty="0"/>
          </a:p>
        </p:txBody>
      </p:sp>
      <p:sp>
        <p:nvSpPr>
          <p:cNvPr id="56" name="Freeform 117"/>
          <p:cNvSpPr>
            <a:spLocks/>
          </p:cNvSpPr>
          <p:nvPr/>
        </p:nvSpPr>
        <p:spPr bwMode="auto">
          <a:xfrm>
            <a:off x="6599237" y="1058862"/>
            <a:ext cx="5180479" cy="2412101"/>
          </a:xfrm>
          <a:custGeom>
            <a:avLst/>
            <a:gdLst>
              <a:gd name="T0" fmla="*/ 484 w 536"/>
              <a:gd name="T1" fmla="*/ 156 h 312"/>
              <a:gd name="T2" fmla="*/ 394 w 536"/>
              <a:gd name="T3" fmla="*/ 89 h 312"/>
              <a:gd name="T4" fmla="*/ 302 w 536"/>
              <a:gd name="T5" fmla="*/ 0 h 312"/>
              <a:gd name="T6" fmla="*/ 223 w 536"/>
              <a:gd name="T7" fmla="*/ 49 h 312"/>
              <a:gd name="T8" fmla="*/ 195 w 536"/>
              <a:gd name="T9" fmla="*/ 43 h 312"/>
              <a:gd name="T10" fmla="*/ 108 w 536"/>
              <a:gd name="T11" fmla="*/ 126 h 312"/>
              <a:gd name="T12" fmla="*/ 98 w 536"/>
              <a:gd name="T13" fmla="*/ 126 h 312"/>
              <a:gd name="T14" fmla="*/ 0 w 536"/>
              <a:gd name="T15" fmla="*/ 220 h 312"/>
              <a:gd name="T16" fmla="*/ 98 w 536"/>
              <a:gd name="T17" fmla="*/ 312 h 312"/>
              <a:gd name="T18" fmla="*/ 451 w 536"/>
              <a:gd name="T19" fmla="*/ 312 h 312"/>
              <a:gd name="T20" fmla="*/ 536 w 536"/>
              <a:gd name="T21" fmla="*/ 233 h 312"/>
              <a:gd name="T22" fmla="*/ 484 w 536"/>
              <a:gd name="T23" fmla="*/ 15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12">
                <a:moveTo>
                  <a:pt x="484" y="156"/>
                </a:moveTo>
                <a:cubicBezTo>
                  <a:pt x="474" y="118"/>
                  <a:pt x="438" y="89"/>
                  <a:pt x="394" y="89"/>
                </a:cubicBezTo>
                <a:cubicBezTo>
                  <a:pt x="394" y="41"/>
                  <a:pt x="354" y="0"/>
                  <a:pt x="302" y="0"/>
                </a:cubicBezTo>
                <a:cubicBezTo>
                  <a:pt x="269" y="0"/>
                  <a:pt x="239" y="20"/>
                  <a:pt x="223" y="49"/>
                </a:cubicBezTo>
                <a:cubicBezTo>
                  <a:pt x="213" y="43"/>
                  <a:pt x="206" y="43"/>
                  <a:pt x="195" y="43"/>
                </a:cubicBezTo>
                <a:cubicBezTo>
                  <a:pt x="146" y="43"/>
                  <a:pt x="108" y="79"/>
                  <a:pt x="108" y="126"/>
                </a:cubicBezTo>
                <a:cubicBezTo>
                  <a:pt x="105" y="126"/>
                  <a:pt x="100" y="126"/>
                  <a:pt x="98" y="126"/>
                </a:cubicBezTo>
                <a:cubicBezTo>
                  <a:pt x="43" y="126"/>
                  <a:pt x="0" y="167"/>
                  <a:pt x="0" y="220"/>
                </a:cubicBezTo>
                <a:cubicBezTo>
                  <a:pt x="0" y="272"/>
                  <a:pt x="43" y="312"/>
                  <a:pt x="98" y="312"/>
                </a:cubicBezTo>
                <a:cubicBezTo>
                  <a:pt x="451" y="312"/>
                  <a:pt x="451" y="312"/>
                  <a:pt x="451" y="312"/>
                </a:cubicBezTo>
                <a:cubicBezTo>
                  <a:pt x="499" y="312"/>
                  <a:pt x="536" y="277"/>
                  <a:pt x="536" y="233"/>
                </a:cubicBezTo>
                <a:cubicBezTo>
                  <a:pt x="536" y="197"/>
                  <a:pt x="515" y="169"/>
                  <a:pt x="484" y="156"/>
                </a:cubicBezTo>
              </a:path>
            </a:pathLst>
          </a:custGeom>
          <a:solidFill>
            <a:schemeClr val="tx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8" name="Picture 7"/>
          <p:cNvPicPr>
            <a:picLocks noChangeAspect="1"/>
          </p:cNvPicPr>
          <p:nvPr/>
        </p:nvPicPr>
        <p:blipFill>
          <a:blip r:embed="rId3">
            <a:duotone>
              <a:prstClr val="black"/>
              <a:schemeClr val="tx2">
                <a:tint val="45000"/>
                <a:satMod val="400000"/>
              </a:schemeClr>
            </a:duotone>
          </a:blip>
          <a:stretch>
            <a:fillRect/>
          </a:stretch>
        </p:blipFill>
        <p:spPr>
          <a:xfrm>
            <a:off x="9286913" y="2692626"/>
            <a:ext cx="399488" cy="509691"/>
          </a:xfrm>
          <a:prstGeom prst="rect">
            <a:avLst/>
          </a:prstGeom>
        </p:spPr>
      </p:pic>
      <p:grpSp>
        <p:nvGrpSpPr>
          <p:cNvPr id="57" name="Group 56"/>
          <p:cNvGrpSpPr>
            <a:grpSpLocks noChangeAspect="1"/>
          </p:cNvGrpSpPr>
          <p:nvPr/>
        </p:nvGrpSpPr>
        <p:grpSpPr>
          <a:xfrm>
            <a:off x="7103119" y="2238379"/>
            <a:ext cx="596543" cy="509668"/>
            <a:chOff x="3383409" y="2838643"/>
            <a:chExt cx="860072" cy="734819"/>
          </a:xfrm>
        </p:grpSpPr>
        <p:sp>
          <p:nvSpPr>
            <p:cNvPr id="61" name="Freeform 75"/>
            <p:cNvSpPr>
              <a:spLocks noEditPoints="1"/>
            </p:cNvSpPr>
            <p:nvPr/>
          </p:nvSpPr>
          <p:spPr bwMode="auto">
            <a:xfrm>
              <a:off x="3383409" y="2838643"/>
              <a:ext cx="860072" cy="734819"/>
            </a:xfrm>
            <a:custGeom>
              <a:avLst/>
              <a:gdLst>
                <a:gd name="T0" fmla="*/ 226 w 268"/>
                <a:gd name="T1" fmla="*/ 221 h 229"/>
                <a:gd name="T2" fmla="*/ 248 w 268"/>
                <a:gd name="T3" fmla="*/ 229 h 229"/>
                <a:gd name="T4" fmla="*/ 260 w 268"/>
                <a:gd name="T5" fmla="*/ 206 h 229"/>
                <a:gd name="T6" fmla="*/ 253 w 268"/>
                <a:gd name="T7" fmla="*/ 220 h 229"/>
                <a:gd name="T8" fmla="*/ 268 w 268"/>
                <a:gd name="T9" fmla="*/ 209 h 229"/>
                <a:gd name="T10" fmla="*/ 260 w 268"/>
                <a:gd name="T11" fmla="*/ 206 h 229"/>
                <a:gd name="T12" fmla="*/ 260 w 268"/>
                <a:gd name="T13" fmla="*/ 160 h 229"/>
                <a:gd name="T14" fmla="*/ 268 w 268"/>
                <a:gd name="T15" fmla="*/ 183 h 229"/>
                <a:gd name="T16" fmla="*/ 260 w 268"/>
                <a:gd name="T17" fmla="*/ 160 h 229"/>
                <a:gd name="T18" fmla="*/ 260 w 268"/>
                <a:gd name="T19" fmla="*/ 138 h 229"/>
                <a:gd name="T20" fmla="*/ 268 w 268"/>
                <a:gd name="T21" fmla="*/ 115 h 229"/>
                <a:gd name="T22" fmla="*/ 260 w 268"/>
                <a:gd name="T23" fmla="*/ 70 h 229"/>
                <a:gd name="T24" fmla="*/ 268 w 268"/>
                <a:gd name="T25" fmla="*/ 92 h 229"/>
                <a:gd name="T26" fmla="*/ 260 w 268"/>
                <a:gd name="T27" fmla="*/ 70 h 229"/>
                <a:gd name="T28" fmla="*/ 260 w 268"/>
                <a:gd name="T29" fmla="*/ 47 h 229"/>
                <a:gd name="T30" fmla="*/ 268 w 268"/>
                <a:gd name="T31" fmla="*/ 24 h 229"/>
                <a:gd name="T32" fmla="*/ 232 w 268"/>
                <a:gd name="T33" fmla="*/ 8 h 229"/>
                <a:gd name="T34" fmla="*/ 253 w 268"/>
                <a:gd name="T35" fmla="*/ 9 h 229"/>
                <a:gd name="T36" fmla="*/ 248 w 268"/>
                <a:gd name="T37" fmla="*/ 0 h 229"/>
                <a:gd name="T38" fmla="*/ 232 w 268"/>
                <a:gd name="T39" fmla="*/ 8 h 229"/>
                <a:gd name="T40" fmla="*/ 209 w 268"/>
                <a:gd name="T41" fmla="*/ 8 h 229"/>
                <a:gd name="T42" fmla="*/ 187 w 268"/>
                <a:gd name="T43" fmla="*/ 0 h 229"/>
                <a:gd name="T44" fmla="*/ 142 w 268"/>
                <a:gd name="T45" fmla="*/ 8 h 229"/>
                <a:gd name="T46" fmla="*/ 164 w 268"/>
                <a:gd name="T47" fmla="*/ 0 h 229"/>
                <a:gd name="T48" fmla="*/ 142 w 268"/>
                <a:gd name="T49" fmla="*/ 8 h 229"/>
                <a:gd name="T50" fmla="*/ 119 w 268"/>
                <a:gd name="T51" fmla="*/ 8 h 229"/>
                <a:gd name="T52" fmla="*/ 96 w 268"/>
                <a:gd name="T53" fmla="*/ 0 h 229"/>
                <a:gd name="T54" fmla="*/ 51 w 268"/>
                <a:gd name="T55" fmla="*/ 8 h 229"/>
                <a:gd name="T56" fmla="*/ 74 w 268"/>
                <a:gd name="T57" fmla="*/ 0 h 229"/>
                <a:gd name="T58" fmla="*/ 51 w 268"/>
                <a:gd name="T59" fmla="*/ 8 h 229"/>
                <a:gd name="T60" fmla="*/ 20 w 268"/>
                <a:gd name="T61" fmla="*/ 8 h 229"/>
                <a:gd name="T62" fmla="*/ 28 w 268"/>
                <a:gd name="T63" fmla="*/ 0 h 229"/>
                <a:gd name="T64" fmla="*/ 4 w 268"/>
                <a:gd name="T65" fmla="*/ 8 h 229"/>
                <a:gd name="T66" fmla="*/ 8 w 268"/>
                <a:gd name="T67" fmla="*/ 55 h 229"/>
                <a:gd name="T68" fmla="*/ 0 w 268"/>
                <a:gd name="T69" fmla="*/ 32 h 229"/>
                <a:gd name="T70" fmla="*/ 8 w 268"/>
                <a:gd name="T71" fmla="*/ 55 h 229"/>
                <a:gd name="T72" fmla="*/ 8 w 268"/>
                <a:gd name="T73" fmla="*/ 78 h 229"/>
                <a:gd name="T74" fmla="*/ 0 w 268"/>
                <a:gd name="T75" fmla="*/ 100 h 229"/>
                <a:gd name="T76" fmla="*/ 8 w 268"/>
                <a:gd name="T77" fmla="*/ 145 h 229"/>
                <a:gd name="T78" fmla="*/ 0 w 268"/>
                <a:gd name="T79" fmla="*/ 123 h 229"/>
                <a:gd name="T80" fmla="*/ 8 w 268"/>
                <a:gd name="T81" fmla="*/ 145 h 229"/>
                <a:gd name="T82" fmla="*/ 8 w 268"/>
                <a:gd name="T83" fmla="*/ 168 h 229"/>
                <a:gd name="T84" fmla="*/ 0 w 268"/>
                <a:gd name="T85" fmla="*/ 191 h 229"/>
                <a:gd name="T86" fmla="*/ 22 w 268"/>
                <a:gd name="T87" fmla="*/ 221 h 229"/>
                <a:gd name="T88" fmla="*/ 9 w 268"/>
                <a:gd name="T89" fmla="*/ 212 h 229"/>
                <a:gd name="T90" fmla="*/ 20 w 268"/>
                <a:gd name="T91" fmla="*/ 229 h 229"/>
                <a:gd name="T92" fmla="*/ 22 w 268"/>
                <a:gd name="T93" fmla="*/ 221 h 229"/>
                <a:gd name="T94" fmla="*/ 44 w 268"/>
                <a:gd name="T95" fmla="*/ 221 h 229"/>
                <a:gd name="T96" fmla="*/ 67 w 268"/>
                <a:gd name="T97" fmla="*/ 229 h 229"/>
                <a:gd name="T98" fmla="*/ 112 w 268"/>
                <a:gd name="T99" fmla="*/ 221 h 229"/>
                <a:gd name="T100" fmla="*/ 90 w 268"/>
                <a:gd name="T101" fmla="*/ 229 h 229"/>
                <a:gd name="T102" fmla="*/ 112 w 268"/>
                <a:gd name="T103" fmla="*/ 221 h 229"/>
                <a:gd name="T104" fmla="*/ 135 w 268"/>
                <a:gd name="T105" fmla="*/ 221 h 229"/>
                <a:gd name="T106" fmla="*/ 158 w 268"/>
                <a:gd name="T107" fmla="*/ 229 h 229"/>
                <a:gd name="T108" fmla="*/ 203 w 268"/>
                <a:gd name="T109" fmla="*/ 221 h 229"/>
                <a:gd name="T110" fmla="*/ 180 w 268"/>
                <a:gd name="T111" fmla="*/ 229 h 229"/>
                <a:gd name="T112" fmla="*/ 203 w 268"/>
                <a:gd name="T113" fmla="*/ 22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229">
                  <a:moveTo>
                    <a:pt x="248" y="221"/>
                  </a:moveTo>
                  <a:cubicBezTo>
                    <a:pt x="226" y="221"/>
                    <a:pt x="226" y="221"/>
                    <a:pt x="226" y="221"/>
                  </a:cubicBezTo>
                  <a:cubicBezTo>
                    <a:pt x="226" y="229"/>
                    <a:pt x="226" y="229"/>
                    <a:pt x="226" y="229"/>
                  </a:cubicBezTo>
                  <a:cubicBezTo>
                    <a:pt x="248" y="229"/>
                    <a:pt x="248" y="229"/>
                    <a:pt x="248" y="229"/>
                  </a:cubicBezTo>
                  <a:cubicBezTo>
                    <a:pt x="248" y="221"/>
                    <a:pt x="248" y="221"/>
                    <a:pt x="248" y="221"/>
                  </a:cubicBezTo>
                  <a:moveTo>
                    <a:pt x="260" y="206"/>
                  </a:moveTo>
                  <a:cubicBezTo>
                    <a:pt x="260" y="209"/>
                    <a:pt x="260" y="209"/>
                    <a:pt x="260" y="209"/>
                  </a:cubicBezTo>
                  <a:cubicBezTo>
                    <a:pt x="260" y="214"/>
                    <a:pt x="257" y="219"/>
                    <a:pt x="253" y="220"/>
                  </a:cubicBezTo>
                  <a:cubicBezTo>
                    <a:pt x="256" y="228"/>
                    <a:pt x="256" y="228"/>
                    <a:pt x="256" y="228"/>
                  </a:cubicBezTo>
                  <a:cubicBezTo>
                    <a:pt x="263" y="225"/>
                    <a:pt x="268" y="218"/>
                    <a:pt x="268" y="209"/>
                  </a:cubicBezTo>
                  <a:cubicBezTo>
                    <a:pt x="268" y="206"/>
                    <a:pt x="268" y="206"/>
                    <a:pt x="268" y="206"/>
                  </a:cubicBezTo>
                  <a:cubicBezTo>
                    <a:pt x="260" y="206"/>
                    <a:pt x="260" y="206"/>
                    <a:pt x="260" y="206"/>
                  </a:cubicBezTo>
                  <a:cubicBezTo>
                    <a:pt x="260" y="206"/>
                    <a:pt x="260" y="206"/>
                    <a:pt x="260" y="206"/>
                  </a:cubicBezTo>
                  <a:moveTo>
                    <a:pt x="260" y="160"/>
                  </a:moveTo>
                  <a:cubicBezTo>
                    <a:pt x="260" y="183"/>
                    <a:pt x="260" y="183"/>
                    <a:pt x="260" y="183"/>
                  </a:cubicBezTo>
                  <a:cubicBezTo>
                    <a:pt x="268" y="183"/>
                    <a:pt x="268" y="183"/>
                    <a:pt x="268" y="183"/>
                  </a:cubicBezTo>
                  <a:cubicBezTo>
                    <a:pt x="268" y="160"/>
                    <a:pt x="268" y="160"/>
                    <a:pt x="268" y="160"/>
                  </a:cubicBezTo>
                  <a:cubicBezTo>
                    <a:pt x="260" y="160"/>
                    <a:pt x="260" y="160"/>
                    <a:pt x="260" y="160"/>
                  </a:cubicBezTo>
                  <a:moveTo>
                    <a:pt x="260" y="115"/>
                  </a:moveTo>
                  <a:cubicBezTo>
                    <a:pt x="260" y="138"/>
                    <a:pt x="260" y="138"/>
                    <a:pt x="260" y="138"/>
                  </a:cubicBezTo>
                  <a:cubicBezTo>
                    <a:pt x="268" y="138"/>
                    <a:pt x="268" y="138"/>
                    <a:pt x="268" y="138"/>
                  </a:cubicBezTo>
                  <a:cubicBezTo>
                    <a:pt x="268" y="115"/>
                    <a:pt x="268" y="115"/>
                    <a:pt x="268" y="115"/>
                  </a:cubicBezTo>
                  <a:cubicBezTo>
                    <a:pt x="260" y="115"/>
                    <a:pt x="260" y="115"/>
                    <a:pt x="260" y="115"/>
                  </a:cubicBezTo>
                  <a:moveTo>
                    <a:pt x="260" y="70"/>
                  </a:moveTo>
                  <a:cubicBezTo>
                    <a:pt x="260" y="92"/>
                    <a:pt x="260" y="92"/>
                    <a:pt x="260" y="92"/>
                  </a:cubicBezTo>
                  <a:cubicBezTo>
                    <a:pt x="268" y="92"/>
                    <a:pt x="268" y="92"/>
                    <a:pt x="268" y="92"/>
                  </a:cubicBezTo>
                  <a:cubicBezTo>
                    <a:pt x="268" y="70"/>
                    <a:pt x="268" y="70"/>
                    <a:pt x="268" y="70"/>
                  </a:cubicBezTo>
                  <a:cubicBezTo>
                    <a:pt x="260" y="70"/>
                    <a:pt x="260" y="70"/>
                    <a:pt x="260" y="70"/>
                  </a:cubicBezTo>
                  <a:moveTo>
                    <a:pt x="260" y="24"/>
                  </a:moveTo>
                  <a:cubicBezTo>
                    <a:pt x="260" y="47"/>
                    <a:pt x="260" y="47"/>
                    <a:pt x="260" y="47"/>
                  </a:cubicBezTo>
                  <a:cubicBezTo>
                    <a:pt x="268" y="47"/>
                    <a:pt x="268" y="47"/>
                    <a:pt x="268" y="47"/>
                  </a:cubicBezTo>
                  <a:cubicBezTo>
                    <a:pt x="268" y="24"/>
                    <a:pt x="268" y="24"/>
                    <a:pt x="268" y="24"/>
                  </a:cubicBezTo>
                  <a:cubicBezTo>
                    <a:pt x="260" y="24"/>
                    <a:pt x="260" y="24"/>
                    <a:pt x="260" y="24"/>
                  </a:cubicBezTo>
                  <a:moveTo>
                    <a:pt x="232" y="8"/>
                  </a:moveTo>
                  <a:cubicBezTo>
                    <a:pt x="248" y="8"/>
                    <a:pt x="248" y="8"/>
                    <a:pt x="248" y="8"/>
                  </a:cubicBezTo>
                  <a:cubicBezTo>
                    <a:pt x="250" y="8"/>
                    <a:pt x="251" y="9"/>
                    <a:pt x="253" y="9"/>
                  </a:cubicBezTo>
                  <a:cubicBezTo>
                    <a:pt x="256" y="2"/>
                    <a:pt x="256" y="2"/>
                    <a:pt x="256" y="2"/>
                  </a:cubicBezTo>
                  <a:cubicBezTo>
                    <a:pt x="254" y="1"/>
                    <a:pt x="251" y="0"/>
                    <a:pt x="248" y="0"/>
                  </a:cubicBezTo>
                  <a:cubicBezTo>
                    <a:pt x="232" y="0"/>
                    <a:pt x="232" y="0"/>
                    <a:pt x="232" y="0"/>
                  </a:cubicBezTo>
                  <a:cubicBezTo>
                    <a:pt x="232" y="8"/>
                    <a:pt x="232" y="8"/>
                    <a:pt x="232" y="8"/>
                  </a:cubicBezTo>
                  <a:moveTo>
                    <a:pt x="187" y="8"/>
                  </a:moveTo>
                  <a:cubicBezTo>
                    <a:pt x="209" y="8"/>
                    <a:pt x="209" y="8"/>
                    <a:pt x="209" y="8"/>
                  </a:cubicBezTo>
                  <a:cubicBezTo>
                    <a:pt x="209" y="0"/>
                    <a:pt x="209" y="0"/>
                    <a:pt x="209" y="0"/>
                  </a:cubicBezTo>
                  <a:cubicBezTo>
                    <a:pt x="187" y="0"/>
                    <a:pt x="187" y="0"/>
                    <a:pt x="187" y="0"/>
                  </a:cubicBezTo>
                  <a:cubicBezTo>
                    <a:pt x="187" y="8"/>
                    <a:pt x="187" y="8"/>
                    <a:pt x="187" y="8"/>
                  </a:cubicBezTo>
                  <a:moveTo>
                    <a:pt x="142" y="8"/>
                  </a:moveTo>
                  <a:cubicBezTo>
                    <a:pt x="164" y="8"/>
                    <a:pt x="164" y="8"/>
                    <a:pt x="164" y="8"/>
                  </a:cubicBezTo>
                  <a:cubicBezTo>
                    <a:pt x="164" y="0"/>
                    <a:pt x="164" y="0"/>
                    <a:pt x="164" y="0"/>
                  </a:cubicBezTo>
                  <a:cubicBezTo>
                    <a:pt x="142" y="0"/>
                    <a:pt x="142" y="0"/>
                    <a:pt x="142" y="0"/>
                  </a:cubicBezTo>
                  <a:cubicBezTo>
                    <a:pt x="142" y="8"/>
                    <a:pt x="142" y="8"/>
                    <a:pt x="142" y="8"/>
                  </a:cubicBezTo>
                  <a:moveTo>
                    <a:pt x="96" y="8"/>
                  </a:moveTo>
                  <a:cubicBezTo>
                    <a:pt x="119" y="8"/>
                    <a:pt x="119" y="8"/>
                    <a:pt x="119" y="8"/>
                  </a:cubicBezTo>
                  <a:cubicBezTo>
                    <a:pt x="119" y="0"/>
                    <a:pt x="119" y="0"/>
                    <a:pt x="119" y="0"/>
                  </a:cubicBezTo>
                  <a:cubicBezTo>
                    <a:pt x="96" y="0"/>
                    <a:pt x="96" y="0"/>
                    <a:pt x="96" y="0"/>
                  </a:cubicBezTo>
                  <a:cubicBezTo>
                    <a:pt x="96" y="8"/>
                    <a:pt x="96" y="8"/>
                    <a:pt x="96" y="8"/>
                  </a:cubicBezTo>
                  <a:moveTo>
                    <a:pt x="51" y="8"/>
                  </a:moveTo>
                  <a:cubicBezTo>
                    <a:pt x="74" y="8"/>
                    <a:pt x="74" y="8"/>
                    <a:pt x="74" y="8"/>
                  </a:cubicBezTo>
                  <a:cubicBezTo>
                    <a:pt x="74" y="0"/>
                    <a:pt x="74" y="0"/>
                    <a:pt x="74" y="0"/>
                  </a:cubicBezTo>
                  <a:cubicBezTo>
                    <a:pt x="51" y="0"/>
                    <a:pt x="51" y="0"/>
                    <a:pt x="51" y="0"/>
                  </a:cubicBezTo>
                  <a:cubicBezTo>
                    <a:pt x="51" y="8"/>
                    <a:pt x="51" y="8"/>
                    <a:pt x="51" y="8"/>
                  </a:cubicBezTo>
                  <a:moveTo>
                    <a:pt x="11" y="13"/>
                  </a:moveTo>
                  <a:cubicBezTo>
                    <a:pt x="13" y="10"/>
                    <a:pt x="16" y="8"/>
                    <a:pt x="20" y="8"/>
                  </a:cubicBezTo>
                  <a:cubicBezTo>
                    <a:pt x="28" y="8"/>
                    <a:pt x="28" y="8"/>
                    <a:pt x="28" y="8"/>
                  </a:cubicBezTo>
                  <a:cubicBezTo>
                    <a:pt x="28" y="0"/>
                    <a:pt x="28" y="0"/>
                    <a:pt x="28" y="0"/>
                  </a:cubicBezTo>
                  <a:cubicBezTo>
                    <a:pt x="20" y="0"/>
                    <a:pt x="20" y="0"/>
                    <a:pt x="20" y="0"/>
                  </a:cubicBezTo>
                  <a:cubicBezTo>
                    <a:pt x="14" y="0"/>
                    <a:pt x="8" y="3"/>
                    <a:pt x="4" y="8"/>
                  </a:cubicBezTo>
                  <a:cubicBezTo>
                    <a:pt x="11" y="13"/>
                    <a:pt x="11" y="13"/>
                    <a:pt x="11" y="13"/>
                  </a:cubicBezTo>
                  <a:moveTo>
                    <a:pt x="8" y="55"/>
                  </a:moveTo>
                  <a:cubicBezTo>
                    <a:pt x="8" y="32"/>
                    <a:pt x="8" y="32"/>
                    <a:pt x="8" y="32"/>
                  </a:cubicBezTo>
                  <a:cubicBezTo>
                    <a:pt x="0" y="32"/>
                    <a:pt x="0" y="32"/>
                    <a:pt x="0" y="32"/>
                  </a:cubicBezTo>
                  <a:cubicBezTo>
                    <a:pt x="0" y="55"/>
                    <a:pt x="0" y="55"/>
                    <a:pt x="0" y="55"/>
                  </a:cubicBezTo>
                  <a:cubicBezTo>
                    <a:pt x="8" y="55"/>
                    <a:pt x="8" y="55"/>
                    <a:pt x="8" y="55"/>
                  </a:cubicBezTo>
                  <a:moveTo>
                    <a:pt x="8" y="100"/>
                  </a:moveTo>
                  <a:cubicBezTo>
                    <a:pt x="8" y="78"/>
                    <a:pt x="8" y="78"/>
                    <a:pt x="8" y="78"/>
                  </a:cubicBezTo>
                  <a:cubicBezTo>
                    <a:pt x="0" y="78"/>
                    <a:pt x="0" y="78"/>
                    <a:pt x="0" y="78"/>
                  </a:cubicBezTo>
                  <a:cubicBezTo>
                    <a:pt x="0" y="100"/>
                    <a:pt x="0" y="100"/>
                    <a:pt x="0" y="100"/>
                  </a:cubicBezTo>
                  <a:cubicBezTo>
                    <a:pt x="8" y="100"/>
                    <a:pt x="8" y="100"/>
                    <a:pt x="8" y="100"/>
                  </a:cubicBezTo>
                  <a:moveTo>
                    <a:pt x="8" y="145"/>
                  </a:moveTo>
                  <a:cubicBezTo>
                    <a:pt x="8" y="123"/>
                    <a:pt x="8" y="123"/>
                    <a:pt x="8" y="123"/>
                  </a:cubicBezTo>
                  <a:cubicBezTo>
                    <a:pt x="0" y="123"/>
                    <a:pt x="0" y="123"/>
                    <a:pt x="0" y="123"/>
                  </a:cubicBezTo>
                  <a:cubicBezTo>
                    <a:pt x="0" y="145"/>
                    <a:pt x="0" y="145"/>
                    <a:pt x="0" y="145"/>
                  </a:cubicBezTo>
                  <a:cubicBezTo>
                    <a:pt x="8" y="145"/>
                    <a:pt x="8" y="145"/>
                    <a:pt x="8" y="145"/>
                  </a:cubicBezTo>
                  <a:moveTo>
                    <a:pt x="8" y="191"/>
                  </a:moveTo>
                  <a:cubicBezTo>
                    <a:pt x="8" y="168"/>
                    <a:pt x="8" y="168"/>
                    <a:pt x="8" y="168"/>
                  </a:cubicBezTo>
                  <a:cubicBezTo>
                    <a:pt x="0" y="168"/>
                    <a:pt x="0" y="168"/>
                    <a:pt x="0" y="168"/>
                  </a:cubicBezTo>
                  <a:cubicBezTo>
                    <a:pt x="0" y="191"/>
                    <a:pt x="0" y="191"/>
                    <a:pt x="0" y="191"/>
                  </a:cubicBezTo>
                  <a:cubicBezTo>
                    <a:pt x="8" y="191"/>
                    <a:pt x="8" y="191"/>
                    <a:pt x="8" y="191"/>
                  </a:cubicBezTo>
                  <a:moveTo>
                    <a:pt x="22" y="221"/>
                  </a:moveTo>
                  <a:cubicBezTo>
                    <a:pt x="20" y="221"/>
                    <a:pt x="20" y="221"/>
                    <a:pt x="20" y="221"/>
                  </a:cubicBezTo>
                  <a:cubicBezTo>
                    <a:pt x="15" y="221"/>
                    <a:pt x="10" y="218"/>
                    <a:pt x="9" y="212"/>
                  </a:cubicBezTo>
                  <a:cubicBezTo>
                    <a:pt x="1" y="214"/>
                    <a:pt x="1" y="214"/>
                    <a:pt x="1" y="214"/>
                  </a:cubicBezTo>
                  <a:cubicBezTo>
                    <a:pt x="3" y="223"/>
                    <a:pt x="11" y="229"/>
                    <a:pt x="20" y="229"/>
                  </a:cubicBezTo>
                  <a:cubicBezTo>
                    <a:pt x="22" y="229"/>
                    <a:pt x="22" y="229"/>
                    <a:pt x="22" y="229"/>
                  </a:cubicBezTo>
                  <a:cubicBezTo>
                    <a:pt x="22" y="221"/>
                    <a:pt x="22" y="221"/>
                    <a:pt x="22" y="221"/>
                  </a:cubicBezTo>
                  <a:moveTo>
                    <a:pt x="67" y="221"/>
                  </a:moveTo>
                  <a:cubicBezTo>
                    <a:pt x="44" y="221"/>
                    <a:pt x="44" y="221"/>
                    <a:pt x="44" y="221"/>
                  </a:cubicBezTo>
                  <a:cubicBezTo>
                    <a:pt x="44" y="229"/>
                    <a:pt x="44" y="229"/>
                    <a:pt x="44" y="229"/>
                  </a:cubicBezTo>
                  <a:cubicBezTo>
                    <a:pt x="67" y="229"/>
                    <a:pt x="67" y="229"/>
                    <a:pt x="67" y="229"/>
                  </a:cubicBezTo>
                  <a:cubicBezTo>
                    <a:pt x="67" y="221"/>
                    <a:pt x="67" y="221"/>
                    <a:pt x="67" y="221"/>
                  </a:cubicBezTo>
                  <a:moveTo>
                    <a:pt x="112" y="221"/>
                  </a:moveTo>
                  <a:cubicBezTo>
                    <a:pt x="90" y="221"/>
                    <a:pt x="90" y="221"/>
                    <a:pt x="90" y="221"/>
                  </a:cubicBezTo>
                  <a:cubicBezTo>
                    <a:pt x="90" y="229"/>
                    <a:pt x="90" y="229"/>
                    <a:pt x="90" y="229"/>
                  </a:cubicBezTo>
                  <a:cubicBezTo>
                    <a:pt x="112" y="229"/>
                    <a:pt x="112" y="229"/>
                    <a:pt x="112" y="229"/>
                  </a:cubicBezTo>
                  <a:cubicBezTo>
                    <a:pt x="112" y="221"/>
                    <a:pt x="112" y="221"/>
                    <a:pt x="112" y="221"/>
                  </a:cubicBezTo>
                  <a:moveTo>
                    <a:pt x="158" y="221"/>
                  </a:moveTo>
                  <a:cubicBezTo>
                    <a:pt x="135" y="221"/>
                    <a:pt x="135" y="221"/>
                    <a:pt x="135" y="221"/>
                  </a:cubicBezTo>
                  <a:cubicBezTo>
                    <a:pt x="135" y="229"/>
                    <a:pt x="135" y="229"/>
                    <a:pt x="135" y="229"/>
                  </a:cubicBezTo>
                  <a:cubicBezTo>
                    <a:pt x="158" y="229"/>
                    <a:pt x="158" y="229"/>
                    <a:pt x="158" y="229"/>
                  </a:cubicBezTo>
                  <a:cubicBezTo>
                    <a:pt x="158" y="221"/>
                    <a:pt x="158" y="221"/>
                    <a:pt x="158" y="221"/>
                  </a:cubicBezTo>
                  <a:moveTo>
                    <a:pt x="203" y="221"/>
                  </a:moveTo>
                  <a:cubicBezTo>
                    <a:pt x="180" y="221"/>
                    <a:pt x="180" y="221"/>
                    <a:pt x="180" y="221"/>
                  </a:cubicBezTo>
                  <a:cubicBezTo>
                    <a:pt x="180" y="229"/>
                    <a:pt x="180" y="229"/>
                    <a:pt x="180" y="229"/>
                  </a:cubicBezTo>
                  <a:cubicBezTo>
                    <a:pt x="203" y="229"/>
                    <a:pt x="203" y="229"/>
                    <a:pt x="203" y="229"/>
                  </a:cubicBezTo>
                  <a:cubicBezTo>
                    <a:pt x="203" y="221"/>
                    <a:pt x="203" y="221"/>
                    <a:pt x="203" y="221"/>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6"/>
            <p:cNvSpPr>
              <a:spLocks/>
            </p:cNvSpPr>
            <p:nvPr/>
          </p:nvSpPr>
          <p:spPr bwMode="auto">
            <a:xfrm>
              <a:off x="3675667" y="3406458"/>
              <a:ext cx="278897" cy="35071"/>
            </a:xfrm>
            <a:custGeom>
              <a:avLst/>
              <a:gdLst>
                <a:gd name="T0" fmla="*/ 151 w 167"/>
                <a:gd name="T1" fmla="*/ 0 h 21"/>
                <a:gd name="T2" fmla="*/ 11 w 167"/>
                <a:gd name="T3" fmla="*/ 0 h 21"/>
                <a:gd name="T4" fmla="*/ 0 w 167"/>
                <a:gd name="T5" fmla="*/ 21 h 21"/>
                <a:gd name="T6" fmla="*/ 167 w 167"/>
                <a:gd name="T7" fmla="*/ 21 h 21"/>
                <a:gd name="T8" fmla="*/ 151 w 167"/>
                <a:gd name="T9" fmla="*/ 0 h 21"/>
              </a:gdLst>
              <a:ahLst/>
              <a:cxnLst>
                <a:cxn ang="0">
                  <a:pos x="T0" y="T1"/>
                </a:cxn>
                <a:cxn ang="0">
                  <a:pos x="T2" y="T3"/>
                </a:cxn>
                <a:cxn ang="0">
                  <a:pos x="T4" y="T5"/>
                </a:cxn>
                <a:cxn ang="0">
                  <a:pos x="T6" y="T7"/>
                </a:cxn>
                <a:cxn ang="0">
                  <a:pos x="T8" y="T9"/>
                </a:cxn>
              </a:cxnLst>
              <a:rect l="0" t="0" r="r" b="b"/>
              <a:pathLst>
                <a:path w="167" h="21">
                  <a:moveTo>
                    <a:pt x="151" y="0"/>
                  </a:moveTo>
                  <a:lnTo>
                    <a:pt x="11" y="0"/>
                  </a:lnTo>
                  <a:lnTo>
                    <a:pt x="0" y="21"/>
                  </a:lnTo>
                  <a:lnTo>
                    <a:pt x="167" y="21"/>
                  </a:lnTo>
                  <a:lnTo>
                    <a:pt x="151"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Rectangle 77"/>
            <p:cNvSpPr>
              <a:spLocks noChangeArrowheads="1"/>
            </p:cNvSpPr>
            <p:nvPr/>
          </p:nvSpPr>
          <p:spPr bwMode="auto">
            <a:xfrm>
              <a:off x="3675667" y="3441529"/>
              <a:ext cx="278897" cy="668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8"/>
            <p:cNvSpPr>
              <a:spLocks/>
            </p:cNvSpPr>
            <p:nvPr/>
          </p:nvSpPr>
          <p:spPr bwMode="auto">
            <a:xfrm>
              <a:off x="3533713" y="2998967"/>
              <a:ext cx="561134" cy="337349"/>
            </a:xfrm>
            <a:custGeom>
              <a:avLst/>
              <a:gdLst>
                <a:gd name="T0" fmla="*/ 5 w 175"/>
                <a:gd name="T1" fmla="*/ 105 h 105"/>
                <a:gd name="T2" fmla="*/ 0 w 175"/>
                <a:gd name="T3" fmla="*/ 99 h 105"/>
                <a:gd name="T4" fmla="*/ 0 w 175"/>
                <a:gd name="T5" fmla="*/ 6 h 105"/>
                <a:gd name="T6" fmla="*/ 5 w 175"/>
                <a:gd name="T7" fmla="*/ 0 h 105"/>
                <a:gd name="T8" fmla="*/ 170 w 175"/>
                <a:gd name="T9" fmla="*/ 0 h 105"/>
                <a:gd name="T10" fmla="*/ 175 w 175"/>
                <a:gd name="T11" fmla="*/ 6 h 105"/>
                <a:gd name="T12" fmla="*/ 175 w 175"/>
                <a:gd name="T13" fmla="*/ 99 h 105"/>
                <a:gd name="T14" fmla="*/ 170 w 175"/>
                <a:gd name="T15" fmla="*/ 105 h 105"/>
                <a:gd name="T16" fmla="*/ 5 w 175"/>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5">
                  <a:moveTo>
                    <a:pt x="5" y="105"/>
                  </a:moveTo>
                  <a:cubicBezTo>
                    <a:pt x="2" y="105"/>
                    <a:pt x="0" y="103"/>
                    <a:pt x="0" y="99"/>
                  </a:cubicBezTo>
                  <a:cubicBezTo>
                    <a:pt x="0" y="6"/>
                    <a:pt x="0" y="6"/>
                    <a:pt x="0" y="6"/>
                  </a:cubicBezTo>
                  <a:cubicBezTo>
                    <a:pt x="0" y="3"/>
                    <a:pt x="2" y="0"/>
                    <a:pt x="5" y="0"/>
                  </a:cubicBezTo>
                  <a:cubicBezTo>
                    <a:pt x="170" y="0"/>
                    <a:pt x="170" y="0"/>
                    <a:pt x="170" y="0"/>
                  </a:cubicBezTo>
                  <a:cubicBezTo>
                    <a:pt x="173" y="0"/>
                    <a:pt x="175" y="3"/>
                    <a:pt x="175" y="6"/>
                  </a:cubicBezTo>
                  <a:cubicBezTo>
                    <a:pt x="175" y="99"/>
                    <a:pt x="175" y="99"/>
                    <a:pt x="175" y="99"/>
                  </a:cubicBezTo>
                  <a:cubicBezTo>
                    <a:pt x="175" y="103"/>
                    <a:pt x="173" y="105"/>
                    <a:pt x="170" y="105"/>
                  </a:cubicBezTo>
                  <a:cubicBezTo>
                    <a:pt x="5" y="105"/>
                    <a:pt x="5" y="105"/>
                    <a:pt x="5" y="10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9"/>
            <p:cNvSpPr>
              <a:spLocks/>
            </p:cNvSpPr>
            <p:nvPr/>
          </p:nvSpPr>
          <p:spPr bwMode="auto">
            <a:xfrm>
              <a:off x="3777539" y="3336316"/>
              <a:ext cx="70142" cy="86842"/>
            </a:xfrm>
            <a:custGeom>
              <a:avLst/>
              <a:gdLst>
                <a:gd name="T0" fmla="*/ 15 w 22"/>
                <a:gd name="T1" fmla="*/ 0 h 27"/>
                <a:gd name="T2" fmla="*/ 16 w 22"/>
                <a:gd name="T3" fmla="*/ 2 h 27"/>
                <a:gd name="T4" fmla="*/ 11 w 22"/>
                <a:gd name="T5" fmla="*/ 8 h 27"/>
                <a:gd name="T6" fmla="*/ 6 w 22"/>
                <a:gd name="T7" fmla="*/ 2 h 27"/>
                <a:gd name="T8" fmla="*/ 6 w 22"/>
                <a:gd name="T9" fmla="*/ 0 h 27"/>
                <a:gd name="T10" fmla="*/ 0 w 22"/>
                <a:gd name="T11" fmla="*/ 0 h 27"/>
                <a:gd name="T12" fmla="*/ 0 w 22"/>
                <a:gd name="T13" fmla="*/ 27 h 27"/>
                <a:gd name="T14" fmla="*/ 22 w 22"/>
                <a:gd name="T15" fmla="*/ 27 h 27"/>
                <a:gd name="T16" fmla="*/ 22 w 22"/>
                <a:gd name="T17" fmla="*/ 0 h 27"/>
                <a:gd name="T18" fmla="*/ 15 w 22"/>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7">
                  <a:moveTo>
                    <a:pt x="15" y="0"/>
                  </a:moveTo>
                  <a:cubicBezTo>
                    <a:pt x="16" y="1"/>
                    <a:pt x="16" y="1"/>
                    <a:pt x="16" y="2"/>
                  </a:cubicBezTo>
                  <a:cubicBezTo>
                    <a:pt x="16" y="6"/>
                    <a:pt x="14" y="8"/>
                    <a:pt x="11" y="8"/>
                  </a:cubicBezTo>
                  <a:cubicBezTo>
                    <a:pt x="8" y="8"/>
                    <a:pt x="6" y="6"/>
                    <a:pt x="6" y="2"/>
                  </a:cubicBezTo>
                  <a:cubicBezTo>
                    <a:pt x="6" y="1"/>
                    <a:pt x="6" y="1"/>
                    <a:pt x="6" y="0"/>
                  </a:cubicBezTo>
                  <a:cubicBezTo>
                    <a:pt x="0" y="0"/>
                    <a:pt x="0" y="0"/>
                    <a:pt x="0" y="0"/>
                  </a:cubicBezTo>
                  <a:cubicBezTo>
                    <a:pt x="0" y="27"/>
                    <a:pt x="0" y="27"/>
                    <a:pt x="0" y="27"/>
                  </a:cubicBezTo>
                  <a:cubicBezTo>
                    <a:pt x="22" y="27"/>
                    <a:pt x="22" y="27"/>
                    <a:pt x="22" y="27"/>
                  </a:cubicBezTo>
                  <a:cubicBezTo>
                    <a:pt x="22" y="0"/>
                    <a:pt x="22" y="0"/>
                    <a:pt x="22" y="0"/>
                  </a:cubicBezTo>
                  <a:lnTo>
                    <a:pt x="1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80"/>
            <p:cNvSpPr>
              <a:spLocks/>
            </p:cNvSpPr>
            <p:nvPr/>
          </p:nvSpPr>
          <p:spPr bwMode="auto">
            <a:xfrm>
              <a:off x="3547073" y="3015668"/>
              <a:ext cx="532744" cy="292258"/>
            </a:xfrm>
            <a:custGeom>
              <a:avLst/>
              <a:gdLst>
                <a:gd name="T0" fmla="*/ 166 w 166"/>
                <a:gd name="T1" fmla="*/ 89 h 91"/>
                <a:gd name="T2" fmla="*/ 164 w 166"/>
                <a:gd name="T3" fmla="*/ 91 h 91"/>
                <a:gd name="T4" fmla="*/ 3 w 166"/>
                <a:gd name="T5" fmla="*/ 91 h 91"/>
                <a:gd name="T6" fmla="*/ 0 w 166"/>
                <a:gd name="T7" fmla="*/ 89 h 91"/>
                <a:gd name="T8" fmla="*/ 0 w 166"/>
                <a:gd name="T9" fmla="*/ 2 h 91"/>
                <a:gd name="T10" fmla="*/ 3 w 166"/>
                <a:gd name="T11" fmla="*/ 0 h 91"/>
                <a:gd name="T12" fmla="*/ 164 w 166"/>
                <a:gd name="T13" fmla="*/ 0 h 91"/>
                <a:gd name="T14" fmla="*/ 166 w 166"/>
                <a:gd name="T15" fmla="*/ 2 h 91"/>
                <a:gd name="T16" fmla="*/ 166 w 166"/>
                <a:gd name="T17"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91">
                  <a:moveTo>
                    <a:pt x="166" y="89"/>
                  </a:moveTo>
                  <a:cubicBezTo>
                    <a:pt x="166" y="90"/>
                    <a:pt x="165" y="91"/>
                    <a:pt x="164" y="91"/>
                  </a:cubicBezTo>
                  <a:cubicBezTo>
                    <a:pt x="3" y="91"/>
                    <a:pt x="3" y="91"/>
                    <a:pt x="3" y="91"/>
                  </a:cubicBezTo>
                  <a:cubicBezTo>
                    <a:pt x="1" y="91"/>
                    <a:pt x="0" y="90"/>
                    <a:pt x="0" y="89"/>
                  </a:cubicBezTo>
                  <a:cubicBezTo>
                    <a:pt x="0" y="2"/>
                    <a:pt x="0" y="2"/>
                    <a:pt x="0" y="2"/>
                  </a:cubicBezTo>
                  <a:cubicBezTo>
                    <a:pt x="0" y="1"/>
                    <a:pt x="1" y="0"/>
                    <a:pt x="3" y="0"/>
                  </a:cubicBezTo>
                  <a:cubicBezTo>
                    <a:pt x="164" y="0"/>
                    <a:pt x="164" y="0"/>
                    <a:pt x="164" y="0"/>
                  </a:cubicBezTo>
                  <a:cubicBezTo>
                    <a:pt x="165" y="0"/>
                    <a:pt x="166" y="1"/>
                    <a:pt x="166" y="2"/>
                  </a:cubicBezTo>
                  <a:cubicBezTo>
                    <a:pt x="166" y="89"/>
                    <a:pt x="166" y="89"/>
                    <a:pt x="166" y="89"/>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81"/>
            <p:cNvSpPr>
              <a:spLocks/>
            </p:cNvSpPr>
            <p:nvPr/>
          </p:nvSpPr>
          <p:spPr bwMode="auto">
            <a:xfrm>
              <a:off x="3668986" y="3015668"/>
              <a:ext cx="410831" cy="292258"/>
            </a:xfrm>
            <a:custGeom>
              <a:avLst/>
              <a:gdLst>
                <a:gd name="T0" fmla="*/ 126 w 128"/>
                <a:gd name="T1" fmla="*/ 0 h 91"/>
                <a:gd name="T2" fmla="*/ 110 w 128"/>
                <a:gd name="T3" fmla="*/ 0 h 91"/>
                <a:gd name="T4" fmla="*/ 0 w 128"/>
                <a:gd name="T5" fmla="*/ 91 h 91"/>
                <a:gd name="T6" fmla="*/ 126 w 128"/>
                <a:gd name="T7" fmla="*/ 91 h 91"/>
                <a:gd name="T8" fmla="*/ 128 w 128"/>
                <a:gd name="T9" fmla="*/ 89 h 91"/>
                <a:gd name="T10" fmla="*/ 128 w 128"/>
                <a:gd name="T11" fmla="*/ 2 h 91"/>
                <a:gd name="T12" fmla="*/ 126 w 128"/>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28" h="91">
                  <a:moveTo>
                    <a:pt x="126" y="0"/>
                  </a:moveTo>
                  <a:cubicBezTo>
                    <a:pt x="126" y="0"/>
                    <a:pt x="126" y="0"/>
                    <a:pt x="110" y="0"/>
                  </a:cubicBezTo>
                  <a:cubicBezTo>
                    <a:pt x="0" y="91"/>
                    <a:pt x="0" y="91"/>
                    <a:pt x="0" y="91"/>
                  </a:cubicBezTo>
                  <a:cubicBezTo>
                    <a:pt x="23" y="91"/>
                    <a:pt x="62" y="91"/>
                    <a:pt x="126" y="91"/>
                  </a:cubicBezTo>
                  <a:cubicBezTo>
                    <a:pt x="127" y="91"/>
                    <a:pt x="128" y="90"/>
                    <a:pt x="128" y="89"/>
                  </a:cubicBezTo>
                  <a:cubicBezTo>
                    <a:pt x="128" y="2"/>
                    <a:pt x="128" y="2"/>
                    <a:pt x="128" y="2"/>
                  </a:cubicBezTo>
                  <a:cubicBezTo>
                    <a:pt x="128" y="1"/>
                    <a:pt x="127" y="0"/>
                    <a:pt x="126" y="0"/>
                  </a:cubicBezTo>
                </a:path>
              </a:pathLst>
            </a:custGeom>
            <a:solidFill>
              <a:srgbClr val="37A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8" name="Picture 67"/>
          <p:cNvPicPr>
            <a:picLocks noChangeAspect="1"/>
          </p:cNvPicPr>
          <p:nvPr/>
        </p:nvPicPr>
        <p:blipFill>
          <a:blip r:embed="rId3">
            <a:duotone>
              <a:prstClr val="black"/>
              <a:schemeClr val="accent2">
                <a:tint val="45000"/>
                <a:satMod val="400000"/>
              </a:schemeClr>
            </a:duotone>
          </a:blip>
          <a:stretch>
            <a:fillRect/>
          </a:stretch>
        </p:blipFill>
        <p:spPr>
          <a:xfrm>
            <a:off x="9477841" y="2796801"/>
            <a:ext cx="399488" cy="509691"/>
          </a:xfrm>
          <a:prstGeom prst="rect">
            <a:avLst/>
          </a:prstGeom>
        </p:spPr>
      </p:pic>
      <p:pic>
        <p:nvPicPr>
          <p:cNvPr id="69" name="Picture 68"/>
          <p:cNvPicPr>
            <a:picLocks noChangeAspect="1"/>
          </p:cNvPicPr>
          <p:nvPr/>
        </p:nvPicPr>
        <p:blipFill>
          <a:blip r:embed="rId3"/>
          <a:stretch>
            <a:fillRect/>
          </a:stretch>
        </p:blipFill>
        <p:spPr>
          <a:xfrm>
            <a:off x="9668770" y="2900976"/>
            <a:ext cx="399488" cy="509691"/>
          </a:xfrm>
          <a:prstGeom prst="rect">
            <a:avLst/>
          </a:prstGeom>
        </p:spPr>
      </p:pic>
      <p:grpSp>
        <p:nvGrpSpPr>
          <p:cNvPr id="70" name="Group 69"/>
          <p:cNvGrpSpPr>
            <a:grpSpLocks noChangeAspect="1"/>
          </p:cNvGrpSpPr>
          <p:nvPr/>
        </p:nvGrpSpPr>
        <p:grpSpPr>
          <a:xfrm>
            <a:off x="7491102" y="5299828"/>
            <a:ext cx="596543" cy="509668"/>
            <a:chOff x="3383409" y="2838643"/>
            <a:chExt cx="860072" cy="734819"/>
          </a:xfrm>
        </p:grpSpPr>
        <p:sp>
          <p:nvSpPr>
            <p:cNvPr id="71" name="Freeform 75"/>
            <p:cNvSpPr>
              <a:spLocks noEditPoints="1"/>
            </p:cNvSpPr>
            <p:nvPr/>
          </p:nvSpPr>
          <p:spPr bwMode="auto">
            <a:xfrm>
              <a:off x="3383409" y="2838643"/>
              <a:ext cx="860072" cy="734819"/>
            </a:xfrm>
            <a:custGeom>
              <a:avLst/>
              <a:gdLst>
                <a:gd name="T0" fmla="*/ 226 w 268"/>
                <a:gd name="T1" fmla="*/ 221 h 229"/>
                <a:gd name="T2" fmla="*/ 248 w 268"/>
                <a:gd name="T3" fmla="*/ 229 h 229"/>
                <a:gd name="T4" fmla="*/ 260 w 268"/>
                <a:gd name="T5" fmla="*/ 206 h 229"/>
                <a:gd name="T6" fmla="*/ 253 w 268"/>
                <a:gd name="T7" fmla="*/ 220 h 229"/>
                <a:gd name="T8" fmla="*/ 268 w 268"/>
                <a:gd name="T9" fmla="*/ 209 h 229"/>
                <a:gd name="T10" fmla="*/ 260 w 268"/>
                <a:gd name="T11" fmla="*/ 206 h 229"/>
                <a:gd name="T12" fmla="*/ 260 w 268"/>
                <a:gd name="T13" fmla="*/ 160 h 229"/>
                <a:gd name="T14" fmla="*/ 268 w 268"/>
                <a:gd name="T15" fmla="*/ 183 h 229"/>
                <a:gd name="T16" fmla="*/ 260 w 268"/>
                <a:gd name="T17" fmla="*/ 160 h 229"/>
                <a:gd name="T18" fmla="*/ 260 w 268"/>
                <a:gd name="T19" fmla="*/ 138 h 229"/>
                <a:gd name="T20" fmla="*/ 268 w 268"/>
                <a:gd name="T21" fmla="*/ 115 h 229"/>
                <a:gd name="T22" fmla="*/ 260 w 268"/>
                <a:gd name="T23" fmla="*/ 70 h 229"/>
                <a:gd name="T24" fmla="*/ 268 w 268"/>
                <a:gd name="T25" fmla="*/ 92 h 229"/>
                <a:gd name="T26" fmla="*/ 260 w 268"/>
                <a:gd name="T27" fmla="*/ 70 h 229"/>
                <a:gd name="T28" fmla="*/ 260 w 268"/>
                <a:gd name="T29" fmla="*/ 47 h 229"/>
                <a:gd name="T30" fmla="*/ 268 w 268"/>
                <a:gd name="T31" fmla="*/ 24 h 229"/>
                <a:gd name="T32" fmla="*/ 232 w 268"/>
                <a:gd name="T33" fmla="*/ 8 h 229"/>
                <a:gd name="T34" fmla="*/ 253 w 268"/>
                <a:gd name="T35" fmla="*/ 9 h 229"/>
                <a:gd name="T36" fmla="*/ 248 w 268"/>
                <a:gd name="T37" fmla="*/ 0 h 229"/>
                <a:gd name="T38" fmla="*/ 232 w 268"/>
                <a:gd name="T39" fmla="*/ 8 h 229"/>
                <a:gd name="T40" fmla="*/ 209 w 268"/>
                <a:gd name="T41" fmla="*/ 8 h 229"/>
                <a:gd name="T42" fmla="*/ 187 w 268"/>
                <a:gd name="T43" fmla="*/ 0 h 229"/>
                <a:gd name="T44" fmla="*/ 142 w 268"/>
                <a:gd name="T45" fmla="*/ 8 h 229"/>
                <a:gd name="T46" fmla="*/ 164 w 268"/>
                <a:gd name="T47" fmla="*/ 0 h 229"/>
                <a:gd name="T48" fmla="*/ 142 w 268"/>
                <a:gd name="T49" fmla="*/ 8 h 229"/>
                <a:gd name="T50" fmla="*/ 119 w 268"/>
                <a:gd name="T51" fmla="*/ 8 h 229"/>
                <a:gd name="T52" fmla="*/ 96 w 268"/>
                <a:gd name="T53" fmla="*/ 0 h 229"/>
                <a:gd name="T54" fmla="*/ 51 w 268"/>
                <a:gd name="T55" fmla="*/ 8 h 229"/>
                <a:gd name="T56" fmla="*/ 74 w 268"/>
                <a:gd name="T57" fmla="*/ 0 h 229"/>
                <a:gd name="T58" fmla="*/ 51 w 268"/>
                <a:gd name="T59" fmla="*/ 8 h 229"/>
                <a:gd name="T60" fmla="*/ 20 w 268"/>
                <a:gd name="T61" fmla="*/ 8 h 229"/>
                <a:gd name="T62" fmla="*/ 28 w 268"/>
                <a:gd name="T63" fmla="*/ 0 h 229"/>
                <a:gd name="T64" fmla="*/ 4 w 268"/>
                <a:gd name="T65" fmla="*/ 8 h 229"/>
                <a:gd name="T66" fmla="*/ 8 w 268"/>
                <a:gd name="T67" fmla="*/ 55 h 229"/>
                <a:gd name="T68" fmla="*/ 0 w 268"/>
                <a:gd name="T69" fmla="*/ 32 h 229"/>
                <a:gd name="T70" fmla="*/ 8 w 268"/>
                <a:gd name="T71" fmla="*/ 55 h 229"/>
                <a:gd name="T72" fmla="*/ 8 w 268"/>
                <a:gd name="T73" fmla="*/ 78 h 229"/>
                <a:gd name="T74" fmla="*/ 0 w 268"/>
                <a:gd name="T75" fmla="*/ 100 h 229"/>
                <a:gd name="T76" fmla="*/ 8 w 268"/>
                <a:gd name="T77" fmla="*/ 145 h 229"/>
                <a:gd name="T78" fmla="*/ 0 w 268"/>
                <a:gd name="T79" fmla="*/ 123 h 229"/>
                <a:gd name="T80" fmla="*/ 8 w 268"/>
                <a:gd name="T81" fmla="*/ 145 h 229"/>
                <a:gd name="T82" fmla="*/ 8 w 268"/>
                <a:gd name="T83" fmla="*/ 168 h 229"/>
                <a:gd name="T84" fmla="*/ 0 w 268"/>
                <a:gd name="T85" fmla="*/ 191 h 229"/>
                <a:gd name="T86" fmla="*/ 22 w 268"/>
                <a:gd name="T87" fmla="*/ 221 h 229"/>
                <a:gd name="T88" fmla="*/ 9 w 268"/>
                <a:gd name="T89" fmla="*/ 212 h 229"/>
                <a:gd name="T90" fmla="*/ 20 w 268"/>
                <a:gd name="T91" fmla="*/ 229 h 229"/>
                <a:gd name="T92" fmla="*/ 22 w 268"/>
                <a:gd name="T93" fmla="*/ 221 h 229"/>
                <a:gd name="T94" fmla="*/ 44 w 268"/>
                <a:gd name="T95" fmla="*/ 221 h 229"/>
                <a:gd name="T96" fmla="*/ 67 w 268"/>
                <a:gd name="T97" fmla="*/ 229 h 229"/>
                <a:gd name="T98" fmla="*/ 112 w 268"/>
                <a:gd name="T99" fmla="*/ 221 h 229"/>
                <a:gd name="T100" fmla="*/ 90 w 268"/>
                <a:gd name="T101" fmla="*/ 229 h 229"/>
                <a:gd name="T102" fmla="*/ 112 w 268"/>
                <a:gd name="T103" fmla="*/ 221 h 229"/>
                <a:gd name="T104" fmla="*/ 135 w 268"/>
                <a:gd name="T105" fmla="*/ 221 h 229"/>
                <a:gd name="T106" fmla="*/ 158 w 268"/>
                <a:gd name="T107" fmla="*/ 229 h 229"/>
                <a:gd name="T108" fmla="*/ 203 w 268"/>
                <a:gd name="T109" fmla="*/ 221 h 229"/>
                <a:gd name="T110" fmla="*/ 180 w 268"/>
                <a:gd name="T111" fmla="*/ 229 h 229"/>
                <a:gd name="T112" fmla="*/ 203 w 268"/>
                <a:gd name="T113" fmla="*/ 22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229">
                  <a:moveTo>
                    <a:pt x="248" y="221"/>
                  </a:moveTo>
                  <a:cubicBezTo>
                    <a:pt x="226" y="221"/>
                    <a:pt x="226" y="221"/>
                    <a:pt x="226" y="221"/>
                  </a:cubicBezTo>
                  <a:cubicBezTo>
                    <a:pt x="226" y="229"/>
                    <a:pt x="226" y="229"/>
                    <a:pt x="226" y="229"/>
                  </a:cubicBezTo>
                  <a:cubicBezTo>
                    <a:pt x="248" y="229"/>
                    <a:pt x="248" y="229"/>
                    <a:pt x="248" y="229"/>
                  </a:cubicBezTo>
                  <a:cubicBezTo>
                    <a:pt x="248" y="221"/>
                    <a:pt x="248" y="221"/>
                    <a:pt x="248" y="221"/>
                  </a:cubicBezTo>
                  <a:moveTo>
                    <a:pt x="260" y="206"/>
                  </a:moveTo>
                  <a:cubicBezTo>
                    <a:pt x="260" y="209"/>
                    <a:pt x="260" y="209"/>
                    <a:pt x="260" y="209"/>
                  </a:cubicBezTo>
                  <a:cubicBezTo>
                    <a:pt x="260" y="214"/>
                    <a:pt x="257" y="219"/>
                    <a:pt x="253" y="220"/>
                  </a:cubicBezTo>
                  <a:cubicBezTo>
                    <a:pt x="256" y="228"/>
                    <a:pt x="256" y="228"/>
                    <a:pt x="256" y="228"/>
                  </a:cubicBezTo>
                  <a:cubicBezTo>
                    <a:pt x="263" y="225"/>
                    <a:pt x="268" y="218"/>
                    <a:pt x="268" y="209"/>
                  </a:cubicBezTo>
                  <a:cubicBezTo>
                    <a:pt x="268" y="206"/>
                    <a:pt x="268" y="206"/>
                    <a:pt x="268" y="206"/>
                  </a:cubicBezTo>
                  <a:cubicBezTo>
                    <a:pt x="260" y="206"/>
                    <a:pt x="260" y="206"/>
                    <a:pt x="260" y="206"/>
                  </a:cubicBezTo>
                  <a:cubicBezTo>
                    <a:pt x="260" y="206"/>
                    <a:pt x="260" y="206"/>
                    <a:pt x="260" y="206"/>
                  </a:cubicBezTo>
                  <a:moveTo>
                    <a:pt x="260" y="160"/>
                  </a:moveTo>
                  <a:cubicBezTo>
                    <a:pt x="260" y="183"/>
                    <a:pt x="260" y="183"/>
                    <a:pt x="260" y="183"/>
                  </a:cubicBezTo>
                  <a:cubicBezTo>
                    <a:pt x="268" y="183"/>
                    <a:pt x="268" y="183"/>
                    <a:pt x="268" y="183"/>
                  </a:cubicBezTo>
                  <a:cubicBezTo>
                    <a:pt x="268" y="160"/>
                    <a:pt x="268" y="160"/>
                    <a:pt x="268" y="160"/>
                  </a:cubicBezTo>
                  <a:cubicBezTo>
                    <a:pt x="260" y="160"/>
                    <a:pt x="260" y="160"/>
                    <a:pt x="260" y="160"/>
                  </a:cubicBezTo>
                  <a:moveTo>
                    <a:pt x="260" y="115"/>
                  </a:moveTo>
                  <a:cubicBezTo>
                    <a:pt x="260" y="138"/>
                    <a:pt x="260" y="138"/>
                    <a:pt x="260" y="138"/>
                  </a:cubicBezTo>
                  <a:cubicBezTo>
                    <a:pt x="268" y="138"/>
                    <a:pt x="268" y="138"/>
                    <a:pt x="268" y="138"/>
                  </a:cubicBezTo>
                  <a:cubicBezTo>
                    <a:pt x="268" y="115"/>
                    <a:pt x="268" y="115"/>
                    <a:pt x="268" y="115"/>
                  </a:cubicBezTo>
                  <a:cubicBezTo>
                    <a:pt x="260" y="115"/>
                    <a:pt x="260" y="115"/>
                    <a:pt x="260" y="115"/>
                  </a:cubicBezTo>
                  <a:moveTo>
                    <a:pt x="260" y="70"/>
                  </a:moveTo>
                  <a:cubicBezTo>
                    <a:pt x="260" y="92"/>
                    <a:pt x="260" y="92"/>
                    <a:pt x="260" y="92"/>
                  </a:cubicBezTo>
                  <a:cubicBezTo>
                    <a:pt x="268" y="92"/>
                    <a:pt x="268" y="92"/>
                    <a:pt x="268" y="92"/>
                  </a:cubicBezTo>
                  <a:cubicBezTo>
                    <a:pt x="268" y="70"/>
                    <a:pt x="268" y="70"/>
                    <a:pt x="268" y="70"/>
                  </a:cubicBezTo>
                  <a:cubicBezTo>
                    <a:pt x="260" y="70"/>
                    <a:pt x="260" y="70"/>
                    <a:pt x="260" y="70"/>
                  </a:cubicBezTo>
                  <a:moveTo>
                    <a:pt x="260" y="24"/>
                  </a:moveTo>
                  <a:cubicBezTo>
                    <a:pt x="260" y="47"/>
                    <a:pt x="260" y="47"/>
                    <a:pt x="260" y="47"/>
                  </a:cubicBezTo>
                  <a:cubicBezTo>
                    <a:pt x="268" y="47"/>
                    <a:pt x="268" y="47"/>
                    <a:pt x="268" y="47"/>
                  </a:cubicBezTo>
                  <a:cubicBezTo>
                    <a:pt x="268" y="24"/>
                    <a:pt x="268" y="24"/>
                    <a:pt x="268" y="24"/>
                  </a:cubicBezTo>
                  <a:cubicBezTo>
                    <a:pt x="260" y="24"/>
                    <a:pt x="260" y="24"/>
                    <a:pt x="260" y="24"/>
                  </a:cubicBezTo>
                  <a:moveTo>
                    <a:pt x="232" y="8"/>
                  </a:moveTo>
                  <a:cubicBezTo>
                    <a:pt x="248" y="8"/>
                    <a:pt x="248" y="8"/>
                    <a:pt x="248" y="8"/>
                  </a:cubicBezTo>
                  <a:cubicBezTo>
                    <a:pt x="250" y="8"/>
                    <a:pt x="251" y="9"/>
                    <a:pt x="253" y="9"/>
                  </a:cubicBezTo>
                  <a:cubicBezTo>
                    <a:pt x="256" y="2"/>
                    <a:pt x="256" y="2"/>
                    <a:pt x="256" y="2"/>
                  </a:cubicBezTo>
                  <a:cubicBezTo>
                    <a:pt x="254" y="1"/>
                    <a:pt x="251" y="0"/>
                    <a:pt x="248" y="0"/>
                  </a:cubicBezTo>
                  <a:cubicBezTo>
                    <a:pt x="232" y="0"/>
                    <a:pt x="232" y="0"/>
                    <a:pt x="232" y="0"/>
                  </a:cubicBezTo>
                  <a:cubicBezTo>
                    <a:pt x="232" y="8"/>
                    <a:pt x="232" y="8"/>
                    <a:pt x="232" y="8"/>
                  </a:cubicBezTo>
                  <a:moveTo>
                    <a:pt x="187" y="8"/>
                  </a:moveTo>
                  <a:cubicBezTo>
                    <a:pt x="209" y="8"/>
                    <a:pt x="209" y="8"/>
                    <a:pt x="209" y="8"/>
                  </a:cubicBezTo>
                  <a:cubicBezTo>
                    <a:pt x="209" y="0"/>
                    <a:pt x="209" y="0"/>
                    <a:pt x="209" y="0"/>
                  </a:cubicBezTo>
                  <a:cubicBezTo>
                    <a:pt x="187" y="0"/>
                    <a:pt x="187" y="0"/>
                    <a:pt x="187" y="0"/>
                  </a:cubicBezTo>
                  <a:cubicBezTo>
                    <a:pt x="187" y="8"/>
                    <a:pt x="187" y="8"/>
                    <a:pt x="187" y="8"/>
                  </a:cubicBezTo>
                  <a:moveTo>
                    <a:pt x="142" y="8"/>
                  </a:moveTo>
                  <a:cubicBezTo>
                    <a:pt x="164" y="8"/>
                    <a:pt x="164" y="8"/>
                    <a:pt x="164" y="8"/>
                  </a:cubicBezTo>
                  <a:cubicBezTo>
                    <a:pt x="164" y="0"/>
                    <a:pt x="164" y="0"/>
                    <a:pt x="164" y="0"/>
                  </a:cubicBezTo>
                  <a:cubicBezTo>
                    <a:pt x="142" y="0"/>
                    <a:pt x="142" y="0"/>
                    <a:pt x="142" y="0"/>
                  </a:cubicBezTo>
                  <a:cubicBezTo>
                    <a:pt x="142" y="8"/>
                    <a:pt x="142" y="8"/>
                    <a:pt x="142" y="8"/>
                  </a:cubicBezTo>
                  <a:moveTo>
                    <a:pt x="96" y="8"/>
                  </a:moveTo>
                  <a:cubicBezTo>
                    <a:pt x="119" y="8"/>
                    <a:pt x="119" y="8"/>
                    <a:pt x="119" y="8"/>
                  </a:cubicBezTo>
                  <a:cubicBezTo>
                    <a:pt x="119" y="0"/>
                    <a:pt x="119" y="0"/>
                    <a:pt x="119" y="0"/>
                  </a:cubicBezTo>
                  <a:cubicBezTo>
                    <a:pt x="96" y="0"/>
                    <a:pt x="96" y="0"/>
                    <a:pt x="96" y="0"/>
                  </a:cubicBezTo>
                  <a:cubicBezTo>
                    <a:pt x="96" y="8"/>
                    <a:pt x="96" y="8"/>
                    <a:pt x="96" y="8"/>
                  </a:cubicBezTo>
                  <a:moveTo>
                    <a:pt x="51" y="8"/>
                  </a:moveTo>
                  <a:cubicBezTo>
                    <a:pt x="74" y="8"/>
                    <a:pt x="74" y="8"/>
                    <a:pt x="74" y="8"/>
                  </a:cubicBezTo>
                  <a:cubicBezTo>
                    <a:pt x="74" y="0"/>
                    <a:pt x="74" y="0"/>
                    <a:pt x="74" y="0"/>
                  </a:cubicBezTo>
                  <a:cubicBezTo>
                    <a:pt x="51" y="0"/>
                    <a:pt x="51" y="0"/>
                    <a:pt x="51" y="0"/>
                  </a:cubicBezTo>
                  <a:cubicBezTo>
                    <a:pt x="51" y="8"/>
                    <a:pt x="51" y="8"/>
                    <a:pt x="51" y="8"/>
                  </a:cubicBezTo>
                  <a:moveTo>
                    <a:pt x="11" y="13"/>
                  </a:moveTo>
                  <a:cubicBezTo>
                    <a:pt x="13" y="10"/>
                    <a:pt x="16" y="8"/>
                    <a:pt x="20" y="8"/>
                  </a:cubicBezTo>
                  <a:cubicBezTo>
                    <a:pt x="28" y="8"/>
                    <a:pt x="28" y="8"/>
                    <a:pt x="28" y="8"/>
                  </a:cubicBezTo>
                  <a:cubicBezTo>
                    <a:pt x="28" y="0"/>
                    <a:pt x="28" y="0"/>
                    <a:pt x="28" y="0"/>
                  </a:cubicBezTo>
                  <a:cubicBezTo>
                    <a:pt x="20" y="0"/>
                    <a:pt x="20" y="0"/>
                    <a:pt x="20" y="0"/>
                  </a:cubicBezTo>
                  <a:cubicBezTo>
                    <a:pt x="14" y="0"/>
                    <a:pt x="8" y="3"/>
                    <a:pt x="4" y="8"/>
                  </a:cubicBezTo>
                  <a:cubicBezTo>
                    <a:pt x="11" y="13"/>
                    <a:pt x="11" y="13"/>
                    <a:pt x="11" y="13"/>
                  </a:cubicBezTo>
                  <a:moveTo>
                    <a:pt x="8" y="55"/>
                  </a:moveTo>
                  <a:cubicBezTo>
                    <a:pt x="8" y="32"/>
                    <a:pt x="8" y="32"/>
                    <a:pt x="8" y="32"/>
                  </a:cubicBezTo>
                  <a:cubicBezTo>
                    <a:pt x="0" y="32"/>
                    <a:pt x="0" y="32"/>
                    <a:pt x="0" y="32"/>
                  </a:cubicBezTo>
                  <a:cubicBezTo>
                    <a:pt x="0" y="55"/>
                    <a:pt x="0" y="55"/>
                    <a:pt x="0" y="55"/>
                  </a:cubicBezTo>
                  <a:cubicBezTo>
                    <a:pt x="8" y="55"/>
                    <a:pt x="8" y="55"/>
                    <a:pt x="8" y="55"/>
                  </a:cubicBezTo>
                  <a:moveTo>
                    <a:pt x="8" y="100"/>
                  </a:moveTo>
                  <a:cubicBezTo>
                    <a:pt x="8" y="78"/>
                    <a:pt x="8" y="78"/>
                    <a:pt x="8" y="78"/>
                  </a:cubicBezTo>
                  <a:cubicBezTo>
                    <a:pt x="0" y="78"/>
                    <a:pt x="0" y="78"/>
                    <a:pt x="0" y="78"/>
                  </a:cubicBezTo>
                  <a:cubicBezTo>
                    <a:pt x="0" y="100"/>
                    <a:pt x="0" y="100"/>
                    <a:pt x="0" y="100"/>
                  </a:cubicBezTo>
                  <a:cubicBezTo>
                    <a:pt x="8" y="100"/>
                    <a:pt x="8" y="100"/>
                    <a:pt x="8" y="100"/>
                  </a:cubicBezTo>
                  <a:moveTo>
                    <a:pt x="8" y="145"/>
                  </a:moveTo>
                  <a:cubicBezTo>
                    <a:pt x="8" y="123"/>
                    <a:pt x="8" y="123"/>
                    <a:pt x="8" y="123"/>
                  </a:cubicBezTo>
                  <a:cubicBezTo>
                    <a:pt x="0" y="123"/>
                    <a:pt x="0" y="123"/>
                    <a:pt x="0" y="123"/>
                  </a:cubicBezTo>
                  <a:cubicBezTo>
                    <a:pt x="0" y="145"/>
                    <a:pt x="0" y="145"/>
                    <a:pt x="0" y="145"/>
                  </a:cubicBezTo>
                  <a:cubicBezTo>
                    <a:pt x="8" y="145"/>
                    <a:pt x="8" y="145"/>
                    <a:pt x="8" y="145"/>
                  </a:cubicBezTo>
                  <a:moveTo>
                    <a:pt x="8" y="191"/>
                  </a:moveTo>
                  <a:cubicBezTo>
                    <a:pt x="8" y="168"/>
                    <a:pt x="8" y="168"/>
                    <a:pt x="8" y="168"/>
                  </a:cubicBezTo>
                  <a:cubicBezTo>
                    <a:pt x="0" y="168"/>
                    <a:pt x="0" y="168"/>
                    <a:pt x="0" y="168"/>
                  </a:cubicBezTo>
                  <a:cubicBezTo>
                    <a:pt x="0" y="191"/>
                    <a:pt x="0" y="191"/>
                    <a:pt x="0" y="191"/>
                  </a:cubicBezTo>
                  <a:cubicBezTo>
                    <a:pt x="8" y="191"/>
                    <a:pt x="8" y="191"/>
                    <a:pt x="8" y="191"/>
                  </a:cubicBezTo>
                  <a:moveTo>
                    <a:pt x="22" y="221"/>
                  </a:moveTo>
                  <a:cubicBezTo>
                    <a:pt x="20" y="221"/>
                    <a:pt x="20" y="221"/>
                    <a:pt x="20" y="221"/>
                  </a:cubicBezTo>
                  <a:cubicBezTo>
                    <a:pt x="15" y="221"/>
                    <a:pt x="10" y="218"/>
                    <a:pt x="9" y="212"/>
                  </a:cubicBezTo>
                  <a:cubicBezTo>
                    <a:pt x="1" y="214"/>
                    <a:pt x="1" y="214"/>
                    <a:pt x="1" y="214"/>
                  </a:cubicBezTo>
                  <a:cubicBezTo>
                    <a:pt x="3" y="223"/>
                    <a:pt x="11" y="229"/>
                    <a:pt x="20" y="229"/>
                  </a:cubicBezTo>
                  <a:cubicBezTo>
                    <a:pt x="22" y="229"/>
                    <a:pt x="22" y="229"/>
                    <a:pt x="22" y="229"/>
                  </a:cubicBezTo>
                  <a:cubicBezTo>
                    <a:pt x="22" y="221"/>
                    <a:pt x="22" y="221"/>
                    <a:pt x="22" y="221"/>
                  </a:cubicBezTo>
                  <a:moveTo>
                    <a:pt x="67" y="221"/>
                  </a:moveTo>
                  <a:cubicBezTo>
                    <a:pt x="44" y="221"/>
                    <a:pt x="44" y="221"/>
                    <a:pt x="44" y="221"/>
                  </a:cubicBezTo>
                  <a:cubicBezTo>
                    <a:pt x="44" y="229"/>
                    <a:pt x="44" y="229"/>
                    <a:pt x="44" y="229"/>
                  </a:cubicBezTo>
                  <a:cubicBezTo>
                    <a:pt x="67" y="229"/>
                    <a:pt x="67" y="229"/>
                    <a:pt x="67" y="229"/>
                  </a:cubicBezTo>
                  <a:cubicBezTo>
                    <a:pt x="67" y="221"/>
                    <a:pt x="67" y="221"/>
                    <a:pt x="67" y="221"/>
                  </a:cubicBezTo>
                  <a:moveTo>
                    <a:pt x="112" y="221"/>
                  </a:moveTo>
                  <a:cubicBezTo>
                    <a:pt x="90" y="221"/>
                    <a:pt x="90" y="221"/>
                    <a:pt x="90" y="221"/>
                  </a:cubicBezTo>
                  <a:cubicBezTo>
                    <a:pt x="90" y="229"/>
                    <a:pt x="90" y="229"/>
                    <a:pt x="90" y="229"/>
                  </a:cubicBezTo>
                  <a:cubicBezTo>
                    <a:pt x="112" y="229"/>
                    <a:pt x="112" y="229"/>
                    <a:pt x="112" y="229"/>
                  </a:cubicBezTo>
                  <a:cubicBezTo>
                    <a:pt x="112" y="221"/>
                    <a:pt x="112" y="221"/>
                    <a:pt x="112" y="221"/>
                  </a:cubicBezTo>
                  <a:moveTo>
                    <a:pt x="158" y="221"/>
                  </a:moveTo>
                  <a:cubicBezTo>
                    <a:pt x="135" y="221"/>
                    <a:pt x="135" y="221"/>
                    <a:pt x="135" y="221"/>
                  </a:cubicBezTo>
                  <a:cubicBezTo>
                    <a:pt x="135" y="229"/>
                    <a:pt x="135" y="229"/>
                    <a:pt x="135" y="229"/>
                  </a:cubicBezTo>
                  <a:cubicBezTo>
                    <a:pt x="158" y="229"/>
                    <a:pt x="158" y="229"/>
                    <a:pt x="158" y="229"/>
                  </a:cubicBezTo>
                  <a:cubicBezTo>
                    <a:pt x="158" y="221"/>
                    <a:pt x="158" y="221"/>
                    <a:pt x="158" y="221"/>
                  </a:cubicBezTo>
                  <a:moveTo>
                    <a:pt x="203" y="221"/>
                  </a:moveTo>
                  <a:cubicBezTo>
                    <a:pt x="180" y="221"/>
                    <a:pt x="180" y="221"/>
                    <a:pt x="180" y="221"/>
                  </a:cubicBezTo>
                  <a:cubicBezTo>
                    <a:pt x="180" y="229"/>
                    <a:pt x="180" y="229"/>
                    <a:pt x="180" y="229"/>
                  </a:cubicBezTo>
                  <a:cubicBezTo>
                    <a:pt x="203" y="229"/>
                    <a:pt x="203" y="229"/>
                    <a:pt x="203" y="229"/>
                  </a:cubicBezTo>
                  <a:cubicBezTo>
                    <a:pt x="203" y="221"/>
                    <a:pt x="203" y="221"/>
                    <a:pt x="203" y="221"/>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76"/>
            <p:cNvSpPr>
              <a:spLocks/>
            </p:cNvSpPr>
            <p:nvPr/>
          </p:nvSpPr>
          <p:spPr bwMode="auto">
            <a:xfrm>
              <a:off x="3675667" y="3406458"/>
              <a:ext cx="278897" cy="35071"/>
            </a:xfrm>
            <a:custGeom>
              <a:avLst/>
              <a:gdLst>
                <a:gd name="T0" fmla="*/ 151 w 167"/>
                <a:gd name="T1" fmla="*/ 0 h 21"/>
                <a:gd name="T2" fmla="*/ 11 w 167"/>
                <a:gd name="T3" fmla="*/ 0 h 21"/>
                <a:gd name="T4" fmla="*/ 0 w 167"/>
                <a:gd name="T5" fmla="*/ 21 h 21"/>
                <a:gd name="T6" fmla="*/ 167 w 167"/>
                <a:gd name="T7" fmla="*/ 21 h 21"/>
                <a:gd name="T8" fmla="*/ 151 w 167"/>
                <a:gd name="T9" fmla="*/ 0 h 21"/>
              </a:gdLst>
              <a:ahLst/>
              <a:cxnLst>
                <a:cxn ang="0">
                  <a:pos x="T0" y="T1"/>
                </a:cxn>
                <a:cxn ang="0">
                  <a:pos x="T2" y="T3"/>
                </a:cxn>
                <a:cxn ang="0">
                  <a:pos x="T4" y="T5"/>
                </a:cxn>
                <a:cxn ang="0">
                  <a:pos x="T6" y="T7"/>
                </a:cxn>
                <a:cxn ang="0">
                  <a:pos x="T8" y="T9"/>
                </a:cxn>
              </a:cxnLst>
              <a:rect l="0" t="0" r="r" b="b"/>
              <a:pathLst>
                <a:path w="167" h="21">
                  <a:moveTo>
                    <a:pt x="151" y="0"/>
                  </a:moveTo>
                  <a:lnTo>
                    <a:pt x="11" y="0"/>
                  </a:lnTo>
                  <a:lnTo>
                    <a:pt x="0" y="21"/>
                  </a:lnTo>
                  <a:lnTo>
                    <a:pt x="167" y="21"/>
                  </a:lnTo>
                  <a:lnTo>
                    <a:pt x="151"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77"/>
            <p:cNvSpPr>
              <a:spLocks noChangeArrowheads="1"/>
            </p:cNvSpPr>
            <p:nvPr/>
          </p:nvSpPr>
          <p:spPr bwMode="auto">
            <a:xfrm>
              <a:off x="3675667" y="3441529"/>
              <a:ext cx="278897" cy="668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8"/>
            <p:cNvSpPr>
              <a:spLocks/>
            </p:cNvSpPr>
            <p:nvPr/>
          </p:nvSpPr>
          <p:spPr bwMode="auto">
            <a:xfrm>
              <a:off x="3533713" y="2998967"/>
              <a:ext cx="561134" cy="337349"/>
            </a:xfrm>
            <a:custGeom>
              <a:avLst/>
              <a:gdLst>
                <a:gd name="T0" fmla="*/ 5 w 175"/>
                <a:gd name="T1" fmla="*/ 105 h 105"/>
                <a:gd name="T2" fmla="*/ 0 w 175"/>
                <a:gd name="T3" fmla="*/ 99 h 105"/>
                <a:gd name="T4" fmla="*/ 0 w 175"/>
                <a:gd name="T5" fmla="*/ 6 h 105"/>
                <a:gd name="T6" fmla="*/ 5 w 175"/>
                <a:gd name="T7" fmla="*/ 0 h 105"/>
                <a:gd name="T8" fmla="*/ 170 w 175"/>
                <a:gd name="T9" fmla="*/ 0 h 105"/>
                <a:gd name="T10" fmla="*/ 175 w 175"/>
                <a:gd name="T11" fmla="*/ 6 h 105"/>
                <a:gd name="T12" fmla="*/ 175 w 175"/>
                <a:gd name="T13" fmla="*/ 99 h 105"/>
                <a:gd name="T14" fmla="*/ 170 w 175"/>
                <a:gd name="T15" fmla="*/ 105 h 105"/>
                <a:gd name="T16" fmla="*/ 5 w 175"/>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5">
                  <a:moveTo>
                    <a:pt x="5" y="105"/>
                  </a:moveTo>
                  <a:cubicBezTo>
                    <a:pt x="2" y="105"/>
                    <a:pt x="0" y="103"/>
                    <a:pt x="0" y="99"/>
                  </a:cubicBezTo>
                  <a:cubicBezTo>
                    <a:pt x="0" y="6"/>
                    <a:pt x="0" y="6"/>
                    <a:pt x="0" y="6"/>
                  </a:cubicBezTo>
                  <a:cubicBezTo>
                    <a:pt x="0" y="3"/>
                    <a:pt x="2" y="0"/>
                    <a:pt x="5" y="0"/>
                  </a:cubicBezTo>
                  <a:cubicBezTo>
                    <a:pt x="170" y="0"/>
                    <a:pt x="170" y="0"/>
                    <a:pt x="170" y="0"/>
                  </a:cubicBezTo>
                  <a:cubicBezTo>
                    <a:pt x="173" y="0"/>
                    <a:pt x="175" y="3"/>
                    <a:pt x="175" y="6"/>
                  </a:cubicBezTo>
                  <a:cubicBezTo>
                    <a:pt x="175" y="99"/>
                    <a:pt x="175" y="99"/>
                    <a:pt x="175" y="99"/>
                  </a:cubicBezTo>
                  <a:cubicBezTo>
                    <a:pt x="175" y="103"/>
                    <a:pt x="173" y="105"/>
                    <a:pt x="170" y="105"/>
                  </a:cubicBezTo>
                  <a:cubicBezTo>
                    <a:pt x="5" y="105"/>
                    <a:pt x="5" y="105"/>
                    <a:pt x="5" y="10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9"/>
            <p:cNvSpPr>
              <a:spLocks/>
            </p:cNvSpPr>
            <p:nvPr/>
          </p:nvSpPr>
          <p:spPr bwMode="auto">
            <a:xfrm>
              <a:off x="3777539" y="3336316"/>
              <a:ext cx="70142" cy="86842"/>
            </a:xfrm>
            <a:custGeom>
              <a:avLst/>
              <a:gdLst>
                <a:gd name="T0" fmla="*/ 15 w 22"/>
                <a:gd name="T1" fmla="*/ 0 h 27"/>
                <a:gd name="T2" fmla="*/ 16 w 22"/>
                <a:gd name="T3" fmla="*/ 2 h 27"/>
                <a:gd name="T4" fmla="*/ 11 w 22"/>
                <a:gd name="T5" fmla="*/ 8 h 27"/>
                <a:gd name="T6" fmla="*/ 6 w 22"/>
                <a:gd name="T7" fmla="*/ 2 h 27"/>
                <a:gd name="T8" fmla="*/ 6 w 22"/>
                <a:gd name="T9" fmla="*/ 0 h 27"/>
                <a:gd name="T10" fmla="*/ 0 w 22"/>
                <a:gd name="T11" fmla="*/ 0 h 27"/>
                <a:gd name="T12" fmla="*/ 0 w 22"/>
                <a:gd name="T13" fmla="*/ 27 h 27"/>
                <a:gd name="T14" fmla="*/ 22 w 22"/>
                <a:gd name="T15" fmla="*/ 27 h 27"/>
                <a:gd name="T16" fmla="*/ 22 w 22"/>
                <a:gd name="T17" fmla="*/ 0 h 27"/>
                <a:gd name="T18" fmla="*/ 15 w 22"/>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7">
                  <a:moveTo>
                    <a:pt x="15" y="0"/>
                  </a:moveTo>
                  <a:cubicBezTo>
                    <a:pt x="16" y="1"/>
                    <a:pt x="16" y="1"/>
                    <a:pt x="16" y="2"/>
                  </a:cubicBezTo>
                  <a:cubicBezTo>
                    <a:pt x="16" y="6"/>
                    <a:pt x="14" y="8"/>
                    <a:pt x="11" y="8"/>
                  </a:cubicBezTo>
                  <a:cubicBezTo>
                    <a:pt x="8" y="8"/>
                    <a:pt x="6" y="6"/>
                    <a:pt x="6" y="2"/>
                  </a:cubicBezTo>
                  <a:cubicBezTo>
                    <a:pt x="6" y="1"/>
                    <a:pt x="6" y="1"/>
                    <a:pt x="6" y="0"/>
                  </a:cubicBezTo>
                  <a:cubicBezTo>
                    <a:pt x="0" y="0"/>
                    <a:pt x="0" y="0"/>
                    <a:pt x="0" y="0"/>
                  </a:cubicBezTo>
                  <a:cubicBezTo>
                    <a:pt x="0" y="27"/>
                    <a:pt x="0" y="27"/>
                    <a:pt x="0" y="27"/>
                  </a:cubicBezTo>
                  <a:cubicBezTo>
                    <a:pt x="22" y="27"/>
                    <a:pt x="22" y="27"/>
                    <a:pt x="22" y="27"/>
                  </a:cubicBezTo>
                  <a:cubicBezTo>
                    <a:pt x="22" y="0"/>
                    <a:pt x="22" y="0"/>
                    <a:pt x="22" y="0"/>
                  </a:cubicBezTo>
                  <a:lnTo>
                    <a:pt x="1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80"/>
            <p:cNvSpPr>
              <a:spLocks/>
            </p:cNvSpPr>
            <p:nvPr/>
          </p:nvSpPr>
          <p:spPr bwMode="auto">
            <a:xfrm>
              <a:off x="3547073" y="3015668"/>
              <a:ext cx="532744" cy="292258"/>
            </a:xfrm>
            <a:custGeom>
              <a:avLst/>
              <a:gdLst>
                <a:gd name="T0" fmla="*/ 166 w 166"/>
                <a:gd name="T1" fmla="*/ 89 h 91"/>
                <a:gd name="T2" fmla="*/ 164 w 166"/>
                <a:gd name="T3" fmla="*/ 91 h 91"/>
                <a:gd name="T4" fmla="*/ 3 w 166"/>
                <a:gd name="T5" fmla="*/ 91 h 91"/>
                <a:gd name="T6" fmla="*/ 0 w 166"/>
                <a:gd name="T7" fmla="*/ 89 h 91"/>
                <a:gd name="T8" fmla="*/ 0 w 166"/>
                <a:gd name="T9" fmla="*/ 2 h 91"/>
                <a:gd name="T10" fmla="*/ 3 w 166"/>
                <a:gd name="T11" fmla="*/ 0 h 91"/>
                <a:gd name="T12" fmla="*/ 164 w 166"/>
                <a:gd name="T13" fmla="*/ 0 h 91"/>
                <a:gd name="T14" fmla="*/ 166 w 166"/>
                <a:gd name="T15" fmla="*/ 2 h 91"/>
                <a:gd name="T16" fmla="*/ 166 w 166"/>
                <a:gd name="T17"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91">
                  <a:moveTo>
                    <a:pt x="166" y="89"/>
                  </a:moveTo>
                  <a:cubicBezTo>
                    <a:pt x="166" y="90"/>
                    <a:pt x="165" y="91"/>
                    <a:pt x="164" y="91"/>
                  </a:cubicBezTo>
                  <a:cubicBezTo>
                    <a:pt x="3" y="91"/>
                    <a:pt x="3" y="91"/>
                    <a:pt x="3" y="91"/>
                  </a:cubicBezTo>
                  <a:cubicBezTo>
                    <a:pt x="1" y="91"/>
                    <a:pt x="0" y="90"/>
                    <a:pt x="0" y="89"/>
                  </a:cubicBezTo>
                  <a:cubicBezTo>
                    <a:pt x="0" y="2"/>
                    <a:pt x="0" y="2"/>
                    <a:pt x="0" y="2"/>
                  </a:cubicBezTo>
                  <a:cubicBezTo>
                    <a:pt x="0" y="1"/>
                    <a:pt x="1" y="0"/>
                    <a:pt x="3" y="0"/>
                  </a:cubicBezTo>
                  <a:cubicBezTo>
                    <a:pt x="164" y="0"/>
                    <a:pt x="164" y="0"/>
                    <a:pt x="164" y="0"/>
                  </a:cubicBezTo>
                  <a:cubicBezTo>
                    <a:pt x="165" y="0"/>
                    <a:pt x="166" y="1"/>
                    <a:pt x="166" y="2"/>
                  </a:cubicBezTo>
                  <a:cubicBezTo>
                    <a:pt x="166" y="89"/>
                    <a:pt x="166" y="89"/>
                    <a:pt x="166" y="89"/>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81"/>
            <p:cNvSpPr>
              <a:spLocks/>
            </p:cNvSpPr>
            <p:nvPr/>
          </p:nvSpPr>
          <p:spPr bwMode="auto">
            <a:xfrm>
              <a:off x="3668986" y="3015668"/>
              <a:ext cx="410831" cy="292258"/>
            </a:xfrm>
            <a:custGeom>
              <a:avLst/>
              <a:gdLst>
                <a:gd name="T0" fmla="*/ 126 w 128"/>
                <a:gd name="T1" fmla="*/ 0 h 91"/>
                <a:gd name="T2" fmla="*/ 110 w 128"/>
                <a:gd name="T3" fmla="*/ 0 h 91"/>
                <a:gd name="T4" fmla="*/ 0 w 128"/>
                <a:gd name="T5" fmla="*/ 91 h 91"/>
                <a:gd name="T6" fmla="*/ 126 w 128"/>
                <a:gd name="T7" fmla="*/ 91 h 91"/>
                <a:gd name="T8" fmla="*/ 128 w 128"/>
                <a:gd name="T9" fmla="*/ 89 h 91"/>
                <a:gd name="T10" fmla="*/ 128 w 128"/>
                <a:gd name="T11" fmla="*/ 2 h 91"/>
                <a:gd name="T12" fmla="*/ 126 w 128"/>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28" h="91">
                  <a:moveTo>
                    <a:pt x="126" y="0"/>
                  </a:moveTo>
                  <a:cubicBezTo>
                    <a:pt x="126" y="0"/>
                    <a:pt x="126" y="0"/>
                    <a:pt x="110" y="0"/>
                  </a:cubicBezTo>
                  <a:cubicBezTo>
                    <a:pt x="0" y="91"/>
                    <a:pt x="0" y="91"/>
                    <a:pt x="0" y="91"/>
                  </a:cubicBezTo>
                  <a:cubicBezTo>
                    <a:pt x="23" y="91"/>
                    <a:pt x="62" y="91"/>
                    <a:pt x="126" y="91"/>
                  </a:cubicBezTo>
                  <a:cubicBezTo>
                    <a:pt x="127" y="91"/>
                    <a:pt x="128" y="90"/>
                    <a:pt x="128" y="89"/>
                  </a:cubicBezTo>
                  <a:cubicBezTo>
                    <a:pt x="128" y="2"/>
                    <a:pt x="128" y="2"/>
                    <a:pt x="128" y="2"/>
                  </a:cubicBezTo>
                  <a:cubicBezTo>
                    <a:pt x="128" y="1"/>
                    <a:pt x="127" y="0"/>
                    <a:pt x="126" y="0"/>
                  </a:cubicBezTo>
                </a:path>
              </a:pathLst>
            </a:custGeom>
            <a:solidFill>
              <a:srgbClr val="37A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6" name="Group 334"/>
          <p:cNvGrpSpPr>
            <a:grpSpLocks noChangeAspect="1"/>
          </p:cNvGrpSpPr>
          <p:nvPr/>
        </p:nvGrpSpPr>
        <p:grpSpPr>
          <a:xfrm>
            <a:off x="8225748" y="5115549"/>
            <a:ext cx="599509" cy="693947"/>
            <a:chOff x="11312677" y="4385379"/>
            <a:chExt cx="420734" cy="643192"/>
          </a:xfrm>
        </p:grpSpPr>
        <p:sp>
          <p:nvSpPr>
            <p:cNvPr id="87"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8"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9"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0"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1"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2"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3"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4"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5"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6"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7"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pic>
        <p:nvPicPr>
          <p:cNvPr id="110" name="Picture 109"/>
          <p:cNvPicPr>
            <a:picLocks noChangeAspect="1"/>
          </p:cNvPicPr>
          <p:nvPr/>
        </p:nvPicPr>
        <p:blipFill>
          <a:blip r:embed="rId4"/>
          <a:stretch>
            <a:fillRect/>
          </a:stretch>
        </p:blipFill>
        <p:spPr>
          <a:xfrm>
            <a:off x="7457987" y="5935662"/>
            <a:ext cx="1366157" cy="914400"/>
          </a:xfrm>
          <a:prstGeom prst="rect">
            <a:avLst/>
          </a:prstGeom>
        </p:spPr>
      </p:pic>
      <p:pic>
        <p:nvPicPr>
          <p:cNvPr id="112" name="Picture 111"/>
          <p:cNvPicPr>
            <a:picLocks noChangeAspect="1"/>
          </p:cNvPicPr>
          <p:nvPr/>
        </p:nvPicPr>
        <p:blipFill>
          <a:blip r:embed="rId3"/>
          <a:stretch>
            <a:fillRect/>
          </a:stretch>
        </p:blipFill>
        <p:spPr>
          <a:xfrm>
            <a:off x="7941321" y="4512393"/>
            <a:ext cx="399488" cy="509691"/>
          </a:xfrm>
          <a:prstGeom prst="rect">
            <a:avLst/>
          </a:prstGeom>
        </p:spPr>
      </p:pic>
      <p:pic>
        <p:nvPicPr>
          <p:cNvPr id="111" name="Picture 110"/>
          <p:cNvPicPr>
            <a:picLocks noChangeAspect="1"/>
          </p:cNvPicPr>
          <p:nvPr/>
        </p:nvPicPr>
        <p:blipFill>
          <a:blip r:embed="rId5"/>
          <a:stretch>
            <a:fillRect/>
          </a:stretch>
        </p:blipFill>
        <p:spPr>
          <a:xfrm>
            <a:off x="10747395" y="5935662"/>
            <a:ext cx="701198" cy="914400"/>
          </a:xfrm>
          <a:prstGeom prst="rect">
            <a:avLst/>
          </a:prstGeom>
        </p:spPr>
      </p:pic>
      <p:grpSp>
        <p:nvGrpSpPr>
          <p:cNvPr id="113" name="Group 112"/>
          <p:cNvGrpSpPr>
            <a:grpSpLocks noChangeAspect="1"/>
          </p:cNvGrpSpPr>
          <p:nvPr/>
        </p:nvGrpSpPr>
        <p:grpSpPr>
          <a:xfrm>
            <a:off x="10449123" y="5294107"/>
            <a:ext cx="596543" cy="509668"/>
            <a:chOff x="3383409" y="2838643"/>
            <a:chExt cx="860072" cy="734819"/>
          </a:xfrm>
        </p:grpSpPr>
        <p:sp>
          <p:nvSpPr>
            <p:cNvPr id="114" name="Freeform 75"/>
            <p:cNvSpPr>
              <a:spLocks noEditPoints="1"/>
            </p:cNvSpPr>
            <p:nvPr/>
          </p:nvSpPr>
          <p:spPr bwMode="auto">
            <a:xfrm>
              <a:off x="3383409" y="2838643"/>
              <a:ext cx="860072" cy="734819"/>
            </a:xfrm>
            <a:custGeom>
              <a:avLst/>
              <a:gdLst>
                <a:gd name="T0" fmla="*/ 226 w 268"/>
                <a:gd name="T1" fmla="*/ 221 h 229"/>
                <a:gd name="T2" fmla="*/ 248 w 268"/>
                <a:gd name="T3" fmla="*/ 229 h 229"/>
                <a:gd name="T4" fmla="*/ 260 w 268"/>
                <a:gd name="T5" fmla="*/ 206 h 229"/>
                <a:gd name="T6" fmla="*/ 253 w 268"/>
                <a:gd name="T7" fmla="*/ 220 h 229"/>
                <a:gd name="T8" fmla="*/ 268 w 268"/>
                <a:gd name="T9" fmla="*/ 209 h 229"/>
                <a:gd name="T10" fmla="*/ 260 w 268"/>
                <a:gd name="T11" fmla="*/ 206 h 229"/>
                <a:gd name="T12" fmla="*/ 260 w 268"/>
                <a:gd name="T13" fmla="*/ 160 h 229"/>
                <a:gd name="T14" fmla="*/ 268 w 268"/>
                <a:gd name="T15" fmla="*/ 183 h 229"/>
                <a:gd name="T16" fmla="*/ 260 w 268"/>
                <a:gd name="T17" fmla="*/ 160 h 229"/>
                <a:gd name="T18" fmla="*/ 260 w 268"/>
                <a:gd name="T19" fmla="*/ 138 h 229"/>
                <a:gd name="T20" fmla="*/ 268 w 268"/>
                <a:gd name="T21" fmla="*/ 115 h 229"/>
                <a:gd name="T22" fmla="*/ 260 w 268"/>
                <a:gd name="T23" fmla="*/ 70 h 229"/>
                <a:gd name="T24" fmla="*/ 268 w 268"/>
                <a:gd name="T25" fmla="*/ 92 h 229"/>
                <a:gd name="T26" fmla="*/ 260 w 268"/>
                <a:gd name="T27" fmla="*/ 70 h 229"/>
                <a:gd name="T28" fmla="*/ 260 w 268"/>
                <a:gd name="T29" fmla="*/ 47 h 229"/>
                <a:gd name="T30" fmla="*/ 268 w 268"/>
                <a:gd name="T31" fmla="*/ 24 h 229"/>
                <a:gd name="T32" fmla="*/ 232 w 268"/>
                <a:gd name="T33" fmla="*/ 8 h 229"/>
                <a:gd name="T34" fmla="*/ 253 w 268"/>
                <a:gd name="T35" fmla="*/ 9 h 229"/>
                <a:gd name="T36" fmla="*/ 248 w 268"/>
                <a:gd name="T37" fmla="*/ 0 h 229"/>
                <a:gd name="T38" fmla="*/ 232 w 268"/>
                <a:gd name="T39" fmla="*/ 8 h 229"/>
                <a:gd name="T40" fmla="*/ 209 w 268"/>
                <a:gd name="T41" fmla="*/ 8 h 229"/>
                <a:gd name="T42" fmla="*/ 187 w 268"/>
                <a:gd name="T43" fmla="*/ 0 h 229"/>
                <a:gd name="T44" fmla="*/ 142 w 268"/>
                <a:gd name="T45" fmla="*/ 8 h 229"/>
                <a:gd name="T46" fmla="*/ 164 w 268"/>
                <a:gd name="T47" fmla="*/ 0 h 229"/>
                <a:gd name="T48" fmla="*/ 142 w 268"/>
                <a:gd name="T49" fmla="*/ 8 h 229"/>
                <a:gd name="T50" fmla="*/ 119 w 268"/>
                <a:gd name="T51" fmla="*/ 8 h 229"/>
                <a:gd name="T52" fmla="*/ 96 w 268"/>
                <a:gd name="T53" fmla="*/ 0 h 229"/>
                <a:gd name="T54" fmla="*/ 51 w 268"/>
                <a:gd name="T55" fmla="*/ 8 h 229"/>
                <a:gd name="T56" fmla="*/ 74 w 268"/>
                <a:gd name="T57" fmla="*/ 0 h 229"/>
                <a:gd name="T58" fmla="*/ 51 w 268"/>
                <a:gd name="T59" fmla="*/ 8 h 229"/>
                <a:gd name="T60" fmla="*/ 20 w 268"/>
                <a:gd name="T61" fmla="*/ 8 h 229"/>
                <a:gd name="T62" fmla="*/ 28 w 268"/>
                <a:gd name="T63" fmla="*/ 0 h 229"/>
                <a:gd name="T64" fmla="*/ 4 w 268"/>
                <a:gd name="T65" fmla="*/ 8 h 229"/>
                <a:gd name="T66" fmla="*/ 8 w 268"/>
                <a:gd name="T67" fmla="*/ 55 h 229"/>
                <a:gd name="T68" fmla="*/ 0 w 268"/>
                <a:gd name="T69" fmla="*/ 32 h 229"/>
                <a:gd name="T70" fmla="*/ 8 w 268"/>
                <a:gd name="T71" fmla="*/ 55 h 229"/>
                <a:gd name="T72" fmla="*/ 8 w 268"/>
                <a:gd name="T73" fmla="*/ 78 h 229"/>
                <a:gd name="T74" fmla="*/ 0 w 268"/>
                <a:gd name="T75" fmla="*/ 100 h 229"/>
                <a:gd name="T76" fmla="*/ 8 w 268"/>
                <a:gd name="T77" fmla="*/ 145 h 229"/>
                <a:gd name="T78" fmla="*/ 0 w 268"/>
                <a:gd name="T79" fmla="*/ 123 h 229"/>
                <a:gd name="T80" fmla="*/ 8 w 268"/>
                <a:gd name="T81" fmla="*/ 145 h 229"/>
                <a:gd name="T82" fmla="*/ 8 w 268"/>
                <a:gd name="T83" fmla="*/ 168 h 229"/>
                <a:gd name="T84" fmla="*/ 0 w 268"/>
                <a:gd name="T85" fmla="*/ 191 h 229"/>
                <a:gd name="T86" fmla="*/ 22 w 268"/>
                <a:gd name="T87" fmla="*/ 221 h 229"/>
                <a:gd name="T88" fmla="*/ 9 w 268"/>
                <a:gd name="T89" fmla="*/ 212 h 229"/>
                <a:gd name="T90" fmla="*/ 20 w 268"/>
                <a:gd name="T91" fmla="*/ 229 h 229"/>
                <a:gd name="T92" fmla="*/ 22 w 268"/>
                <a:gd name="T93" fmla="*/ 221 h 229"/>
                <a:gd name="T94" fmla="*/ 44 w 268"/>
                <a:gd name="T95" fmla="*/ 221 h 229"/>
                <a:gd name="T96" fmla="*/ 67 w 268"/>
                <a:gd name="T97" fmla="*/ 229 h 229"/>
                <a:gd name="T98" fmla="*/ 112 w 268"/>
                <a:gd name="T99" fmla="*/ 221 h 229"/>
                <a:gd name="T100" fmla="*/ 90 w 268"/>
                <a:gd name="T101" fmla="*/ 229 h 229"/>
                <a:gd name="T102" fmla="*/ 112 w 268"/>
                <a:gd name="T103" fmla="*/ 221 h 229"/>
                <a:gd name="T104" fmla="*/ 135 w 268"/>
                <a:gd name="T105" fmla="*/ 221 h 229"/>
                <a:gd name="T106" fmla="*/ 158 w 268"/>
                <a:gd name="T107" fmla="*/ 229 h 229"/>
                <a:gd name="T108" fmla="*/ 203 w 268"/>
                <a:gd name="T109" fmla="*/ 221 h 229"/>
                <a:gd name="T110" fmla="*/ 180 w 268"/>
                <a:gd name="T111" fmla="*/ 229 h 229"/>
                <a:gd name="T112" fmla="*/ 203 w 268"/>
                <a:gd name="T113" fmla="*/ 22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229">
                  <a:moveTo>
                    <a:pt x="248" y="221"/>
                  </a:moveTo>
                  <a:cubicBezTo>
                    <a:pt x="226" y="221"/>
                    <a:pt x="226" y="221"/>
                    <a:pt x="226" y="221"/>
                  </a:cubicBezTo>
                  <a:cubicBezTo>
                    <a:pt x="226" y="229"/>
                    <a:pt x="226" y="229"/>
                    <a:pt x="226" y="229"/>
                  </a:cubicBezTo>
                  <a:cubicBezTo>
                    <a:pt x="248" y="229"/>
                    <a:pt x="248" y="229"/>
                    <a:pt x="248" y="229"/>
                  </a:cubicBezTo>
                  <a:cubicBezTo>
                    <a:pt x="248" y="221"/>
                    <a:pt x="248" y="221"/>
                    <a:pt x="248" y="221"/>
                  </a:cubicBezTo>
                  <a:moveTo>
                    <a:pt x="260" y="206"/>
                  </a:moveTo>
                  <a:cubicBezTo>
                    <a:pt x="260" y="209"/>
                    <a:pt x="260" y="209"/>
                    <a:pt x="260" y="209"/>
                  </a:cubicBezTo>
                  <a:cubicBezTo>
                    <a:pt x="260" y="214"/>
                    <a:pt x="257" y="219"/>
                    <a:pt x="253" y="220"/>
                  </a:cubicBezTo>
                  <a:cubicBezTo>
                    <a:pt x="256" y="228"/>
                    <a:pt x="256" y="228"/>
                    <a:pt x="256" y="228"/>
                  </a:cubicBezTo>
                  <a:cubicBezTo>
                    <a:pt x="263" y="225"/>
                    <a:pt x="268" y="218"/>
                    <a:pt x="268" y="209"/>
                  </a:cubicBezTo>
                  <a:cubicBezTo>
                    <a:pt x="268" y="206"/>
                    <a:pt x="268" y="206"/>
                    <a:pt x="268" y="206"/>
                  </a:cubicBezTo>
                  <a:cubicBezTo>
                    <a:pt x="260" y="206"/>
                    <a:pt x="260" y="206"/>
                    <a:pt x="260" y="206"/>
                  </a:cubicBezTo>
                  <a:cubicBezTo>
                    <a:pt x="260" y="206"/>
                    <a:pt x="260" y="206"/>
                    <a:pt x="260" y="206"/>
                  </a:cubicBezTo>
                  <a:moveTo>
                    <a:pt x="260" y="160"/>
                  </a:moveTo>
                  <a:cubicBezTo>
                    <a:pt x="260" y="183"/>
                    <a:pt x="260" y="183"/>
                    <a:pt x="260" y="183"/>
                  </a:cubicBezTo>
                  <a:cubicBezTo>
                    <a:pt x="268" y="183"/>
                    <a:pt x="268" y="183"/>
                    <a:pt x="268" y="183"/>
                  </a:cubicBezTo>
                  <a:cubicBezTo>
                    <a:pt x="268" y="160"/>
                    <a:pt x="268" y="160"/>
                    <a:pt x="268" y="160"/>
                  </a:cubicBezTo>
                  <a:cubicBezTo>
                    <a:pt x="260" y="160"/>
                    <a:pt x="260" y="160"/>
                    <a:pt x="260" y="160"/>
                  </a:cubicBezTo>
                  <a:moveTo>
                    <a:pt x="260" y="115"/>
                  </a:moveTo>
                  <a:cubicBezTo>
                    <a:pt x="260" y="138"/>
                    <a:pt x="260" y="138"/>
                    <a:pt x="260" y="138"/>
                  </a:cubicBezTo>
                  <a:cubicBezTo>
                    <a:pt x="268" y="138"/>
                    <a:pt x="268" y="138"/>
                    <a:pt x="268" y="138"/>
                  </a:cubicBezTo>
                  <a:cubicBezTo>
                    <a:pt x="268" y="115"/>
                    <a:pt x="268" y="115"/>
                    <a:pt x="268" y="115"/>
                  </a:cubicBezTo>
                  <a:cubicBezTo>
                    <a:pt x="260" y="115"/>
                    <a:pt x="260" y="115"/>
                    <a:pt x="260" y="115"/>
                  </a:cubicBezTo>
                  <a:moveTo>
                    <a:pt x="260" y="70"/>
                  </a:moveTo>
                  <a:cubicBezTo>
                    <a:pt x="260" y="92"/>
                    <a:pt x="260" y="92"/>
                    <a:pt x="260" y="92"/>
                  </a:cubicBezTo>
                  <a:cubicBezTo>
                    <a:pt x="268" y="92"/>
                    <a:pt x="268" y="92"/>
                    <a:pt x="268" y="92"/>
                  </a:cubicBezTo>
                  <a:cubicBezTo>
                    <a:pt x="268" y="70"/>
                    <a:pt x="268" y="70"/>
                    <a:pt x="268" y="70"/>
                  </a:cubicBezTo>
                  <a:cubicBezTo>
                    <a:pt x="260" y="70"/>
                    <a:pt x="260" y="70"/>
                    <a:pt x="260" y="70"/>
                  </a:cubicBezTo>
                  <a:moveTo>
                    <a:pt x="260" y="24"/>
                  </a:moveTo>
                  <a:cubicBezTo>
                    <a:pt x="260" y="47"/>
                    <a:pt x="260" y="47"/>
                    <a:pt x="260" y="47"/>
                  </a:cubicBezTo>
                  <a:cubicBezTo>
                    <a:pt x="268" y="47"/>
                    <a:pt x="268" y="47"/>
                    <a:pt x="268" y="47"/>
                  </a:cubicBezTo>
                  <a:cubicBezTo>
                    <a:pt x="268" y="24"/>
                    <a:pt x="268" y="24"/>
                    <a:pt x="268" y="24"/>
                  </a:cubicBezTo>
                  <a:cubicBezTo>
                    <a:pt x="260" y="24"/>
                    <a:pt x="260" y="24"/>
                    <a:pt x="260" y="24"/>
                  </a:cubicBezTo>
                  <a:moveTo>
                    <a:pt x="232" y="8"/>
                  </a:moveTo>
                  <a:cubicBezTo>
                    <a:pt x="248" y="8"/>
                    <a:pt x="248" y="8"/>
                    <a:pt x="248" y="8"/>
                  </a:cubicBezTo>
                  <a:cubicBezTo>
                    <a:pt x="250" y="8"/>
                    <a:pt x="251" y="9"/>
                    <a:pt x="253" y="9"/>
                  </a:cubicBezTo>
                  <a:cubicBezTo>
                    <a:pt x="256" y="2"/>
                    <a:pt x="256" y="2"/>
                    <a:pt x="256" y="2"/>
                  </a:cubicBezTo>
                  <a:cubicBezTo>
                    <a:pt x="254" y="1"/>
                    <a:pt x="251" y="0"/>
                    <a:pt x="248" y="0"/>
                  </a:cubicBezTo>
                  <a:cubicBezTo>
                    <a:pt x="232" y="0"/>
                    <a:pt x="232" y="0"/>
                    <a:pt x="232" y="0"/>
                  </a:cubicBezTo>
                  <a:cubicBezTo>
                    <a:pt x="232" y="8"/>
                    <a:pt x="232" y="8"/>
                    <a:pt x="232" y="8"/>
                  </a:cubicBezTo>
                  <a:moveTo>
                    <a:pt x="187" y="8"/>
                  </a:moveTo>
                  <a:cubicBezTo>
                    <a:pt x="209" y="8"/>
                    <a:pt x="209" y="8"/>
                    <a:pt x="209" y="8"/>
                  </a:cubicBezTo>
                  <a:cubicBezTo>
                    <a:pt x="209" y="0"/>
                    <a:pt x="209" y="0"/>
                    <a:pt x="209" y="0"/>
                  </a:cubicBezTo>
                  <a:cubicBezTo>
                    <a:pt x="187" y="0"/>
                    <a:pt x="187" y="0"/>
                    <a:pt x="187" y="0"/>
                  </a:cubicBezTo>
                  <a:cubicBezTo>
                    <a:pt x="187" y="8"/>
                    <a:pt x="187" y="8"/>
                    <a:pt x="187" y="8"/>
                  </a:cubicBezTo>
                  <a:moveTo>
                    <a:pt x="142" y="8"/>
                  </a:moveTo>
                  <a:cubicBezTo>
                    <a:pt x="164" y="8"/>
                    <a:pt x="164" y="8"/>
                    <a:pt x="164" y="8"/>
                  </a:cubicBezTo>
                  <a:cubicBezTo>
                    <a:pt x="164" y="0"/>
                    <a:pt x="164" y="0"/>
                    <a:pt x="164" y="0"/>
                  </a:cubicBezTo>
                  <a:cubicBezTo>
                    <a:pt x="142" y="0"/>
                    <a:pt x="142" y="0"/>
                    <a:pt x="142" y="0"/>
                  </a:cubicBezTo>
                  <a:cubicBezTo>
                    <a:pt x="142" y="8"/>
                    <a:pt x="142" y="8"/>
                    <a:pt x="142" y="8"/>
                  </a:cubicBezTo>
                  <a:moveTo>
                    <a:pt x="96" y="8"/>
                  </a:moveTo>
                  <a:cubicBezTo>
                    <a:pt x="119" y="8"/>
                    <a:pt x="119" y="8"/>
                    <a:pt x="119" y="8"/>
                  </a:cubicBezTo>
                  <a:cubicBezTo>
                    <a:pt x="119" y="0"/>
                    <a:pt x="119" y="0"/>
                    <a:pt x="119" y="0"/>
                  </a:cubicBezTo>
                  <a:cubicBezTo>
                    <a:pt x="96" y="0"/>
                    <a:pt x="96" y="0"/>
                    <a:pt x="96" y="0"/>
                  </a:cubicBezTo>
                  <a:cubicBezTo>
                    <a:pt x="96" y="8"/>
                    <a:pt x="96" y="8"/>
                    <a:pt x="96" y="8"/>
                  </a:cubicBezTo>
                  <a:moveTo>
                    <a:pt x="51" y="8"/>
                  </a:moveTo>
                  <a:cubicBezTo>
                    <a:pt x="74" y="8"/>
                    <a:pt x="74" y="8"/>
                    <a:pt x="74" y="8"/>
                  </a:cubicBezTo>
                  <a:cubicBezTo>
                    <a:pt x="74" y="0"/>
                    <a:pt x="74" y="0"/>
                    <a:pt x="74" y="0"/>
                  </a:cubicBezTo>
                  <a:cubicBezTo>
                    <a:pt x="51" y="0"/>
                    <a:pt x="51" y="0"/>
                    <a:pt x="51" y="0"/>
                  </a:cubicBezTo>
                  <a:cubicBezTo>
                    <a:pt x="51" y="8"/>
                    <a:pt x="51" y="8"/>
                    <a:pt x="51" y="8"/>
                  </a:cubicBezTo>
                  <a:moveTo>
                    <a:pt x="11" y="13"/>
                  </a:moveTo>
                  <a:cubicBezTo>
                    <a:pt x="13" y="10"/>
                    <a:pt x="16" y="8"/>
                    <a:pt x="20" y="8"/>
                  </a:cubicBezTo>
                  <a:cubicBezTo>
                    <a:pt x="28" y="8"/>
                    <a:pt x="28" y="8"/>
                    <a:pt x="28" y="8"/>
                  </a:cubicBezTo>
                  <a:cubicBezTo>
                    <a:pt x="28" y="0"/>
                    <a:pt x="28" y="0"/>
                    <a:pt x="28" y="0"/>
                  </a:cubicBezTo>
                  <a:cubicBezTo>
                    <a:pt x="20" y="0"/>
                    <a:pt x="20" y="0"/>
                    <a:pt x="20" y="0"/>
                  </a:cubicBezTo>
                  <a:cubicBezTo>
                    <a:pt x="14" y="0"/>
                    <a:pt x="8" y="3"/>
                    <a:pt x="4" y="8"/>
                  </a:cubicBezTo>
                  <a:cubicBezTo>
                    <a:pt x="11" y="13"/>
                    <a:pt x="11" y="13"/>
                    <a:pt x="11" y="13"/>
                  </a:cubicBezTo>
                  <a:moveTo>
                    <a:pt x="8" y="55"/>
                  </a:moveTo>
                  <a:cubicBezTo>
                    <a:pt x="8" y="32"/>
                    <a:pt x="8" y="32"/>
                    <a:pt x="8" y="32"/>
                  </a:cubicBezTo>
                  <a:cubicBezTo>
                    <a:pt x="0" y="32"/>
                    <a:pt x="0" y="32"/>
                    <a:pt x="0" y="32"/>
                  </a:cubicBezTo>
                  <a:cubicBezTo>
                    <a:pt x="0" y="55"/>
                    <a:pt x="0" y="55"/>
                    <a:pt x="0" y="55"/>
                  </a:cubicBezTo>
                  <a:cubicBezTo>
                    <a:pt x="8" y="55"/>
                    <a:pt x="8" y="55"/>
                    <a:pt x="8" y="55"/>
                  </a:cubicBezTo>
                  <a:moveTo>
                    <a:pt x="8" y="100"/>
                  </a:moveTo>
                  <a:cubicBezTo>
                    <a:pt x="8" y="78"/>
                    <a:pt x="8" y="78"/>
                    <a:pt x="8" y="78"/>
                  </a:cubicBezTo>
                  <a:cubicBezTo>
                    <a:pt x="0" y="78"/>
                    <a:pt x="0" y="78"/>
                    <a:pt x="0" y="78"/>
                  </a:cubicBezTo>
                  <a:cubicBezTo>
                    <a:pt x="0" y="100"/>
                    <a:pt x="0" y="100"/>
                    <a:pt x="0" y="100"/>
                  </a:cubicBezTo>
                  <a:cubicBezTo>
                    <a:pt x="8" y="100"/>
                    <a:pt x="8" y="100"/>
                    <a:pt x="8" y="100"/>
                  </a:cubicBezTo>
                  <a:moveTo>
                    <a:pt x="8" y="145"/>
                  </a:moveTo>
                  <a:cubicBezTo>
                    <a:pt x="8" y="123"/>
                    <a:pt x="8" y="123"/>
                    <a:pt x="8" y="123"/>
                  </a:cubicBezTo>
                  <a:cubicBezTo>
                    <a:pt x="0" y="123"/>
                    <a:pt x="0" y="123"/>
                    <a:pt x="0" y="123"/>
                  </a:cubicBezTo>
                  <a:cubicBezTo>
                    <a:pt x="0" y="145"/>
                    <a:pt x="0" y="145"/>
                    <a:pt x="0" y="145"/>
                  </a:cubicBezTo>
                  <a:cubicBezTo>
                    <a:pt x="8" y="145"/>
                    <a:pt x="8" y="145"/>
                    <a:pt x="8" y="145"/>
                  </a:cubicBezTo>
                  <a:moveTo>
                    <a:pt x="8" y="191"/>
                  </a:moveTo>
                  <a:cubicBezTo>
                    <a:pt x="8" y="168"/>
                    <a:pt x="8" y="168"/>
                    <a:pt x="8" y="168"/>
                  </a:cubicBezTo>
                  <a:cubicBezTo>
                    <a:pt x="0" y="168"/>
                    <a:pt x="0" y="168"/>
                    <a:pt x="0" y="168"/>
                  </a:cubicBezTo>
                  <a:cubicBezTo>
                    <a:pt x="0" y="191"/>
                    <a:pt x="0" y="191"/>
                    <a:pt x="0" y="191"/>
                  </a:cubicBezTo>
                  <a:cubicBezTo>
                    <a:pt x="8" y="191"/>
                    <a:pt x="8" y="191"/>
                    <a:pt x="8" y="191"/>
                  </a:cubicBezTo>
                  <a:moveTo>
                    <a:pt x="22" y="221"/>
                  </a:moveTo>
                  <a:cubicBezTo>
                    <a:pt x="20" y="221"/>
                    <a:pt x="20" y="221"/>
                    <a:pt x="20" y="221"/>
                  </a:cubicBezTo>
                  <a:cubicBezTo>
                    <a:pt x="15" y="221"/>
                    <a:pt x="10" y="218"/>
                    <a:pt x="9" y="212"/>
                  </a:cubicBezTo>
                  <a:cubicBezTo>
                    <a:pt x="1" y="214"/>
                    <a:pt x="1" y="214"/>
                    <a:pt x="1" y="214"/>
                  </a:cubicBezTo>
                  <a:cubicBezTo>
                    <a:pt x="3" y="223"/>
                    <a:pt x="11" y="229"/>
                    <a:pt x="20" y="229"/>
                  </a:cubicBezTo>
                  <a:cubicBezTo>
                    <a:pt x="22" y="229"/>
                    <a:pt x="22" y="229"/>
                    <a:pt x="22" y="229"/>
                  </a:cubicBezTo>
                  <a:cubicBezTo>
                    <a:pt x="22" y="221"/>
                    <a:pt x="22" y="221"/>
                    <a:pt x="22" y="221"/>
                  </a:cubicBezTo>
                  <a:moveTo>
                    <a:pt x="67" y="221"/>
                  </a:moveTo>
                  <a:cubicBezTo>
                    <a:pt x="44" y="221"/>
                    <a:pt x="44" y="221"/>
                    <a:pt x="44" y="221"/>
                  </a:cubicBezTo>
                  <a:cubicBezTo>
                    <a:pt x="44" y="229"/>
                    <a:pt x="44" y="229"/>
                    <a:pt x="44" y="229"/>
                  </a:cubicBezTo>
                  <a:cubicBezTo>
                    <a:pt x="67" y="229"/>
                    <a:pt x="67" y="229"/>
                    <a:pt x="67" y="229"/>
                  </a:cubicBezTo>
                  <a:cubicBezTo>
                    <a:pt x="67" y="221"/>
                    <a:pt x="67" y="221"/>
                    <a:pt x="67" y="221"/>
                  </a:cubicBezTo>
                  <a:moveTo>
                    <a:pt x="112" y="221"/>
                  </a:moveTo>
                  <a:cubicBezTo>
                    <a:pt x="90" y="221"/>
                    <a:pt x="90" y="221"/>
                    <a:pt x="90" y="221"/>
                  </a:cubicBezTo>
                  <a:cubicBezTo>
                    <a:pt x="90" y="229"/>
                    <a:pt x="90" y="229"/>
                    <a:pt x="90" y="229"/>
                  </a:cubicBezTo>
                  <a:cubicBezTo>
                    <a:pt x="112" y="229"/>
                    <a:pt x="112" y="229"/>
                    <a:pt x="112" y="229"/>
                  </a:cubicBezTo>
                  <a:cubicBezTo>
                    <a:pt x="112" y="221"/>
                    <a:pt x="112" y="221"/>
                    <a:pt x="112" y="221"/>
                  </a:cubicBezTo>
                  <a:moveTo>
                    <a:pt x="158" y="221"/>
                  </a:moveTo>
                  <a:cubicBezTo>
                    <a:pt x="135" y="221"/>
                    <a:pt x="135" y="221"/>
                    <a:pt x="135" y="221"/>
                  </a:cubicBezTo>
                  <a:cubicBezTo>
                    <a:pt x="135" y="229"/>
                    <a:pt x="135" y="229"/>
                    <a:pt x="135" y="229"/>
                  </a:cubicBezTo>
                  <a:cubicBezTo>
                    <a:pt x="158" y="229"/>
                    <a:pt x="158" y="229"/>
                    <a:pt x="158" y="229"/>
                  </a:cubicBezTo>
                  <a:cubicBezTo>
                    <a:pt x="158" y="221"/>
                    <a:pt x="158" y="221"/>
                    <a:pt x="158" y="221"/>
                  </a:cubicBezTo>
                  <a:moveTo>
                    <a:pt x="203" y="221"/>
                  </a:moveTo>
                  <a:cubicBezTo>
                    <a:pt x="180" y="221"/>
                    <a:pt x="180" y="221"/>
                    <a:pt x="180" y="221"/>
                  </a:cubicBezTo>
                  <a:cubicBezTo>
                    <a:pt x="180" y="229"/>
                    <a:pt x="180" y="229"/>
                    <a:pt x="180" y="229"/>
                  </a:cubicBezTo>
                  <a:cubicBezTo>
                    <a:pt x="203" y="229"/>
                    <a:pt x="203" y="229"/>
                    <a:pt x="203" y="229"/>
                  </a:cubicBezTo>
                  <a:cubicBezTo>
                    <a:pt x="203" y="221"/>
                    <a:pt x="203" y="221"/>
                    <a:pt x="203" y="221"/>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76"/>
            <p:cNvSpPr>
              <a:spLocks/>
            </p:cNvSpPr>
            <p:nvPr/>
          </p:nvSpPr>
          <p:spPr bwMode="auto">
            <a:xfrm>
              <a:off x="3675667" y="3406458"/>
              <a:ext cx="278897" cy="35071"/>
            </a:xfrm>
            <a:custGeom>
              <a:avLst/>
              <a:gdLst>
                <a:gd name="T0" fmla="*/ 151 w 167"/>
                <a:gd name="T1" fmla="*/ 0 h 21"/>
                <a:gd name="T2" fmla="*/ 11 w 167"/>
                <a:gd name="T3" fmla="*/ 0 h 21"/>
                <a:gd name="T4" fmla="*/ 0 w 167"/>
                <a:gd name="T5" fmla="*/ 21 h 21"/>
                <a:gd name="T6" fmla="*/ 167 w 167"/>
                <a:gd name="T7" fmla="*/ 21 h 21"/>
                <a:gd name="T8" fmla="*/ 151 w 167"/>
                <a:gd name="T9" fmla="*/ 0 h 21"/>
              </a:gdLst>
              <a:ahLst/>
              <a:cxnLst>
                <a:cxn ang="0">
                  <a:pos x="T0" y="T1"/>
                </a:cxn>
                <a:cxn ang="0">
                  <a:pos x="T2" y="T3"/>
                </a:cxn>
                <a:cxn ang="0">
                  <a:pos x="T4" y="T5"/>
                </a:cxn>
                <a:cxn ang="0">
                  <a:pos x="T6" y="T7"/>
                </a:cxn>
                <a:cxn ang="0">
                  <a:pos x="T8" y="T9"/>
                </a:cxn>
              </a:cxnLst>
              <a:rect l="0" t="0" r="r" b="b"/>
              <a:pathLst>
                <a:path w="167" h="21">
                  <a:moveTo>
                    <a:pt x="151" y="0"/>
                  </a:moveTo>
                  <a:lnTo>
                    <a:pt x="11" y="0"/>
                  </a:lnTo>
                  <a:lnTo>
                    <a:pt x="0" y="21"/>
                  </a:lnTo>
                  <a:lnTo>
                    <a:pt x="167" y="21"/>
                  </a:lnTo>
                  <a:lnTo>
                    <a:pt x="151"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77"/>
            <p:cNvSpPr>
              <a:spLocks noChangeArrowheads="1"/>
            </p:cNvSpPr>
            <p:nvPr/>
          </p:nvSpPr>
          <p:spPr bwMode="auto">
            <a:xfrm>
              <a:off x="3675667" y="3441529"/>
              <a:ext cx="278897" cy="668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78"/>
            <p:cNvSpPr>
              <a:spLocks/>
            </p:cNvSpPr>
            <p:nvPr/>
          </p:nvSpPr>
          <p:spPr bwMode="auto">
            <a:xfrm>
              <a:off x="3533713" y="2998967"/>
              <a:ext cx="561134" cy="337349"/>
            </a:xfrm>
            <a:custGeom>
              <a:avLst/>
              <a:gdLst>
                <a:gd name="T0" fmla="*/ 5 w 175"/>
                <a:gd name="T1" fmla="*/ 105 h 105"/>
                <a:gd name="T2" fmla="*/ 0 w 175"/>
                <a:gd name="T3" fmla="*/ 99 h 105"/>
                <a:gd name="T4" fmla="*/ 0 w 175"/>
                <a:gd name="T5" fmla="*/ 6 h 105"/>
                <a:gd name="T6" fmla="*/ 5 w 175"/>
                <a:gd name="T7" fmla="*/ 0 h 105"/>
                <a:gd name="T8" fmla="*/ 170 w 175"/>
                <a:gd name="T9" fmla="*/ 0 h 105"/>
                <a:gd name="T10" fmla="*/ 175 w 175"/>
                <a:gd name="T11" fmla="*/ 6 h 105"/>
                <a:gd name="T12" fmla="*/ 175 w 175"/>
                <a:gd name="T13" fmla="*/ 99 h 105"/>
                <a:gd name="T14" fmla="*/ 170 w 175"/>
                <a:gd name="T15" fmla="*/ 105 h 105"/>
                <a:gd name="T16" fmla="*/ 5 w 175"/>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5">
                  <a:moveTo>
                    <a:pt x="5" y="105"/>
                  </a:moveTo>
                  <a:cubicBezTo>
                    <a:pt x="2" y="105"/>
                    <a:pt x="0" y="103"/>
                    <a:pt x="0" y="99"/>
                  </a:cubicBezTo>
                  <a:cubicBezTo>
                    <a:pt x="0" y="6"/>
                    <a:pt x="0" y="6"/>
                    <a:pt x="0" y="6"/>
                  </a:cubicBezTo>
                  <a:cubicBezTo>
                    <a:pt x="0" y="3"/>
                    <a:pt x="2" y="0"/>
                    <a:pt x="5" y="0"/>
                  </a:cubicBezTo>
                  <a:cubicBezTo>
                    <a:pt x="170" y="0"/>
                    <a:pt x="170" y="0"/>
                    <a:pt x="170" y="0"/>
                  </a:cubicBezTo>
                  <a:cubicBezTo>
                    <a:pt x="173" y="0"/>
                    <a:pt x="175" y="3"/>
                    <a:pt x="175" y="6"/>
                  </a:cubicBezTo>
                  <a:cubicBezTo>
                    <a:pt x="175" y="99"/>
                    <a:pt x="175" y="99"/>
                    <a:pt x="175" y="99"/>
                  </a:cubicBezTo>
                  <a:cubicBezTo>
                    <a:pt x="175" y="103"/>
                    <a:pt x="173" y="105"/>
                    <a:pt x="170" y="105"/>
                  </a:cubicBezTo>
                  <a:cubicBezTo>
                    <a:pt x="5" y="105"/>
                    <a:pt x="5" y="105"/>
                    <a:pt x="5" y="10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79"/>
            <p:cNvSpPr>
              <a:spLocks/>
            </p:cNvSpPr>
            <p:nvPr/>
          </p:nvSpPr>
          <p:spPr bwMode="auto">
            <a:xfrm>
              <a:off x="3777539" y="3336316"/>
              <a:ext cx="70142" cy="86842"/>
            </a:xfrm>
            <a:custGeom>
              <a:avLst/>
              <a:gdLst>
                <a:gd name="T0" fmla="*/ 15 w 22"/>
                <a:gd name="T1" fmla="*/ 0 h 27"/>
                <a:gd name="T2" fmla="*/ 16 w 22"/>
                <a:gd name="T3" fmla="*/ 2 h 27"/>
                <a:gd name="T4" fmla="*/ 11 w 22"/>
                <a:gd name="T5" fmla="*/ 8 h 27"/>
                <a:gd name="T6" fmla="*/ 6 w 22"/>
                <a:gd name="T7" fmla="*/ 2 h 27"/>
                <a:gd name="T8" fmla="*/ 6 w 22"/>
                <a:gd name="T9" fmla="*/ 0 h 27"/>
                <a:gd name="T10" fmla="*/ 0 w 22"/>
                <a:gd name="T11" fmla="*/ 0 h 27"/>
                <a:gd name="T12" fmla="*/ 0 w 22"/>
                <a:gd name="T13" fmla="*/ 27 h 27"/>
                <a:gd name="T14" fmla="*/ 22 w 22"/>
                <a:gd name="T15" fmla="*/ 27 h 27"/>
                <a:gd name="T16" fmla="*/ 22 w 22"/>
                <a:gd name="T17" fmla="*/ 0 h 27"/>
                <a:gd name="T18" fmla="*/ 15 w 22"/>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7">
                  <a:moveTo>
                    <a:pt x="15" y="0"/>
                  </a:moveTo>
                  <a:cubicBezTo>
                    <a:pt x="16" y="1"/>
                    <a:pt x="16" y="1"/>
                    <a:pt x="16" y="2"/>
                  </a:cubicBezTo>
                  <a:cubicBezTo>
                    <a:pt x="16" y="6"/>
                    <a:pt x="14" y="8"/>
                    <a:pt x="11" y="8"/>
                  </a:cubicBezTo>
                  <a:cubicBezTo>
                    <a:pt x="8" y="8"/>
                    <a:pt x="6" y="6"/>
                    <a:pt x="6" y="2"/>
                  </a:cubicBezTo>
                  <a:cubicBezTo>
                    <a:pt x="6" y="1"/>
                    <a:pt x="6" y="1"/>
                    <a:pt x="6" y="0"/>
                  </a:cubicBezTo>
                  <a:cubicBezTo>
                    <a:pt x="0" y="0"/>
                    <a:pt x="0" y="0"/>
                    <a:pt x="0" y="0"/>
                  </a:cubicBezTo>
                  <a:cubicBezTo>
                    <a:pt x="0" y="27"/>
                    <a:pt x="0" y="27"/>
                    <a:pt x="0" y="27"/>
                  </a:cubicBezTo>
                  <a:cubicBezTo>
                    <a:pt x="22" y="27"/>
                    <a:pt x="22" y="27"/>
                    <a:pt x="22" y="27"/>
                  </a:cubicBezTo>
                  <a:cubicBezTo>
                    <a:pt x="22" y="0"/>
                    <a:pt x="22" y="0"/>
                    <a:pt x="22" y="0"/>
                  </a:cubicBezTo>
                  <a:lnTo>
                    <a:pt x="1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80"/>
            <p:cNvSpPr>
              <a:spLocks/>
            </p:cNvSpPr>
            <p:nvPr/>
          </p:nvSpPr>
          <p:spPr bwMode="auto">
            <a:xfrm>
              <a:off x="3547073" y="3015668"/>
              <a:ext cx="532744" cy="292258"/>
            </a:xfrm>
            <a:custGeom>
              <a:avLst/>
              <a:gdLst>
                <a:gd name="T0" fmla="*/ 166 w 166"/>
                <a:gd name="T1" fmla="*/ 89 h 91"/>
                <a:gd name="T2" fmla="*/ 164 w 166"/>
                <a:gd name="T3" fmla="*/ 91 h 91"/>
                <a:gd name="T4" fmla="*/ 3 w 166"/>
                <a:gd name="T5" fmla="*/ 91 h 91"/>
                <a:gd name="T6" fmla="*/ 0 w 166"/>
                <a:gd name="T7" fmla="*/ 89 h 91"/>
                <a:gd name="T8" fmla="*/ 0 w 166"/>
                <a:gd name="T9" fmla="*/ 2 h 91"/>
                <a:gd name="T10" fmla="*/ 3 w 166"/>
                <a:gd name="T11" fmla="*/ 0 h 91"/>
                <a:gd name="T12" fmla="*/ 164 w 166"/>
                <a:gd name="T13" fmla="*/ 0 h 91"/>
                <a:gd name="T14" fmla="*/ 166 w 166"/>
                <a:gd name="T15" fmla="*/ 2 h 91"/>
                <a:gd name="T16" fmla="*/ 166 w 166"/>
                <a:gd name="T17"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91">
                  <a:moveTo>
                    <a:pt x="166" y="89"/>
                  </a:moveTo>
                  <a:cubicBezTo>
                    <a:pt x="166" y="90"/>
                    <a:pt x="165" y="91"/>
                    <a:pt x="164" y="91"/>
                  </a:cubicBezTo>
                  <a:cubicBezTo>
                    <a:pt x="3" y="91"/>
                    <a:pt x="3" y="91"/>
                    <a:pt x="3" y="91"/>
                  </a:cubicBezTo>
                  <a:cubicBezTo>
                    <a:pt x="1" y="91"/>
                    <a:pt x="0" y="90"/>
                    <a:pt x="0" y="89"/>
                  </a:cubicBezTo>
                  <a:cubicBezTo>
                    <a:pt x="0" y="2"/>
                    <a:pt x="0" y="2"/>
                    <a:pt x="0" y="2"/>
                  </a:cubicBezTo>
                  <a:cubicBezTo>
                    <a:pt x="0" y="1"/>
                    <a:pt x="1" y="0"/>
                    <a:pt x="3" y="0"/>
                  </a:cubicBezTo>
                  <a:cubicBezTo>
                    <a:pt x="164" y="0"/>
                    <a:pt x="164" y="0"/>
                    <a:pt x="164" y="0"/>
                  </a:cubicBezTo>
                  <a:cubicBezTo>
                    <a:pt x="165" y="0"/>
                    <a:pt x="166" y="1"/>
                    <a:pt x="166" y="2"/>
                  </a:cubicBezTo>
                  <a:cubicBezTo>
                    <a:pt x="166" y="89"/>
                    <a:pt x="166" y="89"/>
                    <a:pt x="166" y="89"/>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81"/>
            <p:cNvSpPr>
              <a:spLocks/>
            </p:cNvSpPr>
            <p:nvPr/>
          </p:nvSpPr>
          <p:spPr bwMode="auto">
            <a:xfrm>
              <a:off x="3668986" y="3015668"/>
              <a:ext cx="410831" cy="292258"/>
            </a:xfrm>
            <a:custGeom>
              <a:avLst/>
              <a:gdLst>
                <a:gd name="T0" fmla="*/ 126 w 128"/>
                <a:gd name="T1" fmla="*/ 0 h 91"/>
                <a:gd name="T2" fmla="*/ 110 w 128"/>
                <a:gd name="T3" fmla="*/ 0 h 91"/>
                <a:gd name="T4" fmla="*/ 0 w 128"/>
                <a:gd name="T5" fmla="*/ 91 h 91"/>
                <a:gd name="T6" fmla="*/ 126 w 128"/>
                <a:gd name="T7" fmla="*/ 91 h 91"/>
                <a:gd name="T8" fmla="*/ 128 w 128"/>
                <a:gd name="T9" fmla="*/ 89 h 91"/>
                <a:gd name="T10" fmla="*/ 128 w 128"/>
                <a:gd name="T11" fmla="*/ 2 h 91"/>
                <a:gd name="T12" fmla="*/ 126 w 128"/>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28" h="91">
                  <a:moveTo>
                    <a:pt x="126" y="0"/>
                  </a:moveTo>
                  <a:cubicBezTo>
                    <a:pt x="126" y="0"/>
                    <a:pt x="126" y="0"/>
                    <a:pt x="110" y="0"/>
                  </a:cubicBezTo>
                  <a:cubicBezTo>
                    <a:pt x="0" y="91"/>
                    <a:pt x="0" y="91"/>
                    <a:pt x="0" y="91"/>
                  </a:cubicBezTo>
                  <a:cubicBezTo>
                    <a:pt x="23" y="91"/>
                    <a:pt x="62" y="91"/>
                    <a:pt x="126" y="91"/>
                  </a:cubicBezTo>
                  <a:cubicBezTo>
                    <a:pt x="127" y="91"/>
                    <a:pt x="128" y="90"/>
                    <a:pt x="128" y="89"/>
                  </a:cubicBezTo>
                  <a:cubicBezTo>
                    <a:pt x="128" y="2"/>
                    <a:pt x="128" y="2"/>
                    <a:pt x="128" y="2"/>
                  </a:cubicBezTo>
                  <a:cubicBezTo>
                    <a:pt x="128" y="1"/>
                    <a:pt x="127" y="0"/>
                    <a:pt x="126" y="0"/>
                  </a:cubicBezTo>
                </a:path>
              </a:pathLst>
            </a:custGeom>
            <a:solidFill>
              <a:srgbClr val="37A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1" name="Group 334"/>
          <p:cNvGrpSpPr>
            <a:grpSpLocks noChangeAspect="1"/>
          </p:cNvGrpSpPr>
          <p:nvPr/>
        </p:nvGrpSpPr>
        <p:grpSpPr>
          <a:xfrm>
            <a:off x="11183769" y="5109828"/>
            <a:ext cx="599509" cy="693947"/>
            <a:chOff x="11312677" y="4385379"/>
            <a:chExt cx="420734" cy="643192"/>
          </a:xfrm>
        </p:grpSpPr>
        <p:sp>
          <p:nvSpPr>
            <p:cNvPr id="122"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3"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4"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5"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6"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7"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8"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9"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30"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31"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32"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pic>
        <p:nvPicPr>
          <p:cNvPr id="133" name="Picture 132"/>
          <p:cNvPicPr>
            <a:picLocks noChangeAspect="1"/>
          </p:cNvPicPr>
          <p:nvPr/>
        </p:nvPicPr>
        <p:blipFill>
          <a:blip r:embed="rId3"/>
          <a:stretch>
            <a:fillRect/>
          </a:stretch>
        </p:blipFill>
        <p:spPr>
          <a:xfrm>
            <a:off x="10899342" y="4506672"/>
            <a:ext cx="399488" cy="509691"/>
          </a:xfrm>
          <a:prstGeom prst="rect">
            <a:avLst/>
          </a:prstGeom>
        </p:spPr>
      </p:pic>
      <p:grpSp>
        <p:nvGrpSpPr>
          <p:cNvPr id="10" name="Group 9"/>
          <p:cNvGrpSpPr/>
          <p:nvPr/>
        </p:nvGrpSpPr>
        <p:grpSpPr>
          <a:xfrm>
            <a:off x="8050565" y="1635823"/>
            <a:ext cx="2921083" cy="2401012"/>
            <a:chOff x="8050565" y="1712023"/>
            <a:chExt cx="2921083" cy="2401012"/>
          </a:xfrm>
        </p:grpSpPr>
        <p:sp>
          <p:nvSpPr>
            <p:cNvPr id="9" name="Arrow: Curved Right 8"/>
            <p:cNvSpPr/>
            <p:nvPr/>
          </p:nvSpPr>
          <p:spPr bwMode="auto">
            <a:xfrm>
              <a:off x="8050565" y="1830383"/>
              <a:ext cx="1446161" cy="2282652"/>
            </a:xfrm>
            <a:prstGeom prst="curvedRight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2" name="Arrow: Curved Right 81"/>
            <p:cNvSpPr/>
            <p:nvPr/>
          </p:nvSpPr>
          <p:spPr bwMode="auto">
            <a:xfrm flipH="1" flipV="1">
              <a:off x="9525487" y="1712023"/>
              <a:ext cx="1446161" cy="2282652"/>
            </a:xfrm>
            <a:prstGeom prst="curvedRight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pic>
        <p:nvPicPr>
          <p:cNvPr id="78" name="Picture 77"/>
          <p:cNvPicPr>
            <a:picLocks noChangeAspect="1"/>
          </p:cNvPicPr>
          <p:nvPr/>
        </p:nvPicPr>
        <p:blipFill>
          <a:blip r:embed="rId3"/>
          <a:stretch>
            <a:fillRect/>
          </a:stretch>
        </p:blipFill>
        <p:spPr>
          <a:xfrm>
            <a:off x="7232943" y="2802943"/>
            <a:ext cx="399488" cy="509691"/>
          </a:xfrm>
          <a:prstGeom prst="rect">
            <a:avLst/>
          </a:prstGeom>
        </p:spPr>
      </p:pic>
      <p:sp>
        <p:nvSpPr>
          <p:cNvPr id="79" name="Up-Down Arrow 6"/>
          <p:cNvSpPr/>
          <p:nvPr/>
        </p:nvSpPr>
        <p:spPr bwMode="auto">
          <a:xfrm rot="5400000">
            <a:off x="8346193" y="2310863"/>
            <a:ext cx="272327" cy="1338476"/>
          </a:xfrm>
          <a:prstGeom prst="upDownArrow">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0" name="Picture 79"/>
          <p:cNvPicPr>
            <a:picLocks noChangeAspect="1"/>
          </p:cNvPicPr>
          <p:nvPr/>
        </p:nvPicPr>
        <p:blipFill>
          <a:blip r:embed="rId3">
            <a:duotone>
              <a:prstClr val="black"/>
              <a:schemeClr val="accent2">
                <a:tint val="45000"/>
                <a:satMod val="400000"/>
              </a:schemeClr>
            </a:duotone>
          </a:blip>
          <a:stretch>
            <a:fillRect/>
          </a:stretch>
        </p:blipFill>
        <p:spPr>
          <a:xfrm>
            <a:off x="7786757" y="4384541"/>
            <a:ext cx="399488" cy="509691"/>
          </a:xfrm>
          <a:prstGeom prst="rect">
            <a:avLst/>
          </a:prstGeom>
        </p:spPr>
      </p:pic>
      <p:pic>
        <p:nvPicPr>
          <p:cNvPr id="81" name="Picture 80"/>
          <p:cNvPicPr>
            <a:picLocks noChangeAspect="1"/>
          </p:cNvPicPr>
          <p:nvPr/>
        </p:nvPicPr>
        <p:blipFill>
          <a:blip r:embed="rId3">
            <a:duotone>
              <a:prstClr val="black"/>
              <a:schemeClr val="tx2">
                <a:tint val="45000"/>
                <a:satMod val="400000"/>
              </a:schemeClr>
            </a:duotone>
          </a:blip>
          <a:stretch>
            <a:fillRect/>
          </a:stretch>
        </p:blipFill>
        <p:spPr>
          <a:xfrm>
            <a:off x="10742830" y="4384812"/>
            <a:ext cx="399488" cy="509691"/>
          </a:xfrm>
          <a:prstGeom prst="rect">
            <a:avLst/>
          </a:prstGeom>
        </p:spPr>
      </p:pic>
      <p:grpSp>
        <p:nvGrpSpPr>
          <p:cNvPr id="4" name="Group 3"/>
          <p:cNvGrpSpPr>
            <a:grpSpLocks noChangeAspect="1"/>
          </p:cNvGrpSpPr>
          <p:nvPr/>
        </p:nvGrpSpPr>
        <p:grpSpPr>
          <a:xfrm>
            <a:off x="8853324" y="1721550"/>
            <a:ext cx="1447800" cy="865308"/>
            <a:chOff x="10393557" y="1474929"/>
            <a:chExt cx="1300131" cy="758557"/>
          </a:xfrm>
        </p:grpSpPr>
        <p:sp>
          <p:nvSpPr>
            <p:cNvPr id="5" name="Freeform 7"/>
            <p:cNvSpPr>
              <a:spLocks/>
            </p:cNvSpPr>
            <p:nvPr/>
          </p:nvSpPr>
          <p:spPr bwMode="auto">
            <a:xfrm>
              <a:off x="10393557" y="1474929"/>
              <a:ext cx="1300131" cy="758557"/>
            </a:xfrm>
            <a:custGeom>
              <a:avLst/>
              <a:gdLst>
                <a:gd name="T0" fmla="*/ 39 w 410"/>
                <a:gd name="T1" fmla="*/ 120 h 239"/>
                <a:gd name="T2" fmla="*/ 108 w 410"/>
                <a:gd name="T3" fmla="*/ 69 h 239"/>
                <a:gd name="T4" fmla="*/ 178 w 410"/>
                <a:gd name="T5" fmla="*/ 0 h 239"/>
                <a:gd name="T6" fmla="*/ 240 w 410"/>
                <a:gd name="T7" fmla="*/ 37 h 239"/>
                <a:gd name="T8" fmla="*/ 261 w 410"/>
                <a:gd name="T9" fmla="*/ 33 h 239"/>
                <a:gd name="T10" fmla="*/ 328 w 410"/>
                <a:gd name="T11" fmla="*/ 96 h 239"/>
                <a:gd name="T12" fmla="*/ 336 w 410"/>
                <a:gd name="T13" fmla="*/ 96 h 239"/>
                <a:gd name="T14" fmla="*/ 410 w 410"/>
                <a:gd name="T15" fmla="*/ 169 h 239"/>
                <a:gd name="T16" fmla="*/ 336 w 410"/>
                <a:gd name="T17" fmla="*/ 239 h 239"/>
                <a:gd name="T18" fmla="*/ 65 w 410"/>
                <a:gd name="T19" fmla="*/ 239 h 239"/>
                <a:gd name="T20" fmla="*/ 0 w 410"/>
                <a:gd name="T21" fmla="*/ 179 h 239"/>
                <a:gd name="T22" fmla="*/ 39 w 410"/>
                <a:gd name="T23"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239">
                  <a:moveTo>
                    <a:pt x="39" y="120"/>
                  </a:moveTo>
                  <a:cubicBezTo>
                    <a:pt x="47" y="90"/>
                    <a:pt x="75" y="69"/>
                    <a:pt x="108" y="69"/>
                  </a:cubicBezTo>
                  <a:cubicBezTo>
                    <a:pt x="108" y="31"/>
                    <a:pt x="139" y="0"/>
                    <a:pt x="178" y="0"/>
                  </a:cubicBezTo>
                  <a:cubicBezTo>
                    <a:pt x="204" y="0"/>
                    <a:pt x="227" y="15"/>
                    <a:pt x="240" y="37"/>
                  </a:cubicBezTo>
                  <a:cubicBezTo>
                    <a:pt x="247" y="33"/>
                    <a:pt x="253" y="33"/>
                    <a:pt x="261" y="33"/>
                  </a:cubicBezTo>
                  <a:cubicBezTo>
                    <a:pt x="298" y="33"/>
                    <a:pt x="328" y="61"/>
                    <a:pt x="328" y="96"/>
                  </a:cubicBezTo>
                  <a:cubicBezTo>
                    <a:pt x="330" y="96"/>
                    <a:pt x="334" y="96"/>
                    <a:pt x="336" y="96"/>
                  </a:cubicBezTo>
                  <a:cubicBezTo>
                    <a:pt x="377" y="96"/>
                    <a:pt x="410" y="127"/>
                    <a:pt x="410" y="169"/>
                  </a:cubicBezTo>
                  <a:cubicBezTo>
                    <a:pt x="410" y="208"/>
                    <a:pt x="377" y="239"/>
                    <a:pt x="336" y="239"/>
                  </a:cubicBezTo>
                  <a:cubicBezTo>
                    <a:pt x="65" y="239"/>
                    <a:pt x="65" y="239"/>
                    <a:pt x="65" y="239"/>
                  </a:cubicBezTo>
                  <a:cubicBezTo>
                    <a:pt x="28" y="239"/>
                    <a:pt x="0" y="212"/>
                    <a:pt x="0" y="179"/>
                  </a:cubicBezTo>
                  <a:cubicBezTo>
                    <a:pt x="0" y="151"/>
                    <a:pt x="16" y="130"/>
                    <a:pt x="39" y="120"/>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pic>
          <p:nvPicPr>
            <p:cNvPr id="6"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249" y="1840915"/>
              <a:ext cx="310479" cy="31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0803123" y="1765322"/>
              <a:ext cx="879422" cy="428993"/>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Storage</a:t>
              </a:r>
            </a:p>
          </p:txBody>
        </p:sp>
      </p:grpSp>
      <p:sp>
        <p:nvSpPr>
          <p:cNvPr id="136" name="Up-Down Arrow 6"/>
          <p:cNvSpPr/>
          <p:nvPr/>
        </p:nvSpPr>
        <p:spPr bwMode="auto">
          <a:xfrm rot="2123563">
            <a:off x="8884234" y="3467636"/>
            <a:ext cx="207072" cy="1630584"/>
          </a:xfrm>
          <a:prstGeom prst="upDownArrow">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5" name="Up-Down Arrow 6"/>
          <p:cNvSpPr/>
          <p:nvPr/>
        </p:nvSpPr>
        <p:spPr bwMode="auto">
          <a:xfrm rot="19668139">
            <a:off x="10121243" y="3476423"/>
            <a:ext cx="207072" cy="1630584"/>
          </a:xfrm>
          <a:prstGeom prst="upDownArrow">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6700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left)">
                                      <p:cBhvr>
                                        <p:cTn id="13" dur="250"/>
                                        <p:tgtEl>
                                          <p:spTgt spid="68"/>
                                        </p:tgtEl>
                                      </p:cBhvr>
                                    </p:animEffect>
                                  </p:childTnLst>
                                </p:cTn>
                              </p:par>
                              <p:par>
                                <p:cTn id="14" presetID="22" presetClass="entr" presetSubtype="8"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left)">
                                      <p:cBhvr>
                                        <p:cTn id="16" dur="25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250"/>
                                        <p:tgtEl>
                                          <p:spTgt spid="3">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250"/>
                                        <p:tgtEl>
                                          <p:spTgt spid="3">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250"/>
                                        <p:tgtEl>
                                          <p:spTgt spid="56"/>
                                        </p:tgtEl>
                                      </p:cBhvr>
                                    </p:animEffect>
                                  </p:childTnLst>
                                </p:cTn>
                              </p:par>
                              <p:par>
                                <p:cTn id="28" presetID="22" presetClass="entr" presetSubtype="8"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25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250"/>
                                        <p:tgtEl>
                                          <p:spTgt spid="3">
                                            <p:txEl>
                                              <p:pRg st="3" end="3"/>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wipe(left)">
                                      <p:cBhvr>
                                        <p:cTn id="38" dur="250"/>
                                        <p:tgtEl>
                                          <p:spTgt spid="110"/>
                                        </p:tgtEl>
                                      </p:cBhvr>
                                    </p:animEffect>
                                  </p:childTnLst>
                                </p:cTn>
                              </p:par>
                              <p:par>
                                <p:cTn id="39" presetID="22" presetClass="entr" presetSubtype="8" fill="hold" nodeType="with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wipe(left)">
                                      <p:cBhvr>
                                        <p:cTn id="41" dur="250"/>
                                        <p:tgtEl>
                                          <p:spTgt spid="111"/>
                                        </p:tgtEl>
                                      </p:cBhvr>
                                    </p:animEffect>
                                  </p:childTnLst>
                                </p:cTn>
                              </p:par>
                              <p:par>
                                <p:cTn id="42" presetID="22" presetClass="entr" presetSubtype="8"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250"/>
                                        <p:tgtEl>
                                          <p:spTgt spid="57"/>
                                        </p:tgtEl>
                                      </p:cBhvr>
                                    </p:animEffect>
                                  </p:childTnLst>
                                </p:cTn>
                              </p:par>
                              <p:par>
                                <p:cTn id="45" presetID="22" presetClass="entr" presetSubtype="8"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wipe(left)">
                                      <p:cBhvr>
                                        <p:cTn id="47" dur="250"/>
                                        <p:tgtEl>
                                          <p:spTgt spid="78"/>
                                        </p:tgtEl>
                                      </p:cBhvr>
                                    </p:animEffect>
                                  </p:childTnLst>
                                </p:cTn>
                              </p:par>
                              <p:par>
                                <p:cTn id="48" presetID="22" presetClass="entr" presetSubtype="8"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wipe(left)">
                                      <p:cBhvr>
                                        <p:cTn id="50" dur="250"/>
                                        <p:tgtEl>
                                          <p:spTgt spid="80"/>
                                        </p:tgtEl>
                                      </p:cBhvr>
                                    </p:animEffect>
                                  </p:childTnLst>
                                </p:cTn>
                              </p:par>
                              <p:par>
                                <p:cTn id="51" presetID="22" presetClass="entr" presetSubtype="8" fill="hold" nodeType="with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wipe(left)">
                                      <p:cBhvr>
                                        <p:cTn id="53" dur="250"/>
                                        <p:tgtEl>
                                          <p:spTgt spid="112"/>
                                        </p:tgtEl>
                                      </p:cBhvr>
                                    </p:animEffect>
                                  </p:childTnLst>
                                </p:cTn>
                              </p:par>
                              <p:par>
                                <p:cTn id="54" presetID="22" presetClass="entr" presetSubtype="8" fill="hold" nodeType="with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wipe(left)">
                                      <p:cBhvr>
                                        <p:cTn id="56" dur="250"/>
                                        <p:tgtEl>
                                          <p:spTgt spid="81"/>
                                        </p:tgtEl>
                                      </p:cBhvr>
                                    </p:animEffect>
                                  </p:childTnLst>
                                </p:cTn>
                              </p:par>
                              <p:par>
                                <p:cTn id="57" presetID="22" presetClass="entr" presetSubtype="8" fill="hold" nodeType="withEffect">
                                  <p:stCondLst>
                                    <p:cond delay="0"/>
                                  </p:stCondLst>
                                  <p:childTnLst>
                                    <p:set>
                                      <p:cBhvr>
                                        <p:cTn id="58" dur="1" fill="hold">
                                          <p:stCondLst>
                                            <p:cond delay="0"/>
                                          </p:stCondLst>
                                        </p:cTn>
                                        <p:tgtEl>
                                          <p:spTgt spid="133"/>
                                        </p:tgtEl>
                                        <p:attrNameLst>
                                          <p:attrName>style.visibility</p:attrName>
                                        </p:attrNameLst>
                                      </p:cBhvr>
                                      <p:to>
                                        <p:strVal val="visible"/>
                                      </p:to>
                                    </p:set>
                                    <p:animEffect transition="in" filter="wipe(left)">
                                      <p:cBhvr>
                                        <p:cTn id="59" dur="250"/>
                                        <p:tgtEl>
                                          <p:spTgt spid="13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left)">
                                      <p:cBhvr>
                                        <p:cTn id="62" dur="250"/>
                                        <p:tgtEl>
                                          <p:spTgt spid="79"/>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36"/>
                                        </p:tgtEl>
                                        <p:attrNameLst>
                                          <p:attrName>style.visibility</p:attrName>
                                        </p:attrNameLst>
                                      </p:cBhvr>
                                      <p:to>
                                        <p:strVal val="visible"/>
                                      </p:to>
                                    </p:set>
                                    <p:animEffect transition="in" filter="wipe(left)">
                                      <p:cBhvr>
                                        <p:cTn id="65" dur="250"/>
                                        <p:tgtEl>
                                          <p:spTgt spid="13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35"/>
                                        </p:tgtEl>
                                        <p:attrNameLst>
                                          <p:attrName>style.visibility</p:attrName>
                                        </p:attrNameLst>
                                      </p:cBhvr>
                                      <p:to>
                                        <p:strVal val="visible"/>
                                      </p:to>
                                    </p:set>
                                    <p:animEffect transition="in" filter="wipe(left)">
                                      <p:cBhvr>
                                        <p:cTn id="68" dur="250"/>
                                        <p:tgtEl>
                                          <p:spTgt spid="13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
                                            <p:txEl>
                                              <p:pRg st="4" end="4"/>
                                            </p:txEl>
                                          </p:spTgt>
                                        </p:tgtEl>
                                        <p:attrNameLst>
                                          <p:attrName>style.visibility</p:attrName>
                                        </p:attrNameLst>
                                      </p:cBhvr>
                                      <p:to>
                                        <p:strVal val="visible"/>
                                      </p:to>
                                    </p:set>
                                    <p:animEffect transition="in" filter="wipe(left)">
                                      <p:cBhvr>
                                        <p:cTn id="73" dur="250"/>
                                        <p:tgtEl>
                                          <p:spTgt spid="3">
                                            <p:txEl>
                                              <p:pRg st="4" end="4"/>
                                            </p:txEl>
                                          </p:spTgt>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3">
                                            <p:txEl>
                                              <p:pRg st="5" end="5"/>
                                            </p:txEl>
                                          </p:spTgt>
                                        </p:tgtEl>
                                        <p:attrNameLst>
                                          <p:attrName>style.visibility</p:attrName>
                                        </p:attrNameLst>
                                      </p:cBhvr>
                                      <p:to>
                                        <p:strVal val="visible"/>
                                      </p:to>
                                    </p:set>
                                    <p:animEffect transition="in" filter="wipe(left)">
                                      <p:cBhvr>
                                        <p:cTn id="76" dur="250"/>
                                        <p:tgtEl>
                                          <p:spTgt spid="3">
                                            <p:txEl>
                                              <p:pRg st="5" end="5"/>
                                            </p:txEl>
                                          </p:spTgt>
                                        </p:tgtEl>
                                      </p:cBhvr>
                                    </p:animEffect>
                                  </p:childTnLst>
                                </p:cTn>
                              </p:par>
                              <p:par>
                                <p:cTn id="77" presetID="22" presetClass="entr" presetSubtype="8"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wipe(left)">
                                      <p:cBhvr>
                                        <p:cTn id="79" dur="250"/>
                                        <p:tgtEl>
                                          <p:spTgt spid="70"/>
                                        </p:tgtEl>
                                      </p:cBhvr>
                                    </p:animEffect>
                                  </p:childTnLst>
                                </p:cTn>
                              </p:par>
                              <p:par>
                                <p:cTn id="80" presetID="22" presetClass="entr" presetSubtype="8" fill="hold" nodeType="withEffect">
                                  <p:stCondLst>
                                    <p:cond delay="0"/>
                                  </p:stCondLst>
                                  <p:childTnLst>
                                    <p:set>
                                      <p:cBhvr>
                                        <p:cTn id="81" dur="1" fill="hold">
                                          <p:stCondLst>
                                            <p:cond delay="0"/>
                                          </p:stCondLst>
                                        </p:cTn>
                                        <p:tgtEl>
                                          <p:spTgt spid="86"/>
                                        </p:tgtEl>
                                        <p:attrNameLst>
                                          <p:attrName>style.visibility</p:attrName>
                                        </p:attrNameLst>
                                      </p:cBhvr>
                                      <p:to>
                                        <p:strVal val="visible"/>
                                      </p:to>
                                    </p:set>
                                    <p:animEffect transition="in" filter="wipe(left)">
                                      <p:cBhvr>
                                        <p:cTn id="82" dur="250"/>
                                        <p:tgtEl>
                                          <p:spTgt spid="86"/>
                                        </p:tgtEl>
                                      </p:cBhvr>
                                    </p:animEffect>
                                  </p:childTnLst>
                                </p:cTn>
                              </p:par>
                              <p:par>
                                <p:cTn id="83" presetID="22" presetClass="entr" presetSubtype="8" fill="hold" nodeType="withEffect">
                                  <p:stCondLst>
                                    <p:cond delay="0"/>
                                  </p:stCondLst>
                                  <p:childTnLst>
                                    <p:set>
                                      <p:cBhvr>
                                        <p:cTn id="84" dur="1" fill="hold">
                                          <p:stCondLst>
                                            <p:cond delay="0"/>
                                          </p:stCondLst>
                                        </p:cTn>
                                        <p:tgtEl>
                                          <p:spTgt spid="113"/>
                                        </p:tgtEl>
                                        <p:attrNameLst>
                                          <p:attrName>style.visibility</p:attrName>
                                        </p:attrNameLst>
                                      </p:cBhvr>
                                      <p:to>
                                        <p:strVal val="visible"/>
                                      </p:to>
                                    </p:set>
                                    <p:animEffect transition="in" filter="wipe(left)">
                                      <p:cBhvr>
                                        <p:cTn id="85" dur="250"/>
                                        <p:tgtEl>
                                          <p:spTgt spid="113"/>
                                        </p:tgtEl>
                                      </p:cBhvr>
                                    </p:animEffect>
                                  </p:childTnLst>
                                </p:cTn>
                              </p:par>
                              <p:par>
                                <p:cTn id="86" presetID="22" presetClass="entr" presetSubtype="8" fill="hold" nodeType="withEffect">
                                  <p:stCondLst>
                                    <p:cond delay="0"/>
                                  </p:stCondLst>
                                  <p:childTnLst>
                                    <p:set>
                                      <p:cBhvr>
                                        <p:cTn id="87" dur="1" fill="hold">
                                          <p:stCondLst>
                                            <p:cond delay="0"/>
                                          </p:stCondLst>
                                        </p:cTn>
                                        <p:tgtEl>
                                          <p:spTgt spid="121"/>
                                        </p:tgtEl>
                                        <p:attrNameLst>
                                          <p:attrName>style.visibility</p:attrName>
                                        </p:attrNameLst>
                                      </p:cBhvr>
                                      <p:to>
                                        <p:strVal val="visible"/>
                                      </p:to>
                                    </p:set>
                                    <p:animEffect transition="in" filter="wipe(left)">
                                      <p:cBhvr>
                                        <p:cTn id="88" dur="250"/>
                                        <p:tgtEl>
                                          <p:spTgt spid="1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3">
                                            <p:txEl>
                                              <p:pRg st="6" end="6"/>
                                            </p:txEl>
                                          </p:spTgt>
                                        </p:tgtEl>
                                        <p:attrNameLst>
                                          <p:attrName>style.visibility</p:attrName>
                                        </p:attrNameLst>
                                      </p:cBhvr>
                                      <p:to>
                                        <p:strVal val="visible"/>
                                      </p:to>
                                    </p:set>
                                    <p:animEffect transition="in" filter="wipe(left)">
                                      <p:cBhvr>
                                        <p:cTn id="93" dur="250"/>
                                        <p:tgtEl>
                                          <p:spTgt spid="3">
                                            <p:txEl>
                                              <p:pRg st="6" end="6"/>
                                            </p:txEl>
                                          </p:spTgt>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3">
                                            <p:txEl>
                                              <p:pRg st="7" end="7"/>
                                            </p:txEl>
                                          </p:spTgt>
                                        </p:tgtEl>
                                        <p:attrNameLst>
                                          <p:attrName>style.visibility</p:attrName>
                                        </p:attrNameLst>
                                      </p:cBhvr>
                                      <p:to>
                                        <p:strVal val="visible"/>
                                      </p:to>
                                    </p:set>
                                    <p:animEffect transition="in" filter="wipe(left)">
                                      <p:cBhvr>
                                        <p:cTn id="96" dur="250"/>
                                        <p:tgtEl>
                                          <p:spTgt spid="3">
                                            <p:txEl>
                                              <p:pRg st="7" end="7"/>
                                            </p:txEl>
                                          </p:spTgt>
                                        </p:tgtEl>
                                      </p:cBhvr>
                                    </p:animEffect>
                                  </p:childTnLst>
                                </p:cTn>
                              </p:par>
                              <p:par>
                                <p:cTn id="97" presetID="22" presetClass="entr" presetSubtype="8" fill="hold" nodeType="with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wipe(left)">
                                      <p:cBhvr>
                                        <p:cTn id="99" dur="250"/>
                                        <p:tgtEl>
                                          <p:spTgt spid="1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3">
                                            <p:txEl>
                                              <p:pRg st="8" end="8"/>
                                            </p:txEl>
                                          </p:spTgt>
                                        </p:tgtEl>
                                        <p:attrNameLst>
                                          <p:attrName>style.visibility</p:attrName>
                                        </p:attrNameLst>
                                      </p:cBhvr>
                                      <p:to>
                                        <p:strVal val="visible"/>
                                      </p:to>
                                    </p:set>
                                    <p:animEffect transition="in" filter="wipe(left)">
                                      <p:cBhvr>
                                        <p:cTn id="104" dur="250"/>
                                        <p:tgtEl>
                                          <p:spTgt spid="3">
                                            <p:txEl>
                                              <p:pRg st="8" end="8"/>
                                            </p:txEl>
                                          </p:spTgt>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3">
                                            <p:txEl>
                                              <p:pRg st="9" end="9"/>
                                            </p:txEl>
                                          </p:spTgt>
                                        </p:tgtEl>
                                        <p:attrNameLst>
                                          <p:attrName>style.visibility</p:attrName>
                                        </p:attrNameLst>
                                      </p:cBhvr>
                                      <p:to>
                                        <p:strVal val="visible"/>
                                      </p:to>
                                    </p:set>
                                    <p:animEffect transition="in" filter="wipe(left)">
                                      <p:cBhvr>
                                        <p:cTn id="107" dur="2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6" grpId="0" uiExpand="1" animBg="1"/>
      <p:bldP spid="79" grpId="0" uiExpand="1" animBg="1"/>
      <p:bldP spid="136" grpId="0" uiExpand="1" animBg="1"/>
      <p:bldP spid="135" grpId="0" uiExpan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Featured Partner Solutions</a:t>
            </a:r>
          </a:p>
        </p:txBody>
      </p:sp>
      <p:sp>
        <p:nvSpPr>
          <p:cNvPr id="3" name="Text Placeholder 2"/>
          <p:cNvSpPr>
            <a:spLocks noGrp="1"/>
          </p:cNvSpPr>
          <p:nvPr>
            <p:ph type="body" sz="quarter" idx="10"/>
          </p:nvPr>
        </p:nvSpPr>
        <p:spPr>
          <a:xfrm>
            <a:off x="274638" y="1212850"/>
            <a:ext cx="11887200" cy="738664"/>
          </a:xfrm>
        </p:spPr>
        <p:txBody>
          <a:bodyPr/>
          <a:lstStyle/>
          <a:p>
            <a:r>
              <a:rPr lang="en-US" dirty="0"/>
              <a:t>Hybrid Storage and Global Data Access with Azure</a:t>
            </a:r>
          </a:p>
        </p:txBody>
      </p:sp>
      <p:graphicFrame>
        <p:nvGraphicFramePr>
          <p:cNvPr id="4" name="Table 3"/>
          <p:cNvGraphicFramePr>
            <a:graphicFrameLocks noGrp="1"/>
          </p:cNvGraphicFramePr>
          <p:nvPr>
            <p:extLst>
              <p:ext uri="{D42A27DB-BD31-4B8C-83A1-F6EECF244321}">
                <p14:modId xmlns:p14="http://schemas.microsoft.com/office/powerpoint/2010/main" val="578803647"/>
              </p:ext>
            </p:extLst>
          </p:nvPr>
        </p:nvGraphicFramePr>
        <p:xfrm>
          <a:off x="274637" y="2072723"/>
          <a:ext cx="11887201" cy="4767384"/>
        </p:xfrm>
        <a:graphic>
          <a:graphicData uri="http://schemas.openxmlformats.org/drawingml/2006/table">
            <a:tbl>
              <a:tblPr firstRow="1" bandRow="1">
                <a:tableStyleId>{5940675A-B579-460E-94D1-54222C63F5DA}</a:tableStyleId>
              </a:tblPr>
              <a:tblGrid>
                <a:gridCol w="4094481">
                  <a:extLst>
                    <a:ext uri="{9D8B030D-6E8A-4147-A177-3AD203B41FA5}">
                      <a16:colId xmlns:a16="http://schemas.microsoft.com/office/drawing/2014/main" val="20000"/>
                    </a:ext>
                  </a:extLst>
                </a:gridCol>
                <a:gridCol w="3896360">
                  <a:extLst>
                    <a:ext uri="{9D8B030D-6E8A-4147-A177-3AD203B41FA5}">
                      <a16:colId xmlns:a16="http://schemas.microsoft.com/office/drawing/2014/main" val="20001"/>
                    </a:ext>
                  </a:extLst>
                </a:gridCol>
                <a:gridCol w="3896360">
                  <a:extLst>
                    <a:ext uri="{9D8B030D-6E8A-4147-A177-3AD203B41FA5}">
                      <a16:colId xmlns:a16="http://schemas.microsoft.com/office/drawing/2014/main" val="2002734500"/>
                    </a:ext>
                  </a:extLst>
                </a:gridCol>
              </a:tblGrid>
              <a:tr h="352193">
                <a:tc>
                  <a:txBody>
                    <a:bodyPr/>
                    <a:lstStyle/>
                    <a:p>
                      <a:pPr marL="0" algn="ctr" defTabSz="932742" rtl="0" eaLnBrk="1" latinLnBrk="0" hangingPunct="1"/>
                      <a:r>
                        <a:rPr lang="en-US" sz="1600" b="1" kern="1200" dirty="0">
                          <a:solidFill>
                            <a:schemeClr val="lt1"/>
                          </a:solidFill>
                          <a:latin typeface="+mj-lt"/>
                          <a:ea typeface="+mn-ea"/>
                          <a:cs typeface="+mn-cs"/>
                        </a:rPr>
                        <a:t>Partner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32742" rtl="0" eaLnBrk="1" latinLnBrk="0" hangingPunct="1"/>
                      <a:r>
                        <a:rPr lang="en-US" sz="1600" b="1" kern="1200" dirty="0">
                          <a:solidFill>
                            <a:schemeClr val="lt1"/>
                          </a:solidFill>
                          <a:latin typeface="+mj-lt"/>
                          <a:ea typeface="+mn-ea"/>
                          <a:cs typeface="+mn-cs"/>
                        </a:rPr>
                        <a:t>Product Solution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32742" rtl="0" eaLnBrk="1" latinLnBrk="0" hangingPunct="1"/>
                      <a:r>
                        <a:rPr lang="en-US" sz="1600" b="1" kern="1200" dirty="0">
                          <a:solidFill>
                            <a:schemeClr val="lt1"/>
                          </a:solidFill>
                          <a:latin typeface="+mj-lt"/>
                          <a:ea typeface="+mn-ea"/>
                          <a:cs typeface="+mn-cs"/>
                        </a:rPr>
                        <a:t>Key Differentiators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536024">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hlinkClick r:id="rId2"/>
                        </a:rPr>
                        <a:t>Panzura Global NAS Appliance</a:t>
                      </a:r>
                      <a:endParaRPr kumimoji="0" lang="en-US" sz="1600" b="0" i="0" u="none" strike="noStrike" kern="1200" cap="none" spc="0" normalizeH="0" baseline="0" noProof="0" dirty="0">
                        <a:ln>
                          <a:noFill/>
                        </a:ln>
                        <a:solidFill>
                          <a:srgbClr val="505050"/>
                        </a:solidFill>
                        <a:effectLst/>
                        <a:uLnTx/>
                        <a:uFillTx/>
                        <a:latin typeface="Segoe UI Ligh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latin typeface="+mj-lt"/>
                        </a:rPr>
                        <a:t>SMB/NFS, global file sharing/locking, Compression and Deduplication,</a:t>
                      </a:r>
                    </a:p>
                    <a:p>
                      <a:pPr algn="ctr"/>
                      <a:r>
                        <a:rPr lang="en-US" sz="1400" b="0" dirty="0">
                          <a:latin typeface="+mj-lt"/>
                        </a:rPr>
                        <a:t>Extensive Snapshot Capabilities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32171">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a:ea typeface="+mn-ea"/>
                          <a:cs typeface="+mn-cs"/>
                          <a:hlinkClick r:id="rId3"/>
                        </a:rPr>
                        <a:t>Enterprise File Service</a:t>
                      </a:r>
                      <a:endParaRPr kumimoji="0" lang="en-US" sz="1600" b="0" i="0" u="none" strike="noStrike" kern="1200" cap="none" spc="0" normalizeH="0" baseline="0" noProof="0" dirty="0">
                        <a:ln>
                          <a:noFill/>
                        </a:ln>
                        <a:solidFill>
                          <a:srgbClr val="505050"/>
                        </a:solidFill>
                        <a:effectLst/>
                        <a:uLnTx/>
                        <a:uFillTx/>
                        <a:latin typeface="Segoe UI Ligh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latin typeface="+mj-lt"/>
                        </a:rPr>
                        <a:t>SMB/NFS, global file sharing/locking, global deduplication and compression, Extensive Snapshot Capabilities, Replication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7986826"/>
                  </a:ext>
                </a:extLst>
              </a:tr>
              <a:tr h="568954">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kern="1200" dirty="0">
                          <a:solidFill>
                            <a:schemeClr val="tx1"/>
                          </a:solidFill>
                          <a:latin typeface="+mj-lt"/>
                          <a:ea typeface="+mn-ea"/>
                          <a:cs typeface="+mn-cs"/>
                          <a:hlinkClick r:id="rId4"/>
                        </a:rPr>
                        <a:t>CloudFAST</a:t>
                      </a:r>
                      <a:endParaRPr lang="en-US" sz="1600" kern="1200" dirty="0">
                        <a:solidFill>
                          <a:schemeClr val="tx1"/>
                        </a:solidFill>
                        <a:latin typeface="+mj-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kern="1200" dirty="0">
                          <a:solidFill>
                            <a:schemeClr val="tx1"/>
                          </a:solidFill>
                          <a:latin typeface="+mj-lt"/>
                          <a:ea typeface="+mn-ea"/>
                          <a:cs typeface="+mn-cs"/>
                        </a:rPr>
                        <a:t>SMB, global file sharing/locking, intelligent file caching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56738">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latin typeface="+mj-lt"/>
                          <a:hlinkClick r:id="rId5"/>
                        </a:rPr>
                        <a:t>SoftNAS Cloud NAS</a:t>
                      </a:r>
                      <a:endParaRPr lang="en-US" sz="16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latin typeface="+mj-lt"/>
                        </a:rPr>
                        <a:t>Unified storage (iSCSI, SMB/NFS), Deduplication and Compression, Extensive Snapshot/Cloning Capabilities, Replication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950700"/>
                  </a:ext>
                </a:extLst>
              </a:tr>
              <a:tr h="843475">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kern="1200" dirty="0">
                          <a:solidFill>
                            <a:schemeClr val="tx1"/>
                          </a:solidFill>
                          <a:latin typeface="+mn-lt"/>
                          <a:ea typeface="+mn-ea"/>
                          <a:cs typeface="+mn-cs"/>
                          <a:hlinkClick r:id="rId6"/>
                        </a:rPr>
                        <a:t>CloudArray</a:t>
                      </a:r>
                      <a:endParaRPr lang="en-US" sz="16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latin typeface="+mj-lt"/>
                        </a:rPr>
                        <a:t>iSCSI, SMB, NFS, Deduplication and Compression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1670550"/>
                  </a:ext>
                </a:extLst>
              </a:tr>
              <a:tr h="782984">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latin typeface="+mj-lt"/>
                          <a:hlinkClick r:id="rId7"/>
                        </a:rPr>
                        <a:t>DataPlatform</a:t>
                      </a:r>
                      <a:endParaRPr lang="en-US" sz="16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latin typeface="+mj-lt"/>
                        </a:rPr>
                        <a:t>SMB, NFS,</a:t>
                      </a:r>
                      <a:r>
                        <a:rPr lang="en-US" sz="1400" b="0" baseline="0" dirty="0">
                          <a:latin typeface="+mj-lt"/>
                        </a:rPr>
                        <a:t> global data deduplication, snapshots, replication</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5748111"/>
                  </a:ext>
                </a:extLst>
              </a:tr>
            </a:tbl>
          </a:graphicData>
        </a:graphic>
      </p:graphicFrame>
      <p:pic>
        <p:nvPicPr>
          <p:cNvPr id="12" name="Picture 11"/>
          <p:cNvPicPr>
            <a:picLocks noChangeAspect="1"/>
          </p:cNvPicPr>
          <p:nvPr/>
        </p:nvPicPr>
        <p:blipFill>
          <a:blip r:embed="rId8"/>
          <a:stretch>
            <a:fillRect/>
          </a:stretch>
        </p:blipFill>
        <p:spPr>
          <a:xfrm>
            <a:off x="994136" y="4527368"/>
            <a:ext cx="2590800" cy="599722"/>
          </a:xfrm>
          <a:prstGeom prst="rect">
            <a:avLst/>
          </a:prstGeom>
        </p:spPr>
      </p:pic>
      <p:pic>
        <p:nvPicPr>
          <p:cNvPr id="17" name="Picture 16">
            <a:hlinkClick r:id="rId2"/>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2779" y="2496190"/>
            <a:ext cx="2274372" cy="543872"/>
          </a:xfrm>
          <a:prstGeom prst="rect">
            <a:avLst/>
          </a:prstGeom>
        </p:spPr>
      </p:pic>
      <p:pic>
        <p:nvPicPr>
          <p:cNvPr id="9" name="Graphic 2">
            <a:hlinkClick r:id="rId4"/>
          </p:cNvPr>
          <p:cNvPicPr>
            <a:picLocks noChangeAspect="1"/>
          </p:cNvPicPr>
          <p:nvPr/>
        </p:nvPicPr>
        <p:blipFill>
          <a:blip>
            <a:extLst/>
          </a:blip>
          <a:stretch>
            <a:fillRect/>
          </a:stretch>
        </p:blipFill>
        <p:spPr>
          <a:xfrm>
            <a:off x="1087340" y="4052100"/>
            <a:ext cx="2269811" cy="307370"/>
          </a:xfrm>
          <a:prstGeom prst="rect">
            <a:avLst/>
          </a:prstGeom>
        </p:spPr>
      </p:pic>
      <p:pic>
        <p:nvPicPr>
          <p:cNvPr id="11" name="Picture 10"/>
          <p:cNvPicPr>
            <a:picLocks noChangeAspect="1"/>
          </p:cNvPicPr>
          <p:nvPr/>
        </p:nvPicPr>
        <p:blipFill>
          <a:blip r:embed="rId10"/>
          <a:stretch>
            <a:fillRect/>
          </a:stretch>
        </p:blipFill>
        <p:spPr>
          <a:xfrm>
            <a:off x="2153759" y="5360059"/>
            <a:ext cx="535559" cy="535559"/>
          </a:xfrm>
          <a:prstGeom prst="rect">
            <a:avLst/>
          </a:prstGeom>
        </p:spPr>
      </p:pic>
      <p:pic>
        <p:nvPicPr>
          <p:cNvPr id="13" name="Picture 12"/>
          <p:cNvPicPr>
            <a:picLocks noChangeAspect="1"/>
          </p:cNvPicPr>
          <p:nvPr/>
        </p:nvPicPr>
        <p:blipFill>
          <a:blip r:embed="rId11"/>
          <a:stretch>
            <a:fillRect/>
          </a:stretch>
        </p:blipFill>
        <p:spPr>
          <a:xfrm>
            <a:off x="1545238" y="6273797"/>
            <a:ext cx="1752600" cy="305041"/>
          </a:xfrm>
          <a:prstGeom prst="rect">
            <a:avLst/>
          </a:prstGeom>
        </p:spPr>
      </p:pic>
      <p:pic>
        <p:nvPicPr>
          <p:cNvPr id="14" name="Picture 13"/>
          <p:cNvPicPr>
            <a:picLocks noChangeAspect="1"/>
          </p:cNvPicPr>
          <p:nvPr/>
        </p:nvPicPr>
        <p:blipFill>
          <a:blip r:embed="rId12"/>
          <a:stretch>
            <a:fillRect/>
          </a:stretch>
        </p:blipFill>
        <p:spPr>
          <a:xfrm>
            <a:off x="1111314" y="3153185"/>
            <a:ext cx="2245837" cy="725077"/>
          </a:xfrm>
          <a:prstGeom prst="rect">
            <a:avLst/>
          </a:prstGeom>
        </p:spPr>
      </p:pic>
    </p:spTree>
    <p:extLst>
      <p:ext uri="{BB962C8B-B14F-4D97-AF65-F5344CB8AC3E}">
        <p14:creationId xmlns:p14="http://schemas.microsoft.com/office/powerpoint/2010/main" val="210536923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Blob Storage: Design Patterns</a:t>
            </a:r>
          </a:p>
        </p:txBody>
      </p:sp>
    </p:spTree>
    <p:extLst>
      <p:ext uri="{BB962C8B-B14F-4D97-AF65-F5344CB8AC3E}">
        <p14:creationId xmlns:p14="http://schemas.microsoft.com/office/powerpoint/2010/main" val="414486529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Storage Patterns</a:t>
            </a:r>
          </a:p>
        </p:txBody>
      </p:sp>
      <p:sp>
        <p:nvSpPr>
          <p:cNvPr id="3" name="Text Placeholder 2"/>
          <p:cNvSpPr>
            <a:spLocks noGrp="1"/>
          </p:cNvSpPr>
          <p:nvPr>
            <p:ph type="body" sz="quarter" idx="10"/>
          </p:nvPr>
        </p:nvSpPr>
        <p:spPr>
          <a:xfrm>
            <a:off x="274638" y="1212850"/>
            <a:ext cx="11887200" cy="3447098"/>
          </a:xfrm>
        </p:spPr>
        <p:txBody>
          <a:bodyPr/>
          <a:lstStyle/>
          <a:p>
            <a:r>
              <a:rPr lang="en-US" dirty="0"/>
              <a:t>Data Movement</a:t>
            </a:r>
          </a:p>
          <a:p>
            <a:r>
              <a:rPr lang="en-US" dirty="0"/>
              <a:t>Delegated Authorization</a:t>
            </a:r>
          </a:p>
          <a:p>
            <a:r>
              <a:rPr lang="en-US" dirty="0"/>
              <a:t>Data Security</a:t>
            </a:r>
          </a:p>
          <a:p>
            <a:r>
              <a:rPr lang="en-US" dirty="0"/>
              <a:t>Full Text Search</a:t>
            </a:r>
          </a:p>
          <a:p>
            <a:r>
              <a:rPr lang="en-US" dirty="0"/>
              <a:t>Cloud Tiered Storage</a:t>
            </a:r>
          </a:p>
        </p:txBody>
      </p:sp>
    </p:spTree>
    <p:extLst>
      <p:ext uri="{BB962C8B-B14F-4D97-AF65-F5344CB8AC3E}">
        <p14:creationId xmlns:p14="http://schemas.microsoft.com/office/powerpoint/2010/main" val="9736589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Movement</a:t>
            </a:r>
          </a:p>
        </p:txBody>
      </p:sp>
      <p:sp>
        <p:nvSpPr>
          <p:cNvPr id="2" name="Text Placeholder 1"/>
          <p:cNvSpPr>
            <a:spLocks noGrp="1"/>
          </p:cNvSpPr>
          <p:nvPr>
            <p:ph type="body" sz="quarter" idx="10"/>
          </p:nvPr>
        </p:nvSpPr>
        <p:spPr>
          <a:xfrm>
            <a:off x="274638" y="1212850"/>
            <a:ext cx="11887200" cy="3447098"/>
          </a:xfrm>
        </p:spPr>
        <p:txBody>
          <a:bodyPr/>
          <a:lstStyle/>
          <a:p>
            <a:pPr marL="0" indent="0">
              <a:buNone/>
            </a:pPr>
            <a:r>
              <a:rPr lang="en-US" dirty="0"/>
              <a:t>AzCopy tool simplifies data migration at scale</a:t>
            </a:r>
          </a:p>
          <a:p>
            <a:pPr marL="342900" lvl="1" indent="0">
              <a:buNone/>
            </a:pPr>
            <a:r>
              <a:rPr lang="en-US" sz="2400" dirty="0"/>
              <a:t>Efficient means of copying millions of files – large or small</a:t>
            </a:r>
          </a:p>
          <a:p>
            <a:pPr marL="342900" lvl="1" indent="0">
              <a:buNone/>
            </a:pPr>
            <a:r>
              <a:rPr lang="en-US" sz="2400" dirty="0"/>
              <a:t>Includes journaling for reliability </a:t>
            </a:r>
          </a:p>
          <a:p>
            <a:pPr marL="342900" lvl="1" indent="0">
              <a:buNone/>
            </a:pPr>
            <a:r>
              <a:rPr lang="en-US" sz="2400" dirty="0"/>
              <a:t>Supports Blob Storage, Table Storage and File Storage</a:t>
            </a:r>
            <a:endParaRPr lang="en-US" dirty="0"/>
          </a:p>
          <a:p>
            <a:pPr marL="0" indent="0">
              <a:buNone/>
            </a:pPr>
            <a:r>
              <a:rPr lang="en-US" dirty="0"/>
              <a:t>Data Movement library supports developers</a:t>
            </a:r>
          </a:p>
          <a:p>
            <a:pPr marL="342900" lvl="1" indent="0">
              <a:buNone/>
            </a:pPr>
            <a:r>
              <a:rPr lang="en-US" sz="2400" dirty="0"/>
              <a:t>Open source core framework from AzCopy</a:t>
            </a:r>
          </a:p>
          <a:p>
            <a:pPr marL="342900" lvl="1" indent="0">
              <a:buNone/>
            </a:pPr>
            <a:r>
              <a:rPr lang="en-US" sz="2400" dirty="0"/>
              <a:t>Enables custom applications to be developed</a:t>
            </a:r>
          </a:p>
        </p:txBody>
      </p:sp>
      <p:sp>
        <p:nvSpPr>
          <p:cNvPr id="21" name="Rounded Rectangle 20"/>
          <p:cNvSpPr/>
          <p:nvPr/>
        </p:nvSpPr>
        <p:spPr bwMode="auto">
          <a:xfrm>
            <a:off x="2880598" y="5021262"/>
            <a:ext cx="1447800" cy="17526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NAS</a:t>
            </a:r>
          </a:p>
        </p:txBody>
      </p:sp>
      <p:sp>
        <p:nvSpPr>
          <p:cNvPr id="30" name="Rounded Rectangle 29"/>
          <p:cNvSpPr/>
          <p:nvPr/>
        </p:nvSpPr>
        <p:spPr bwMode="auto">
          <a:xfrm>
            <a:off x="7666037" y="5630862"/>
            <a:ext cx="2819400" cy="124838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Storage Services</a:t>
            </a:r>
          </a:p>
        </p:txBody>
      </p:sp>
      <p:pic>
        <p:nvPicPr>
          <p:cNvPr id="31" name="Picture 3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8685592" y="5731340"/>
            <a:ext cx="780290" cy="780290"/>
          </a:xfrm>
          <a:prstGeom prst="rect">
            <a:avLst/>
          </a:prstGeom>
        </p:spPr>
      </p:pic>
      <p:pic>
        <p:nvPicPr>
          <p:cNvPr id="34" name="Picture 33"/>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761809" y="5731340"/>
            <a:ext cx="780290" cy="780290"/>
          </a:xfrm>
          <a:prstGeom prst="rect">
            <a:avLst/>
          </a:prstGeom>
        </p:spPr>
      </p:pic>
      <p:cxnSp>
        <p:nvCxnSpPr>
          <p:cNvPr id="42" name="Straight Arrow Connector 41"/>
          <p:cNvCxnSpPr/>
          <p:nvPr/>
        </p:nvCxnSpPr>
        <p:spPr>
          <a:xfrm flipH="1">
            <a:off x="4414057" y="6124110"/>
            <a:ext cx="3212675" cy="33423"/>
          </a:xfrm>
          <a:prstGeom prst="straightConnector1">
            <a:avLst/>
          </a:prstGeom>
          <a:ln w="85725">
            <a:solidFill>
              <a:schemeClr val="accent5">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bwMode="auto">
          <a:xfrm>
            <a:off x="7666037" y="3802062"/>
            <a:ext cx="2819400" cy="124838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Storage Services</a:t>
            </a:r>
          </a:p>
        </p:txBody>
      </p:sp>
      <p:pic>
        <p:nvPicPr>
          <p:cNvPr id="45" name="Picture 4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9589327" y="3902540"/>
            <a:ext cx="780290" cy="780290"/>
          </a:xfrm>
          <a:prstGeom prst="rect">
            <a:avLst/>
          </a:prstGeom>
        </p:spPr>
      </p:pic>
      <p:pic>
        <p:nvPicPr>
          <p:cNvPr id="46" name="Picture 4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761809" y="3902540"/>
            <a:ext cx="780290" cy="780290"/>
          </a:xfrm>
          <a:prstGeom prst="rect">
            <a:avLst/>
          </a:prstGeom>
        </p:spPr>
      </p:pic>
      <p:pic>
        <p:nvPicPr>
          <p:cNvPr id="47" name="Picture 4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67064" y="3902540"/>
            <a:ext cx="780290" cy="780290"/>
          </a:xfrm>
          <a:prstGeom prst="rect">
            <a:avLst/>
          </a:prstGeom>
        </p:spPr>
      </p:pic>
      <p:cxnSp>
        <p:nvCxnSpPr>
          <p:cNvPr id="48" name="Straight Arrow Connector 47"/>
          <p:cNvCxnSpPr/>
          <p:nvPr/>
        </p:nvCxnSpPr>
        <p:spPr>
          <a:xfrm flipV="1">
            <a:off x="9046228" y="4962336"/>
            <a:ext cx="10981" cy="693226"/>
          </a:xfrm>
          <a:prstGeom prst="straightConnector1">
            <a:avLst/>
          </a:prstGeom>
          <a:ln w="85725">
            <a:solidFill>
              <a:schemeClr val="accent5">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585514" y="5731340"/>
            <a:ext cx="780290" cy="78029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1743" y="5356117"/>
            <a:ext cx="780290" cy="780290"/>
          </a:xfrm>
          <a:prstGeom prst="rect">
            <a:avLst/>
          </a:prstGeom>
        </p:spPr>
      </p:pic>
    </p:spTree>
    <p:extLst>
      <p:ext uri="{BB962C8B-B14F-4D97-AF65-F5344CB8AC3E}">
        <p14:creationId xmlns:p14="http://schemas.microsoft.com/office/powerpoint/2010/main" val="1159472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500"/>
                                        <p:tgtEl>
                                          <p:spTgt spid="2">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left)">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left)">
                                      <p:cBhvr>
                                        <p:cTn id="21" dur="500"/>
                                        <p:tgtEl>
                                          <p:spTgt spid="2">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wipe(left)">
                                      <p:cBhvr>
                                        <p:cTn id="24" dur="500"/>
                                        <p:tgtEl>
                                          <p:spTgt spid="2">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wipe(left)">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Delegated Authorization</a:t>
            </a:r>
          </a:p>
        </p:txBody>
      </p:sp>
      <p:sp>
        <p:nvSpPr>
          <p:cNvPr id="2" name="Text Placeholder 1"/>
          <p:cNvSpPr>
            <a:spLocks noGrp="1"/>
          </p:cNvSpPr>
          <p:nvPr>
            <p:ph type="body" sz="quarter" idx="10"/>
          </p:nvPr>
        </p:nvSpPr>
        <p:spPr>
          <a:xfrm>
            <a:off x="274638" y="1212850"/>
            <a:ext cx="11887200" cy="2363724"/>
          </a:xfrm>
        </p:spPr>
        <p:txBody>
          <a:bodyPr/>
          <a:lstStyle/>
          <a:p>
            <a:r>
              <a:rPr lang="en-US" dirty="0"/>
              <a:t>SAS Tokens enable direct access by client apps</a:t>
            </a:r>
          </a:p>
          <a:p>
            <a:pPr lvl="1"/>
            <a:r>
              <a:rPr lang="en-US" sz="2400" dirty="0"/>
              <a:t>Supports least privilege principle</a:t>
            </a:r>
          </a:p>
          <a:p>
            <a:pPr lvl="1"/>
            <a:r>
              <a:rPr lang="en-US" sz="2400" dirty="0"/>
              <a:t>Removes the need to manage a data access layer </a:t>
            </a:r>
          </a:p>
          <a:p>
            <a:pPr lvl="1"/>
            <a:r>
              <a:rPr lang="en-US" sz="2400" dirty="0"/>
              <a:t>Mobile / IOT – Enable millions of untrusted clients</a:t>
            </a:r>
          </a:p>
          <a:p>
            <a:pPr lvl="1"/>
            <a:r>
              <a:rPr lang="en-US" sz="2400" dirty="0"/>
              <a:t>Web / Javascript – CORS + SAS enables website support</a:t>
            </a:r>
          </a:p>
        </p:txBody>
      </p:sp>
      <p:sp>
        <p:nvSpPr>
          <p:cNvPr id="4" name="Rounded Rectangle 3"/>
          <p:cNvSpPr/>
          <p:nvPr/>
        </p:nvSpPr>
        <p:spPr bwMode="auto">
          <a:xfrm>
            <a:off x="1414909" y="3649662"/>
            <a:ext cx="1447800" cy="3124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950" y="4571139"/>
            <a:ext cx="780290" cy="780290"/>
          </a:xfrm>
          <a:prstGeom prst="rect">
            <a:avLst/>
          </a:prstGeom>
          <a:noFill/>
          <a:ln>
            <a:solidFill>
              <a:schemeClr val="accent5"/>
            </a:solidFill>
          </a:ln>
        </p:spPr>
      </p:pic>
      <p:pic>
        <p:nvPicPr>
          <p:cNvPr id="9" name="Picture 8"/>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17172" y="3790849"/>
            <a:ext cx="780290" cy="780290"/>
          </a:xfrm>
          <a:prstGeom prst="rect">
            <a:avLst/>
          </a:prstGeom>
        </p:spPr>
      </p:pic>
      <p:sp>
        <p:nvSpPr>
          <p:cNvPr id="12" name="Rounded Rectangle 11"/>
          <p:cNvSpPr/>
          <p:nvPr/>
        </p:nvSpPr>
        <p:spPr bwMode="auto">
          <a:xfrm>
            <a:off x="6200348" y="5525919"/>
            <a:ext cx="2819400" cy="124838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Storage Services</a:t>
            </a:r>
          </a:p>
        </p:txBody>
      </p:sp>
      <p:pic>
        <p:nvPicPr>
          <p:cNvPr id="18" name="Picture 17"/>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123638" y="5626397"/>
            <a:ext cx="780290" cy="780290"/>
          </a:xfrm>
          <a:prstGeom prst="rect">
            <a:avLst/>
          </a:prstGeom>
        </p:spPr>
      </p:pic>
      <p:pic>
        <p:nvPicPr>
          <p:cNvPr id="19" name="Picture 18"/>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6296120" y="5626397"/>
            <a:ext cx="780290" cy="780290"/>
          </a:xfrm>
          <a:prstGeom prst="rect">
            <a:avLst/>
          </a:prstGeom>
        </p:spPr>
      </p:pic>
      <p:pic>
        <p:nvPicPr>
          <p:cNvPr id="20" name="Picture 19"/>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201375" y="5626397"/>
            <a:ext cx="780290" cy="780290"/>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6974" y="5197193"/>
            <a:ext cx="780290" cy="780290"/>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7016" y="5882761"/>
            <a:ext cx="780290" cy="780290"/>
          </a:xfrm>
          <a:prstGeom prst="rect">
            <a:avLst/>
          </a:prstGeom>
        </p:spPr>
      </p:pic>
      <p:cxnSp>
        <p:nvCxnSpPr>
          <p:cNvPr id="26" name="Straight Arrow Connector 25"/>
          <p:cNvCxnSpPr>
            <a:stCxn id="28" idx="1"/>
          </p:cNvCxnSpPr>
          <p:nvPr/>
        </p:nvCxnSpPr>
        <p:spPr>
          <a:xfrm flipH="1">
            <a:off x="2880733" y="4180994"/>
            <a:ext cx="3326918" cy="722884"/>
          </a:xfrm>
          <a:prstGeom prst="straightConnector1">
            <a:avLst/>
          </a:prstGeom>
          <a:ln w="85725">
            <a:solidFill>
              <a:schemeClr val="accent5">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880931" y="3790849"/>
            <a:ext cx="2590800"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Request / Renew</a:t>
            </a:r>
          </a:p>
          <a:p>
            <a:pPr>
              <a:lnSpc>
                <a:spcPct val="90000"/>
              </a:lnSpc>
              <a:spcAft>
                <a:spcPts val="600"/>
              </a:spcAft>
            </a:pPr>
            <a:r>
              <a:rPr lang="en-US" dirty="0">
                <a:gradFill>
                  <a:gsLst>
                    <a:gs pos="2917">
                      <a:schemeClr val="tx1"/>
                    </a:gs>
                    <a:gs pos="30000">
                      <a:schemeClr val="tx1"/>
                    </a:gs>
                  </a:gsLst>
                  <a:lin ang="5400000" scaled="0"/>
                </a:gradFill>
              </a:rPr>
              <a:t>SAS Token</a:t>
            </a:r>
          </a:p>
        </p:txBody>
      </p:sp>
      <p:sp>
        <p:nvSpPr>
          <p:cNvPr id="28" name="Rounded Rectangle 27"/>
          <p:cNvSpPr/>
          <p:nvPr/>
        </p:nvSpPr>
        <p:spPr bwMode="auto">
          <a:xfrm>
            <a:off x="6207651" y="3556802"/>
            <a:ext cx="2819400" cy="124838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Token Issuer</a:t>
            </a:r>
          </a:p>
        </p:txBody>
      </p:sp>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7206" y="3668398"/>
            <a:ext cx="780290" cy="780290"/>
          </a:xfrm>
          <a:prstGeom prst="rect">
            <a:avLst/>
          </a:prstGeom>
        </p:spPr>
      </p:pic>
      <p:cxnSp>
        <p:nvCxnSpPr>
          <p:cNvPr id="32" name="Straight Arrow Connector 31"/>
          <p:cNvCxnSpPr/>
          <p:nvPr/>
        </p:nvCxnSpPr>
        <p:spPr>
          <a:xfrm flipH="1" flipV="1">
            <a:off x="2880733" y="5626398"/>
            <a:ext cx="3319615" cy="461664"/>
          </a:xfrm>
          <a:prstGeom prst="straightConnector1">
            <a:avLst/>
          </a:prstGeom>
          <a:ln w="85725">
            <a:solidFill>
              <a:schemeClr val="accent5">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004682" y="5833735"/>
            <a:ext cx="3038003"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REST Request with</a:t>
            </a:r>
          </a:p>
          <a:p>
            <a:pPr>
              <a:lnSpc>
                <a:spcPct val="90000"/>
              </a:lnSpc>
              <a:spcAft>
                <a:spcPts val="600"/>
              </a:spcAft>
            </a:pPr>
            <a:r>
              <a:rPr lang="en-US" dirty="0">
                <a:gradFill>
                  <a:gsLst>
                    <a:gs pos="2917">
                      <a:schemeClr val="tx1"/>
                    </a:gs>
                    <a:gs pos="30000">
                      <a:schemeClr val="tx1"/>
                    </a:gs>
                  </a:gsLst>
                  <a:lin ang="5400000" scaled="0"/>
                </a:gradFill>
              </a:rPr>
              <a:t>SAS token</a:t>
            </a:r>
          </a:p>
        </p:txBody>
      </p:sp>
    </p:spTree>
    <p:extLst>
      <p:ext uri="{BB962C8B-B14F-4D97-AF65-F5344CB8AC3E}">
        <p14:creationId xmlns:p14="http://schemas.microsoft.com/office/powerpoint/2010/main" val="18830369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Encryption at Rest</a:t>
            </a:r>
          </a:p>
        </p:txBody>
      </p:sp>
      <p:sp>
        <p:nvSpPr>
          <p:cNvPr id="2" name="Text Placeholder 1"/>
          <p:cNvSpPr>
            <a:spLocks noGrp="1"/>
          </p:cNvSpPr>
          <p:nvPr>
            <p:ph type="body" sz="quarter" idx="10"/>
          </p:nvPr>
        </p:nvSpPr>
        <p:spPr>
          <a:xfrm>
            <a:off x="274638" y="1212850"/>
            <a:ext cx="11887200" cy="4001095"/>
          </a:xfrm>
        </p:spPr>
        <p:txBody>
          <a:bodyPr/>
          <a:lstStyle/>
          <a:p>
            <a:r>
              <a:rPr lang="en-US" sz="3600" dirty="0"/>
              <a:t>Blob Storage Service Encryption</a:t>
            </a:r>
          </a:p>
          <a:p>
            <a:pPr lvl="1"/>
            <a:r>
              <a:rPr lang="en-US" sz="2000" dirty="0"/>
              <a:t>Blob Storage Service automatically encrypts your data </a:t>
            </a:r>
          </a:p>
          <a:p>
            <a:pPr lvl="1"/>
            <a:r>
              <a:rPr lang="en-US" sz="2000" dirty="0"/>
              <a:t>SSL used to secure data sent to Storage Service</a:t>
            </a:r>
          </a:p>
          <a:p>
            <a:pPr lvl="1"/>
            <a:r>
              <a:rPr lang="en-US" sz="2000" dirty="0"/>
              <a:t>Microsoft manages all key management practices including compliance</a:t>
            </a:r>
          </a:p>
          <a:p>
            <a:pPr lvl="1"/>
            <a:r>
              <a:rPr lang="en-US" dirty="0"/>
              <a:t>What’s next: “Bring your own key” for server side encryption at rest </a:t>
            </a:r>
            <a:endParaRPr lang="en-US" sz="2000" dirty="0"/>
          </a:p>
          <a:p>
            <a:r>
              <a:rPr lang="en-US" sz="3600" dirty="0"/>
              <a:t>Application Encryption</a:t>
            </a:r>
          </a:p>
          <a:p>
            <a:pPr lvl="1"/>
            <a:r>
              <a:rPr lang="en-US" sz="2000" dirty="0"/>
              <a:t>Applications can encrypt data prior to sending to Storage Service</a:t>
            </a:r>
          </a:p>
          <a:p>
            <a:pPr lvl="1"/>
            <a:r>
              <a:rPr lang="en-US" sz="2000" dirty="0"/>
              <a:t>Includes support for KeyVault based key management</a:t>
            </a:r>
          </a:p>
          <a:p>
            <a:pPr lvl="1"/>
            <a:r>
              <a:rPr lang="en-US" sz="2000" dirty="0"/>
              <a:t>Supports Blob, Table and Queue storage</a:t>
            </a:r>
          </a:p>
          <a:p>
            <a:pPr lvl="1"/>
            <a:r>
              <a:rPr lang="en-US" sz="2000" dirty="0"/>
              <a:t>Available in .NET and Java Storage Client libraries</a:t>
            </a:r>
          </a:p>
        </p:txBody>
      </p:sp>
      <p:sp>
        <p:nvSpPr>
          <p:cNvPr id="21" name="Rounded Rectangle 20"/>
          <p:cNvSpPr/>
          <p:nvPr/>
        </p:nvSpPr>
        <p:spPr bwMode="auto">
          <a:xfrm>
            <a:off x="3682885" y="5455820"/>
            <a:ext cx="1447800" cy="124794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ounded Rectangle 29"/>
          <p:cNvSpPr/>
          <p:nvPr/>
        </p:nvSpPr>
        <p:spPr bwMode="auto">
          <a:xfrm>
            <a:off x="7894637" y="5472478"/>
            <a:ext cx="2819400" cy="124838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Storage Services</a:t>
            </a:r>
          </a:p>
        </p:txBody>
      </p:sp>
      <p:pic>
        <p:nvPicPr>
          <p:cNvPr id="31" name="Picture 3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9817927" y="5572956"/>
            <a:ext cx="780290" cy="780290"/>
          </a:xfrm>
          <a:prstGeom prst="rect">
            <a:avLst/>
          </a:prstGeom>
        </p:spPr>
      </p:pic>
      <p:pic>
        <p:nvPicPr>
          <p:cNvPr id="34" name="Picture 33"/>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990409" y="5572956"/>
            <a:ext cx="780290" cy="780290"/>
          </a:xfrm>
          <a:prstGeom prst="rect">
            <a:avLst/>
          </a:prstGeom>
        </p:spPr>
      </p:pic>
      <p:pic>
        <p:nvPicPr>
          <p:cNvPr id="35" name="Picture 34"/>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895664" y="5572956"/>
            <a:ext cx="780290" cy="78029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4992" y="5812663"/>
            <a:ext cx="780290" cy="780290"/>
          </a:xfrm>
          <a:prstGeom prst="rect">
            <a:avLst/>
          </a:prstGeom>
        </p:spPr>
      </p:pic>
      <p:cxnSp>
        <p:nvCxnSpPr>
          <p:cNvPr id="42" name="Straight Arrow Connector 41"/>
          <p:cNvCxnSpPr/>
          <p:nvPr/>
        </p:nvCxnSpPr>
        <p:spPr>
          <a:xfrm flipH="1">
            <a:off x="5148709" y="6094164"/>
            <a:ext cx="2727904" cy="0"/>
          </a:xfrm>
          <a:prstGeom prst="straightConnector1">
            <a:avLst/>
          </a:prstGeom>
          <a:ln w="85725">
            <a:solidFill>
              <a:schemeClr val="accent5">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bwMode="auto">
          <a:xfrm>
            <a:off x="7898006" y="4106862"/>
            <a:ext cx="2819400" cy="124838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KeyVault</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0741" y="4195579"/>
            <a:ext cx="780290" cy="780290"/>
          </a:xfrm>
          <a:prstGeom prst="rect">
            <a:avLst/>
          </a:prstGeom>
        </p:spPr>
      </p:pic>
      <p:cxnSp>
        <p:nvCxnSpPr>
          <p:cNvPr id="45" name="Straight Arrow Connector 44"/>
          <p:cNvCxnSpPr/>
          <p:nvPr/>
        </p:nvCxnSpPr>
        <p:spPr>
          <a:xfrm flipH="1">
            <a:off x="5166733" y="4731053"/>
            <a:ext cx="2709880" cy="976009"/>
          </a:xfrm>
          <a:prstGeom prst="straightConnector1">
            <a:avLst/>
          </a:prstGeom>
          <a:ln w="85725">
            <a:solidFill>
              <a:schemeClr val="accent5">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13586" y="5408169"/>
            <a:ext cx="1905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SSL</a:t>
            </a:r>
          </a:p>
        </p:txBody>
      </p:sp>
    </p:spTree>
    <p:extLst>
      <p:ext uri="{BB962C8B-B14F-4D97-AF65-F5344CB8AC3E}">
        <p14:creationId xmlns:p14="http://schemas.microsoft.com/office/powerpoint/2010/main" val="2794045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25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250"/>
                                        <p:tgtEl>
                                          <p:spTgt spid="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250"/>
                                        <p:tgtEl>
                                          <p:spTgt spid="2">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left)">
                                      <p:cBhvr>
                                        <p:cTn id="16" dur="250"/>
                                        <p:tgtEl>
                                          <p:spTgt spid="2">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left)">
                                      <p:cBhvr>
                                        <p:cTn id="19" dur="25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wipe(left)">
                                      <p:cBhvr>
                                        <p:cTn id="24" dur="250"/>
                                        <p:tgtEl>
                                          <p:spTgt spid="2">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wipe(left)">
                                      <p:cBhvr>
                                        <p:cTn id="27" dur="250"/>
                                        <p:tgtEl>
                                          <p:spTgt spid="2">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wipe(left)">
                                      <p:cBhvr>
                                        <p:cTn id="30" dur="250"/>
                                        <p:tgtEl>
                                          <p:spTgt spid="2">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wipe(left)">
                                      <p:cBhvr>
                                        <p:cTn id="33" dur="250"/>
                                        <p:tgtEl>
                                          <p:spTgt spid="2">
                                            <p:txEl>
                                              <p:pRg st="8" end="8"/>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wipe(left)">
                                      <p:cBhvr>
                                        <p:cTn id="36" dur="25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Full Text Search</a:t>
            </a:r>
          </a:p>
        </p:txBody>
      </p:sp>
      <p:sp>
        <p:nvSpPr>
          <p:cNvPr id="2" name="Text Placeholder 1"/>
          <p:cNvSpPr>
            <a:spLocks noGrp="1"/>
          </p:cNvSpPr>
          <p:nvPr>
            <p:ph type="body" sz="quarter" idx="10"/>
          </p:nvPr>
        </p:nvSpPr>
        <p:spPr>
          <a:xfrm>
            <a:off x="274638" y="1212850"/>
            <a:ext cx="11887200" cy="3496342"/>
          </a:xfrm>
        </p:spPr>
        <p:txBody>
          <a:bodyPr/>
          <a:lstStyle/>
          <a:p>
            <a:r>
              <a:rPr lang="en-US" dirty="0"/>
              <a:t>Azure Search - Full-text search for Blobs (&amp; Tables)</a:t>
            </a:r>
          </a:p>
          <a:p>
            <a:pPr lvl="1"/>
            <a:r>
              <a:rPr lang="en-US" sz="2800" dirty="0"/>
              <a:t>Index Data: Formats: PDF, Office, XML, ZIP, plain text, CSV, JSON </a:t>
            </a:r>
          </a:p>
          <a:p>
            <a:pPr lvl="1"/>
            <a:r>
              <a:rPr lang="en-US" sz="2800" dirty="0"/>
              <a:t>Index Metadata: Storage Metadata only or Storage &amp; Custom Metadata</a:t>
            </a:r>
          </a:p>
          <a:p>
            <a:pPr lvl="1"/>
            <a:endParaRPr lang="en-US" sz="2800" dirty="0">
              <a:hlinkClick r:id="rId2"/>
            </a:endParaRPr>
          </a:p>
          <a:p>
            <a:pPr lvl="1"/>
            <a:r>
              <a:rPr lang="en-US" sz="2800" dirty="0">
                <a:hlinkClick r:id="rId2"/>
              </a:rPr>
              <a:t>https://azure.microsoft.com/en-us/documentation/articles/search-howto-indexing-azure-blob-storage/</a:t>
            </a:r>
            <a:endParaRPr lang="en-US" sz="2800" dirty="0"/>
          </a:p>
          <a:p>
            <a:pPr lvl="1"/>
            <a:r>
              <a:rPr lang="en-US" sz="2800" dirty="0"/>
              <a:t> </a:t>
            </a:r>
          </a:p>
        </p:txBody>
      </p:sp>
    </p:spTree>
    <p:extLst>
      <p:ext uri="{BB962C8B-B14F-4D97-AF65-F5344CB8AC3E}">
        <p14:creationId xmlns:p14="http://schemas.microsoft.com/office/powerpoint/2010/main" val="26330673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Scale</a:t>
            </a:r>
          </a:p>
        </p:txBody>
      </p:sp>
      <p:sp>
        <p:nvSpPr>
          <p:cNvPr id="3" name="Text Placeholder 2"/>
          <p:cNvSpPr>
            <a:spLocks noGrp="1"/>
          </p:cNvSpPr>
          <p:nvPr>
            <p:ph type="body" sz="quarter" idx="10"/>
          </p:nvPr>
        </p:nvSpPr>
        <p:spPr>
          <a:xfrm>
            <a:off x="198437" y="6105463"/>
            <a:ext cx="11887200" cy="627864"/>
          </a:xfrm>
        </p:spPr>
        <p:txBody>
          <a:bodyPr/>
          <a:lstStyle/>
          <a:p>
            <a:r>
              <a:rPr lang="en-US" sz="3200" dirty="0"/>
              <a:t>30 GA, 4 coming soon – Storage is available in every region</a:t>
            </a:r>
          </a:p>
        </p:txBody>
      </p:sp>
      <p:pic>
        <p:nvPicPr>
          <p:cNvPr id="4" name="Picture 3"/>
          <p:cNvPicPr>
            <a:picLocks noChangeAspect="1"/>
          </p:cNvPicPr>
          <p:nvPr/>
        </p:nvPicPr>
        <p:blipFill>
          <a:blip r:embed="rId3"/>
          <a:stretch>
            <a:fillRect/>
          </a:stretch>
        </p:blipFill>
        <p:spPr>
          <a:xfrm>
            <a:off x="30797" y="1287462"/>
            <a:ext cx="12374881" cy="4793872"/>
          </a:xfrm>
          <a:prstGeom prst="rect">
            <a:avLst/>
          </a:prstGeom>
        </p:spPr>
      </p:pic>
    </p:spTree>
    <p:extLst>
      <p:ext uri="{BB962C8B-B14F-4D97-AF65-F5344CB8AC3E}">
        <p14:creationId xmlns:p14="http://schemas.microsoft.com/office/powerpoint/2010/main" val="3757860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Tiered Storage</a:t>
            </a:r>
          </a:p>
        </p:txBody>
      </p:sp>
      <p:sp>
        <p:nvSpPr>
          <p:cNvPr id="3" name="Text Placeholder 2"/>
          <p:cNvSpPr>
            <a:spLocks noGrp="1"/>
          </p:cNvSpPr>
          <p:nvPr>
            <p:ph type="body" sz="quarter" idx="10"/>
          </p:nvPr>
        </p:nvSpPr>
        <p:spPr>
          <a:xfrm>
            <a:off x="274213" y="1164034"/>
            <a:ext cx="7925223" cy="5373779"/>
          </a:xfrm>
        </p:spPr>
        <p:txBody>
          <a:bodyPr/>
          <a:lstStyle/>
          <a:p>
            <a:r>
              <a:rPr lang="en-US" sz="3200" dirty="0"/>
              <a:t>Two Tiers</a:t>
            </a:r>
            <a:endParaRPr lang="en-US" dirty="0"/>
          </a:p>
          <a:p>
            <a:pPr lvl="1"/>
            <a:r>
              <a:rPr lang="en-US" dirty="0"/>
              <a:t>Hot – for commonly used data</a:t>
            </a:r>
          </a:p>
          <a:p>
            <a:pPr lvl="1"/>
            <a:r>
              <a:rPr lang="en-US" dirty="0"/>
              <a:t>Cool – for rarely used data</a:t>
            </a:r>
          </a:p>
          <a:p>
            <a:pPr lvl="1"/>
            <a:endParaRPr lang="en-US" dirty="0"/>
          </a:p>
          <a:p>
            <a:pPr lvl="1"/>
            <a:r>
              <a:rPr lang="en-US" dirty="0"/>
              <a:t>API is 100% identical; similar throughput and latency</a:t>
            </a:r>
          </a:p>
          <a:p>
            <a:pPr lvl="1"/>
            <a:r>
              <a:rPr lang="en-US" dirty="0"/>
              <a:t>Durability options: LRS, GRS, RA-GRS</a:t>
            </a:r>
          </a:p>
          <a:p>
            <a:pPr lvl="1"/>
            <a:r>
              <a:rPr lang="en-US" dirty="0"/>
              <a:t>Availability: Cool - 99%, Hot - 99.9%. Higher for RA-GRS reads</a:t>
            </a:r>
          </a:p>
          <a:p>
            <a:r>
              <a:rPr lang="en-US" sz="3200" dirty="0"/>
              <a:t>Pricing to match your workload</a:t>
            </a:r>
          </a:p>
          <a:p>
            <a:pPr lvl="1"/>
            <a:r>
              <a:rPr lang="en-US" dirty="0"/>
              <a:t>Hot: Lower access prices for frequent use</a:t>
            </a:r>
          </a:p>
          <a:p>
            <a:pPr lvl="1"/>
            <a:r>
              <a:rPr lang="en-US" dirty="0"/>
              <a:t>Cool: Lower storage prices for high volume</a:t>
            </a:r>
          </a:p>
          <a:p>
            <a:r>
              <a:rPr lang="en-US" sz="3200" dirty="0"/>
              <a:t>Switch account tiers as needed</a:t>
            </a:r>
          </a:p>
          <a:p>
            <a:pPr lvl="1"/>
            <a:r>
              <a:rPr lang="en-US" dirty="0"/>
              <a:t>No charge for Hot to Cool switch</a:t>
            </a:r>
          </a:p>
          <a:p>
            <a:pPr lvl="1"/>
            <a:r>
              <a:rPr lang="en-US" dirty="0"/>
              <a:t>Future – Object level switch with automatic policy based management</a:t>
            </a:r>
            <a:endParaRPr lang="en-US" sz="3200" dirty="0"/>
          </a:p>
        </p:txBody>
      </p:sp>
      <p:sp>
        <p:nvSpPr>
          <p:cNvPr id="8" name="Rectangle 7"/>
          <p:cNvSpPr/>
          <p:nvPr/>
        </p:nvSpPr>
        <p:spPr bwMode="auto">
          <a:xfrm>
            <a:off x="8199436" y="1212849"/>
            <a:ext cx="3456654" cy="362436"/>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765" kern="0" dirty="0">
                <a:solidFill>
                  <a:schemeClr val="bg1"/>
                </a:solidFill>
              </a:rPr>
              <a:t>Blob REST API</a:t>
            </a:r>
          </a:p>
        </p:txBody>
      </p:sp>
      <p:sp>
        <p:nvSpPr>
          <p:cNvPr id="10" name="Up-Down Arrow 9"/>
          <p:cNvSpPr/>
          <p:nvPr/>
        </p:nvSpPr>
        <p:spPr bwMode="auto">
          <a:xfrm>
            <a:off x="8937405" y="1622910"/>
            <a:ext cx="328832" cy="507514"/>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Up-Down Arrow 10"/>
          <p:cNvSpPr/>
          <p:nvPr/>
        </p:nvSpPr>
        <p:spPr bwMode="auto">
          <a:xfrm>
            <a:off x="10561637" y="1626080"/>
            <a:ext cx="356484" cy="504343"/>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199436" y="2201862"/>
            <a:ext cx="1676400" cy="24384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Blob Storage Account</a:t>
            </a:r>
          </a:p>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Hot Tier</a:t>
            </a:r>
          </a:p>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2.4</a:t>
            </a:r>
            <a:r>
              <a:rPr lang="en-US" sz="1100" dirty="0">
                <a:gradFill>
                  <a:gsLst>
                    <a:gs pos="0">
                      <a:srgbClr val="FFFFFF"/>
                    </a:gs>
                    <a:gs pos="100000">
                      <a:srgbClr val="FFFFFF"/>
                    </a:gs>
                  </a:gsLst>
                  <a:lin ang="5400000" scaled="0"/>
                </a:gradFill>
                <a:ea typeface="Segoe UI" pitchFamily="34" charset="0"/>
                <a:cs typeface="Segoe UI" pitchFamily="34" charset="0"/>
              </a:rPr>
              <a:t>₵</a:t>
            </a:r>
            <a:r>
              <a:rPr lang="en-US" sz="1400" dirty="0">
                <a:gradFill>
                  <a:gsLst>
                    <a:gs pos="0">
                      <a:srgbClr val="FFFFFF"/>
                    </a:gs>
                    <a:gs pos="100000">
                      <a:srgbClr val="FFFFFF"/>
                    </a:gs>
                  </a:gsLst>
                  <a:lin ang="5400000" scaled="0"/>
                </a:gradFill>
                <a:ea typeface="Segoe UI" pitchFamily="34" charset="0"/>
                <a:cs typeface="Segoe UI" pitchFamily="34" charset="0"/>
              </a:rPr>
              <a:t>/GB/mo</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No R/W cost</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Per Tx cost</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979690" y="2201862"/>
            <a:ext cx="1676400" cy="24384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Blob Storage Account</a:t>
            </a:r>
          </a:p>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Cool Tier</a:t>
            </a:r>
          </a:p>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1</a:t>
            </a:r>
            <a:r>
              <a:rPr lang="en-US" sz="1100" dirty="0">
                <a:gradFill>
                  <a:gsLst>
                    <a:gs pos="0">
                      <a:srgbClr val="FFFFFF"/>
                    </a:gs>
                    <a:gs pos="100000">
                      <a:srgbClr val="FFFFFF"/>
                    </a:gs>
                  </a:gsLst>
                  <a:lin ang="5400000" scaled="0"/>
                </a:gradFill>
                <a:ea typeface="Segoe UI" pitchFamily="34" charset="0"/>
                <a:cs typeface="Segoe UI" pitchFamily="34" charset="0"/>
              </a:rPr>
              <a:t>₵</a:t>
            </a:r>
            <a:r>
              <a:rPr lang="en-US" sz="1400" dirty="0">
                <a:gradFill>
                  <a:gsLst>
                    <a:gs pos="0">
                      <a:srgbClr val="FFFFFF"/>
                    </a:gs>
                    <a:gs pos="100000">
                      <a:srgbClr val="FFFFFF"/>
                    </a:gs>
                  </a:gsLst>
                  <a:lin ang="5400000" scaled="0"/>
                </a:gradFill>
                <a:ea typeface="Segoe UI" pitchFamily="34" charset="0"/>
                <a:cs typeface="Segoe UI" pitchFamily="34" charset="0"/>
              </a:rPr>
              <a:t>/GB/mo</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1</a:t>
            </a:r>
            <a:r>
              <a:rPr lang="en-US" sz="1100" dirty="0">
                <a:gradFill>
                  <a:gsLst>
                    <a:gs pos="0">
                      <a:srgbClr val="FFFFFF"/>
                    </a:gs>
                    <a:gs pos="100000">
                      <a:srgbClr val="FFFFFF"/>
                    </a:gs>
                  </a:gsLst>
                  <a:lin ang="5400000" scaled="0"/>
                </a:gradFill>
                <a:ea typeface="Segoe UI" pitchFamily="34" charset="0"/>
                <a:cs typeface="Segoe UI" pitchFamily="34" charset="0"/>
              </a:rPr>
              <a:t>₵</a:t>
            </a:r>
            <a:r>
              <a:rPr lang="en-US" sz="1400" dirty="0">
                <a:gradFill>
                  <a:gsLst>
                    <a:gs pos="0">
                      <a:srgbClr val="FFFFFF"/>
                    </a:gs>
                    <a:gs pos="100000">
                      <a:srgbClr val="FFFFFF"/>
                    </a:gs>
                  </a:gsLst>
                  <a:lin ang="5400000" scaled="0"/>
                </a:gradFill>
                <a:ea typeface="Segoe UI" pitchFamily="34" charset="0"/>
                <a:cs typeface="Segoe UI" pitchFamily="34" charset="0"/>
              </a:rPr>
              <a:t>/GB Reads</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0.25</a:t>
            </a:r>
            <a:r>
              <a:rPr lang="en-US" sz="1100" dirty="0">
                <a:gradFill>
                  <a:gsLst>
                    <a:gs pos="0">
                      <a:srgbClr val="FFFFFF"/>
                    </a:gs>
                    <a:gs pos="100000">
                      <a:srgbClr val="FFFFFF"/>
                    </a:gs>
                  </a:gsLst>
                  <a:lin ang="5400000" scaled="0"/>
                </a:gradFill>
                <a:ea typeface="Segoe UI" pitchFamily="34" charset="0"/>
                <a:cs typeface="Segoe UI" pitchFamily="34" charset="0"/>
              </a:rPr>
              <a:t>₵</a:t>
            </a:r>
            <a:r>
              <a:rPr lang="en-US" sz="1400" dirty="0">
                <a:gradFill>
                  <a:gsLst>
                    <a:gs pos="0">
                      <a:srgbClr val="FFFFFF"/>
                    </a:gs>
                    <a:gs pos="100000">
                      <a:srgbClr val="FFFFFF"/>
                    </a:gs>
                  </a:gsLst>
                  <a:lin ang="5400000" scaled="0"/>
                </a:gradFill>
                <a:ea typeface="Segoe UI" pitchFamily="34" charset="0"/>
                <a:cs typeface="Segoe UI" pitchFamily="34" charset="0"/>
              </a:rPr>
              <a:t>/GB Writes</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2x per Tx cost</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a:off x="9087752" y="4805892"/>
            <a:ext cx="1680022" cy="38100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8665174" y="5173912"/>
            <a:ext cx="2525178" cy="760208"/>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Account level conversion</a:t>
            </a:r>
          </a:p>
          <a:p>
            <a:pPr>
              <a:lnSpc>
                <a:spcPct val="90000"/>
              </a:lnSpc>
              <a:spcAft>
                <a:spcPts val="600"/>
              </a:spcAft>
            </a:pPr>
            <a:r>
              <a:rPr lang="en-US" sz="1400" dirty="0">
                <a:gradFill>
                  <a:gsLst>
                    <a:gs pos="2917">
                      <a:schemeClr val="tx1"/>
                    </a:gs>
                    <a:gs pos="30000">
                      <a:schemeClr val="tx1"/>
                    </a:gs>
                  </a:gsLst>
                  <a:lin ang="5400000" scaled="0"/>
                </a:gradFill>
              </a:rPr>
              <a:t>Future – object level, policy</a:t>
            </a:r>
          </a:p>
        </p:txBody>
      </p:sp>
    </p:spTree>
    <p:extLst>
      <p:ext uri="{BB962C8B-B14F-4D97-AF65-F5344CB8AC3E}">
        <p14:creationId xmlns:p14="http://schemas.microsoft.com/office/powerpoint/2010/main" val="3928897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250"/>
                                        <p:tgtEl>
                                          <p:spTgt spid="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25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250"/>
                                        <p:tgtEl>
                                          <p:spTgt spid="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250"/>
                                        <p:tgtEl>
                                          <p:spTgt spid="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2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250"/>
                                        <p:tgtEl>
                                          <p:spTgt spid="3">
                                            <p:txEl>
                                              <p:pRg st="4" end="4"/>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left)">
                                      <p:cBhvr>
                                        <p:cTn id="36" dur="250"/>
                                        <p:tgtEl>
                                          <p:spTgt spid="3">
                                            <p:txEl>
                                              <p:pRg st="5" end="5"/>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25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left)">
                                      <p:cBhvr>
                                        <p:cTn id="44" dur="250"/>
                                        <p:tgtEl>
                                          <p:spTgt spid="3">
                                            <p:txEl>
                                              <p:pRg st="7" end="7"/>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250"/>
                                        <p:tgtEl>
                                          <p:spTgt spid="3">
                                            <p:txEl>
                                              <p:pRg st="8" end="8"/>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wipe(left)">
                                      <p:cBhvr>
                                        <p:cTn id="50" dur="250"/>
                                        <p:tgtEl>
                                          <p:spTgt spid="3">
                                            <p:txEl>
                                              <p:pRg st="9" end="9"/>
                                            </p:tx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9">
                                            <p:txEl>
                                              <p:pRg st="4" end="4"/>
                                            </p:txEl>
                                          </p:spTgt>
                                        </p:tgtEl>
                                        <p:attrNameLst>
                                          <p:attrName>style.visibility</p:attrName>
                                        </p:attrNameLst>
                                      </p:cBhvr>
                                      <p:to>
                                        <p:strVal val="visible"/>
                                      </p:to>
                                    </p:set>
                                    <p:animEffect transition="in" filter="wipe(left)">
                                      <p:cBhvr>
                                        <p:cTn id="53" dur="250"/>
                                        <p:tgtEl>
                                          <p:spTgt spid="9">
                                            <p:txEl>
                                              <p:pRg st="4" end="4"/>
                                            </p:txEl>
                                          </p:spTgt>
                                        </p:tgtEl>
                                      </p:cBhvr>
                                    </p:animEffect>
                                  </p:childTnLst>
                                </p:cTn>
                              </p:par>
                              <p:par>
                                <p:cTn id="54" presetID="22" presetClass="entr" presetSubtype="8" fill="hold" nodeType="withEffect">
                                  <p:stCondLst>
                                    <p:cond delay="0"/>
                                  </p:stCondLst>
                                  <p:childTnLst>
                                    <p:set>
                                      <p:cBhvr>
                                        <p:cTn id="55" dur="1" fill="hold">
                                          <p:stCondLst>
                                            <p:cond delay="0"/>
                                          </p:stCondLst>
                                        </p:cTn>
                                        <p:tgtEl>
                                          <p:spTgt spid="9">
                                            <p:txEl>
                                              <p:pRg st="5" end="5"/>
                                            </p:txEl>
                                          </p:spTgt>
                                        </p:tgtEl>
                                        <p:attrNameLst>
                                          <p:attrName>style.visibility</p:attrName>
                                        </p:attrNameLst>
                                      </p:cBhvr>
                                      <p:to>
                                        <p:strVal val="visible"/>
                                      </p:to>
                                    </p:set>
                                    <p:animEffect transition="in" filter="wipe(left)">
                                      <p:cBhvr>
                                        <p:cTn id="56" dur="250"/>
                                        <p:tgtEl>
                                          <p:spTgt spid="9">
                                            <p:txEl>
                                              <p:pRg st="5" end="5"/>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9">
                                            <p:txEl>
                                              <p:pRg st="6" end="6"/>
                                            </p:txEl>
                                          </p:spTgt>
                                        </p:tgtEl>
                                        <p:attrNameLst>
                                          <p:attrName>style.visibility</p:attrName>
                                        </p:attrNameLst>
                                      </p:cBhvr>
                                      <p:to>
                                        <p:strVal val="visible"/>
                                      </p:to>
                                    </p:set>
                                    <p:animEffect transition="in" filter="wipe(left)">
                                      <p:cBhvr>
                                        <p:cTn id="59" dur="250"/>
                                        <p:tgtEl>
                                          <p:spTgt spid="9">
                                            <p:txEl>
                                              <p:pRg st="6" end="6"/>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12">
                                            <p:txEl>
                                              <p:pRg st="4" end="4"/>
                                            </p:txEl>
                                          </p:spTgt>
                                        </p:tgtEl>
                                        <p:attrNameLst>
                                          <p:attrName>style.visibility</p:attrName>
                                        </p:attrNameLst>
                                      </p:cBhvr>
                                      <p:to>
                                        <p:strVal val="visible"/>
                                      </p:to>
                                    </p:set>
                                    <p:animEffect transition="in" filter="wipe(left)">
                                      <p:cBhvr>
                                        <p:cTn id="62" dur="250"/>
                                        <p:tgtEl>
                                          <p:spTgt spid="12">
                                            <p:txEl>
                                              <p:pRg st="4" end="4"/>
                                            </p:txEl>
                                          </p:spTgt>
                                        </p:tgtEl>
                                      </p:cBhvr>
                                    </p:animEffect>
                                  </p:childTnLst>
                                </p:cTn>
                              </p:par>
                              <p:par>
                                <p:cTn id="63" presetID="22" presetClass="entr" presetSubtype="8" fill="hold" nodeType="withEffect">
                                  <p:stCondLst>
                                    <p:cond delay="0"/>
                                  </p:stCondLst>
                                  <p:childTnLst>
                                    <p:set>
                                      <p:cBhvr>
                                        <p:cTn id="64" dur="1" fill="hold">
                                          <p:stCondLst>
                                            <p:cond delay="0"/>
                                          </p:stCondLst>
                                        </p:cTn>
                                        <p:tgtEl>
                                          <p:spTgt spid="12">
                                            <p:txEl>
                                              <p:pRg st="5" end="5"/>
                                            </p:txEl>
                                          </p:spTgt>
                                        </p:tgtEl>
                                        <p:attrNameLst>
                                          <p:attrName>style.visibility</p:attrName>
                                        </p:attrNameLst>
                                      </p:cBhvr>
                                      <p:to>
                                        <p:strVal val="visible"/>
                                      </p:to>
                                    </p:set>
                                    <p:animEffect transition="in" filter="wipe(left)">
                                      <p:cBhvr>
                                        <p:cTn id="65" dur="250"/>
                                        <p:tgtEl>
                                          <p:spTgt spid="12">
                                            <p:txEl>
                                              <p:pRg st="5" end="5"/>
                                            </p:txEl>
                                          </p:spTgt>
                                        </p:tgtEl>
                                      </p:cBhvr>
                                    </p:animEffect>
                                  </p:childTnLst>
                                </p:cTn>
                              </p:par>
                              <p:par>
                                <p:cTn id="66" presetID="22" presetClass="entr" presetSubtype="8" fill="hold" nodeType="withEffect">
                                  <p:stCondLst>
                                    <p:cond delay="0"/>
                                  </p:stCondLst>
                                  <p:childTnLst>
                                    <p:set>
                                      <p:cBhvr>
                                        <p:cTn id="67" dur="1" fill="hold">
                                          <p:stCondLst>
                                            <p:cond delay="0"/>
                                          </p:stCondLst>
                                        </p:cTn>
                                        <p:tgtEl>
                                          <p:spTgt spid="12">
                                            <p:txEl>
                                              <p:pRg st="6" end="6"/>
                                            </p:txEl>
                                          </p:spTgt>
                                        </p:tgtEl>
                                        <p:attrNameLst>
                                          <p:attrName>style.visibility</p:attrName>
                                        </p:attrNameLst>
                                      </p:cBhvr>
                                      <p:to>
                                        <p:strVal val="visible"/>
                                      </p:to>
                                    </p:set>
                                    <p:animEffect transition="in" filter="wipe(left)">
                                      <p:cBhvr>
                                        <p:cTn id="68" dur="250"/>
                                        <p:tgtEl>
                                          <p:spTgt spid="12">
                                            <p:txEl>
                                              <p:pRg st="6" end="6"/>
                                            </p:txEl>
                                          </p:spTgt>
                                        </p:tgtEl>
                                      </p:cBhvr>
                                    </p:animEffect>
                                  </p:childTnLst>
                                </p:cTn>
                              </p:par>
                              <p:par>
                                <p:cTn id="69" presetID="22" presetClass="entr" presetSubtype="8" fill="hold" nodeType="withEffect">
                                  <p:stCondLst>
                                    <p:cond delay="0"/>
                                  </p:stCondLst>
                                  <p:childTnLst>
                                    <p:set>
                                      <p:cBhvr>
                                        <p:cTn id="70" dur="1" fill="hold">
                                          <p:stCondLst>
                                            <p:cond delay="0"/>
                                          </p:stCondLst>
                                        </p:cTn>
                                        <p:tgtEl>
                                          <p:spTgt spid="12">
                                            <p:txEl>
                                              <p:pRg st="7" end="7"/>
                                            </p:txEl>
                                          </p:spTgt>
                                        </p:tgtEl>
                                        <p:attrNameLst>
                                          <p:attrName>style.visibility</p:attrName>
                                        </p:attrNameLst>
                                      </p:cBhvr>
                                      <p:to>
                                        <p:strVal val="visible"/>
                                      </p:to>
                                    </p:set>
                                    <p:animEffect transition="in" filter="wipe(left)">
                                      <p:cBhvr>
                                        <p:cTn id="71" dur="250"/>
                                        <p:tgtEl>
                                          <p:spTgt spid="12">
                                            <p:txEl>
                                              <p:pRg st="7" end="7"/>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
                                            <p:txEl>
                                              <p:pRg st="10" end="10"/>
                                            </p:txEl>
                                          </p:spTgt>
                                        </p:tgtEl>
                                        <p:attrNameLst>
                                          <p:attrName>style.visibility</p:attrName>
                                        </p:attrNameLst>
                                      </p:cBhvr>
                                      <p:to>
                                        <p:strVal val="visible"/>
                                      </p:to>
                                    </p:set>
                                    <p:animEffect transition="in" filter="wipe(left)">
                                      <p:cBhvr>
                                        <p:cTn id="76" dur="250"/>
                                        <p:tgtEl>
                                          <p:spTgt spid="3">
                                            <p:txEl>
                                              <p:pRg st="10" end="10"/>
                                            </p:txEl>
                                          </p:spTgt>
                                        </p:tgtEl>
                                      </p:cBhvr>
                                    </p:animEffect>
                                  </p:childTnLst>
                                </p:cTn>
                              </p:par>
                              <p:par>
                                <p:cTn id="77" presetID="22" presetClass="entr" presetSubtype="8" fill="hold" nodeType="with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Effect transition="in" filter="wipe(left)">
                                      <p:cBhvr>
                                        <p:cTn id="79" dur="250"/>
                                        <p:tgtEl>
                                          <p:spTgt spid="3">
                                            <p:txEl>
                                              <p:pRg st="11" end="11"/>
                                            </p:txEl>
                                          </p:spTgt>
                                        </p:tgtEl>
                                      </p:cBhvr>
                                    </p:animEffect>
                                  </p:childTnLst>
                                </p:cTn>
                              </p:par>
                              <p:par>
                                <p:cTn id="80" presetID="22" presetClass="entr" presetSubtype="8" fill="hold" nodeType="withEffect">
                                  <p:stCondLst>
                                    <p:cond delay="0"/>
                                  </p:stCondLst>
                                  <p:childTnLst>
                                    <p:set>
                                      <p:cBhvr>
                                        <p:cTn id="81" dur="1" fill="hold">
                                          <p:stCondLst>
                                            <p:cond delay="0"/>
                                          </p:stCondLst>
                                        </p:cTn>
                                        <p:tgtEl>
                                          <p:spTgt spid="3">
                                            <p:txEl>
                                              <p:pRg st="12" end="12"/>
                                            </p:txEl>
                                          </p:spTgt>
                                        </p:tgtEl>
                                        <p:attrNameLst>
                                          <p:attrName>style.visibility</p:attrName>
                                        </p:attrNameLst>
                                      </p:cBhvr>
                                      <p:to>
                                        <p:strVal val="visible"/>
                                      </p:to>
                                    </p:set>
                                    <p:animEffect transition="in" filter="wipe(left)">
                                      <p:cBhvr>
                                        <p:cTn id="82" dur="250"/>
                                        <p:tgtEl>
                                          <p:spTgt spid="3">
                                            <p:txEl>
                                              <p:pRg st="12" end="12"/>
                                            </p:txEl>
                                          </p:spTgt>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left)">
                                      <p:cBhvr>
                                        <p:cTn id="85" dur="250"/>
                                        <p:tgtEl>
                                          <p:spTgt spid="1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9" grpId="0" animBg="1"/>
      <p:bldP spid="12" grpId="0" animBg="1"/>
      <p:bldP spid="13"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5545" y="1679902"/>
            <a:ext cx="10514044" cy="1828527"/>
          </a:xfrm>
        </p:spPr>
        <p:txBody>
          <a:bodyPr/>
          <a:lstStyle/>
          <a:p>
            <a:r>
              <a:rPr lang="en-US" dirty="0"/>
              <a:t>Seminole County Public Schools</a:t>
            </a:r>
            <a:br>
              <a:rPr lang="en-US" dirty="0"/>
            </a:br>
            <a:r>
              <a:rPr lang="en-US" sz="3599" dirty="0"/>
              <a:t>NetApp</a:t>
            </a:r>
            <a:r>
              <a:rPr lang="en-US" sz="3264" dirty="0"/>
              <a:t>®</a:t>
            </a:r>
            <a:r>
              <a:rPr lang="en-US" sz="3599" dirty="0"/>
              <a:t> AltaVault™ and Blob Storage for Backups</a:t>
            </a:r>
            <a:endParaRPr lang="en-US" sz="4799" dirty="0"/>
          </a:p>
        </p:txBody>
      </p:sp>
      <p:sp>
        <p:nvSpPr>
          <p:cNvPr id="5" name="Text Placeholder 4"/>
          <p:cNvSpPr>
            <a:spLocks noGrp="1"/>
          </p:cNvSpPr>
          <p:nvPr>
            <p:ph type="body" sz="quarter" idx="12"/>
          </p:nvPr>
        </p:nvSpPr>
        <p:spPr/>
        <p:txBody>
          <a:bodyPr/>
          <a:lstStyle/>
          <a:p>
            <a:r>
              <a:rPr lang="en-US" dirty="0"/>
              <a:t>Kurt Springman</a:t>
            </a:r>
          </a:p>
          <a:p>
            <a:r>
              <a:rPr lang="en-US" dirty="0"/>
              <a:t>Sr. Manager, NetApp</a:t>
            </a:r>
          </a:p>
        </p:txBody>
      </p:sp>
    </p:spTree>
    <p:extLst>
      <p:ext uri="{BB962C8B-B14F-4D97-AF65-F5344CB8AC3E}">
        <p14:creationId xmlns:p14="http://schemas.microsoft.com/office/powerpoint/2010/main" val="44346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3" y="295730"/>
            <a:ext cx="8588690" cy="917444"/>
          </a:xfrm>
        </p:spPr>
        <p:txBody>
          <a:bodyPr/>
          <a:lstStyle/>
          <a:p>
            <a:r>
              <a:rPr lang="en-US" dirty="0"/>
              <a:t>Seminole County Public Schools</a:t>
            </a:r>
          </a:p>
        </p:txBody>
      </p:sp>
      <p:sp>
        <p:nvSpPr>
          <p:cNvPr id="3" name="Text Placeholder 2"/>
          <p:cNvSpPr>
            <a:spLocks noGrp="1"/>
          </p:cNvSpPr>
          <p:nvPr>
            <p:ph type="body" sz="quarter" idx="10"/>
          </p:nvPr>
        </p:nvSpPr>
        <p:spPr>
          <a:xfrm>
            <a:off x="275481" y="1212848"/>
            <a:ext cx="11885514" cy="4939862"/>
          </a:xfrm>
        </p:spPr>
        <p:txBody>
          <a:bodyPr/>
          <a:lstStyle/>
          <a:p>
            <a:r>
              <a:rPr lang="en-US" sz="3202" dirty="0"/>
              <a:t>Florida’s highest performing large school district</a:t>
            </a:r>
          </a:p>
          <a:p>
            <a:pPr lvl="1"/>
            <a:r>
              <a:rPr lang="en-US" dirty="0"/>
              <a:t>9 high schools, 12 middle, 36 elementary (60,000 students).</a:t>
            </a:r>
          </a:p>
          <a:p>
            <a:pPr lvl="1"/>
            <a:endParaRPr lang="en-US" dirty="0"/>
          </a:p>
          <a:p>
            <a:r>
              <a:rPr lang="en-US" sz="3202" dirty="0"/>
              <a:t>IT Environment </a:t>
            </a:r>
          </a:p>
          <a:p>
            <a:pPr lvl="1"/>
            <a:r>
              <a:rPr lang="en-US" dirty="0"/>
              <a:t>~250 servers, ~11 IT Staff.</a:t>
            </a:r>
          </a:p>
          <a:p>
            <a:pPr lvl="1"/>
            <a:r>
              <a:rPr lang="en-US" dirty="0"/>
              <a:t>IT systems for HR, Finance, Payroll, Student system, etc.</a:t>
            </a:r>
          </a:p>
          <a:p>
            <a:pPr lvl="1"/>
            <a:endParaRPr lang="en-US" dirty="0"/>
          </a:p>
          <a:p>
            <a:r>
              <a:rPr lang="en-US" sz="3202" dirty="0"/>
              <a:t>Challenge: Backup and Recovery</a:t>
            </a:r>
          </a:p>
          <a:p>
            <a:pPr lvl="1">
              <a:lnSpc>
                <a:spcPct val="95000"/>
              </a:lnSpc>
              <a:spcAft>
                <a:spcPts val="113"/>
              </a:spcAft>
            </a:pPr>
            <a:r>
              <a:rPr lang="en-US" sz="1999" dirty="0"/>
              <a:t>Tape backups shipped offsite, which was complex, expensive and slow.</a:t>
            </a:r>
          </a:p>
          <a:p>
            <a:pPr marL="349724" lvl="1" indent="-349724">
              <a:lnSpc>
                <a:spcPct val="95000"/>
              </a:lnSpc>
              <a:spcAft>
                <a:spcPts val="113"/>
              </a:spcAft>
              <a:buFont typeface="Arial" charset="0"/>
              <a:buChar char="•"/>
            </a:pPr>
            <a:r>
              <a:rPr lang="en-US" sz="1999" dirty="0"/>
              <a:t>Personnel needed to travel out of state to do a test recovery.</a:t>
            </a:r>
          </a:p>
          <a:p>
            <a:pPr marL="349724" lvl="1" indent="-349724">
              <a:lnSpc>
                <a:spcPct val="95000"/>
              </a:lnSpc>
              <a:spcAft>
                <a:spcPts val="113"/>
              </a:spcAft>
              <a:buFont typeface="Arial" charset="0"/>
              <a:buChar char="•"/>
            </a:pPr>
            <a:r>
              <a:rPr lang="en-US" sz="1999" dirty="0"/>
              <a:t>Labor intensive process to test a single recovery job, e.g. “print one payroll check”.</a:t>
            </a:r>
          </a:p>
          <a:p>
            <a:pPr marL="582873" indent="-582873">
              <a:buFont typeface="Arial" charset="0"/>
              <a:buChar char="•"/>
            </a:pPr>
            <a:endParaRPr lang="en-US" sz="1999" dirty="0"/>
          </a:p>
        </p:txBody>
      </p:sp>
      <p:pic>
        <p:nvPicPr>
          <p:cNvPr id="5" name="Picture 2" descr="Seminole High Scho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2930" y="2537295"/>
            <a:ext cx="3368065" cy="17670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minole County Public School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5839" y="6383496"/>
            <a:ext cx="371445" cy="41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04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 calcmode="lin" valueType="num">
                                      <p:cBhvr additive="base">
                                        <p:cTn id="11"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8" end="8"/>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 calcmode="lin" valueType="num">
                                      <p:cBhvr additive="base">
                                        <p:cTn id="15"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9" end="9"/>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 calcmode="lin" valueType="num">
                                      <p:cBhvr additive="base">
                                        <p:cTn id="19"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Backup Process</a:t>
            </a:r>
          </a:p>
        </p:txBody>
      </p:sp>
      <p:pic>
        <p:nvPicPr>
          <p:cNvPr id="9" name="Picture 8"/>
          <p:cNvPicPr>
            <a:picLocks noChangeAspect="1"/>
          </p:cNvPicPr>
          <p:nvPr/>
        </p:nvPicPr>
        <p:blipFill>
          <a:blip r:embed="rId3"/>
          <a:stretch>
            <a:fillRect/>
          </a:stretch>
        </p:blipFill>
        <p:spPr>
          <a:xfrm>
            <a:off x="9856975" y="3056912"/>
            <a:ext cx="2184360" cy="2152119"/>
          </a:xfrm>
          <a:prstGeom prst="ellipse">
            <a:avLst/>
          </a:prstGeom>
        </p:spPr>
      </p:pic>
      <p:pic>
        <p:nvPicPr>
          <p:cNvPr id="10" name="Picture 9"/>
          <p:cNvPicPr>
            <a:picLocks noChangeAspect="1"/>
          </p:cNvPicPr>
          <p:nvPr/>
        </p:nvPicPr>
        <p:blipFill rotWithShape="1">
          <a:blip r:embed="rId4"/>
          <a:srcRect l="-5134" t="-28062" r="1534" b="-28062"/>
          <a:stretch/>
        </p:blipFill>
        <p:spPr>
          <a:xfrm>
            <a:off x="7191521" y="3245684"/>
            <a:ext cx="1766342" cy="1774576"/>
          </a:xfrm>
          <a:prstGeom prst="ellipse">
            <a:avLst/>
          </a:prstGeom>
          <a:solidFill>
            <a:schemeClr val="bg1"/>
          </a:solidFill>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505" y="3575412"/>
            <a:ext cx="1114305" cy="1115118"/>
          </a:xfrm>
          <a:prstGeom prst="ellipse">
            <a:avLst/>
          </a:prstGeom>
        </p:spPr>
      </p:pic>
      <p:sp>
        <p:nvSpPr>
          <p:cNvPr id="19" name="Arrow: Right 11"/>
          <p:cNvSpPr/>
          <p:nvPr/>
        </p:nvSpPr>
        <p:spPr>
          <a:xfrm>
            <a:off x="1693193" y="3972654"/>
            <a:ext cx="639882" cy="244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srgbClr val="FFFFFF"/>
              </a:solidFill>
            </a:endParaRPr>
          </a:p>
        </p:txBody>
      </p:sp>
      <p:sp>
        <p:nvSpPr>
          <p:cNvPr id="20" name="Arrow: Right 11"/>
          <p:cNvSpPr/>
          <p:nvPr/>
        </p:nvSpPr>
        <p:spPr>
          <a:xfrm>
            <a:off x="3964681" y="3932176"/>
            <a:ext cx="639882" cy="325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srgbClr val="FFFFFF"/>
              </a:solidFill>
            </a:endParaRPr>
          </a:p>
        </p:txBody>
      </p:sp>
      <p:sp>
        <p:nvSpPr>
          <p:cNvPr id="21" name="Arrow: Right 11"/>
          <p:cNvSpPr/>
          <p:nvPr/>
        </p:nvSpPr>
        <p:spPr>
          <a:xfrm>
            <a:off x="6378975" y="3878297"/>
            <a:ext cx="639882" cy="433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srgbClr val="FFFFFF"/>
              </a:solidFill>
            </a:endParaRPr>
          </a:p>
        </p:txBody>
      </p:sp>
      <p:sp>
        <p:nvSpPr>
          <p:cNvPr id="22" name="Arrow: Right 11"/>
          <p:cNvSpPr/>
          <p:nvPr/>
        </p:nvSpPr>
        <p:spPr>
          <a:xfrm>
            <a:off x="9098149" y="3806586"/>
            <a:ext cx="639882" cy="57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srgbClr val="FFFFFF"/>
              </a:solidFill>
            </a:endParaRPr>
          </a:p>
        </p:txBody>
      </p:sp>
      <p:sp>
        <p:nvSpPr>
          <p:cNvPr id="12" name="Text Placeholder 1"/>
          <p:cNvSpPr>
            <a:spLocks noGrp="1"/>
          </p:cNvSpPr>
          <p:nvPr>
            <p:ph type="body" sz="quarter" idx="10"/>
          </p:nvPr>
        </p:nvSpPr>
        <p:spPr>
          <a:xfrm>
            <a:off x="275481" y="1213175"/>
            <a:ext cx="11885514" cy="486419"/>
          </a:xfrm>
        </p:spPr>
        <p:txBody>
          <a:bodyPr/>
          <a:lstStyle/>
          <a:p>
            <a:pPr marL="342834" lvl="1" indent="0">
              <a:lnSpc>
                <a:spcPct val="95000"/>
              </a:lnSpc>
              <a:spcAft>
                <a:spcPts val="113"/>
              </a:spcAft>
              <a:buNone/>
            </a:pPr>
            <a:r>
              <a:rPr lang="en-US" sz="1999" b="1" dirty="0">
                <a:latin typeface="+mj-lt"/>
              </a:rPr>
              <a:t>Backup to tape, shipped on trucks, stored in caves</a:t>
            </a:r>
            <a:r>
              <a:rPr lang="is-IS" sz="1999" b="1" dirty="0">
                <a:latin typeface="+mj-lt"/>
              </a:rPr>
              <a:t>…</a:t>
            </a:r>
            <a:endParaRPr lang="en-US" sz="1999" dirty="0">
              <a:latin typeface="+mj-lt"/>
            </a:endParaRPr>
          </a:p>
        </p:txBody>
      </p:sp>
      <p:sp>
        <p:nvSpPr>
          <p:cNvPr id="2" name="Oval 1"/>
          <p:cNvSpPr/>
          <p:nvPr/>
        </p:nvSpPr>
        <p:spPr bwMode="auto">
          <a:xfrm>
            <a:off x="4744447" y="3385731"/>
            <a:ext cx="1468554" cy="1468554"/>
          </a:xfrm>
          <a:prstGeom prst="ellipse">
            <a:avLst/>
          </a:prstGeom>
          <a:blipFill>
            <a:blip r:embed="rId6"/>
            <a:stretch>
              <a:fillRect/>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16" name="Oval 15"/>
          <p:cNvSpPr/>
          <p:nvPr/>
        </p:nvSpPr>
        <p:spPr bwMode="auto">
          <a:xfrm>
            <a:off x="2430877" y="3452483"/>
            <a:ext cx="1335050" cy="1335050"/>
          </a:xfrm>
          <a:prstGeom prst="ellipse">
            <a:avLst/>
          </a:prstGeom>
          <a:blipFill>
            <a:blip r:embed="rId7"/>
            <a:srcRect/>
            <a:stretch>
              <a:fillRect l="-5004" r="-3250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0683798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Restore? Reverse the Process…</a:t>
            </a:r>
          </a:p>
        </p:txBody>
      </p:sp>
      <p:pic>
        <p:nvPicPr>
          <p:cNvPr id="9" name="Picture 8"/>
          <p:cNvPicPr>
            <a:picLocks noChangeAspect="1"/>
          </p:cNvPicPr>
          <p:nvPr/>
        </p:nvPicPr>
        <p:blipFill>
          <a:blip r:embed="rId3"/>
          <a:stretch>
            <a:fillRect/>
          </a:stretch>
        </p:blipFill>
        <p:spPr>
          <a:xfrm>
            <a:off x="10622447" y="3525565"/>
            <a:ext cx="1233014" cy="1214815"/>
          </a:xfrm>
          <a:prstGeom prst="ellipse">
            <a:avLst/>
          </a:prstGeom>
        </p:spPr>
      </p:pic>
      <p:pic>
        <p:nvPicPr>
          <p:cNvPr id="10" name="Picture 9"/>
          <p:cNvPicPr>
            <a:picLocks noChangeAspect="1"/>
          </p:cNvPicPr>
          <p:nvPr/>
        </p:nvPicPr>
        <p:blipFill rotWithShape="1">
          <a:blip r:embed="rId4"/>
          <a:srcRect l="-5134" t="-28062" r="1534" b="-28062"/>
          <a:stretch/>
        </p:blipFill>
        <p:spPr>
          <a:xfrm>
            <a:off x="8508424" y="3466339"/>
            <a:ext cx="1327080" cy="1333265"/>
          </a:xfrm>
          <a:prstGeom prst="ellipse">
            <a:avLst/>
          </a:prstGeom>
          <a:solidFill>
            <a:schemeClr val="bg1"/>
          </a:solidFill>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961" y="3046448"/>
            <a:ext cx="2171465" cy="2173048"/>
          </a:xfrm>
          <a:prstGeom prst="ellipse">
            <a:avLst/>
          </a:prstGeom>
        </p:spPr>
      </p:pic>
      <p:sp>
        <p:nvSpPr>
          <p:cNvPr id="19" name="Arrow: Right 11"/>
          <p:cNvSpPr/>
          <p:nvPr/>
        </p:nvSpPr>
        <p:spPr>
          <a:xfrm rot="10800000">
            <a:off x="9909034" y="4010677"/>
            <a:ext cx="639882" cy="244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srgbClr val="FFFFFF"/>
              </a:solidFill>
            </a:endParaRPr>
          </a:p>
        </p:txBody>
      </p:sp>
      <p:sp>
        <p:nvSpPr>
          <p:cNvPr id="20" name="Arrow: Right 11"/>
          <p:cNvSpPr/>
          <p:nvPr/>
        </p:nvSpPr>
        <p:spPr>
          <a:xfrm rot="10800000">
            <a:off x="7753403" y="3941410"/>
            <a:ext cx="639882" cy="3255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srgbClr val="FFFFFF"/>
              </a:solidFill>
            </a:endParaRPr>
          </a:p>
        </p:txBody>
      </p:sp>
      <p:sp>
        <p:nvSpPr>
          <p:cNvPr id="21" name="Arrow: Right 11"/>
          <p:cNvSpPr/>
          <p:nvPr/>
        </p:nvSpPr>
        <p:spPr>
          <a:xfrm rot="10800000">
            <a:off x="5396825" y="3916320"/>
            <a:ext cx="639882" cy="433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srgbClr val="FFFFFF"/>
              </a:solidFill>
            </a:endParaRPr>
          </a:p>
        </p:txBody>
      </p:sp>
      <p:sp>
        <p:nvSpPr>
          <p:cNvPr id="22" name="Arrow: Right 11"/>
          <p:cNvSpPr/>
          <p:nvPr/>
        </p:nvSpPr>
        <p:spPr>
          <a:xfrm rot="10800000">
            <a:off x="2795956" y="3844610"/>
            <a:ext cx="639882" cy="576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dirty="0">
              <a:solidFill>
                <a:srgbClr val="FFFFFF"/>
              </a:solidFill>
            </a:endParaRPr>
          </a:p>
        </p:txBody>
      </p:sp>
      <p:sp>
        <p:nvSpPr>
          <p:cNvPr id="12" name="Text Placeholder 1"/>
          <p:cNvSpPr>
            <a:spLocks noGrp="1"/>
          </p:cNvSpPr>
          <p:nvPr>
            <p:ph type="body" sz="quarter" idx="10"/>
          </p:nvPr>
        </p:nvSpPr>
        <p:spPr>
          <a:xfrm>
            <a:off x="275481" y="1213175"/>
            <a:ext cx="11885514" cy="486419"/>
          </a:xfrm>
        </p:spPr>
        <p:txBody>
          <a:bodyPr/>
          <a:lstStyle/>
          <a:p>
            <a:pPr marL="342834" lvl="1" indent="0">
              <a:lnSpc>
                <a:spcPct val="95000"/>
              </a:lnSpc>
              <a:spcAft>
                <a:spcPts val="113"/>
              </a:spcAft>
              <a:buNone/>
            </a:pPr>
            <a:r>
              <a:rPr lang="en-CA" sz="1999" b="1" dirty="0">
                <a:latin typeface="+mj-lt"/>
              </a:rPr>
              <a:t>Cave to truck to tape drive</a:t>
            </a:r>
            <a:r>
              <a:rPr lang="is-IS" sz="1999" b="1" dirty="0">
                <a:latin typeface="+mj-lt"/>
              </a:rPr>
              <a:t>…</a:t>
            </a:r>
            <a:endParaRPr lang="en-US" sz="1999" dirty="0">
              <a:latin typeface="+mj-lt"/>
            </a:endParaRPr>
          </a:p>
        </p:txBody>
      </p:sp>
      <p:sp>
        <p:nvSpPr>
          <p:cNvPr id="13" name="Oval 12"/>
          <p:cNvSpPr/>
          <p:nvPr/>
        </p:nvSpPr>
        <p:spPr bwMode="auto">
          <a:xfrm>
            <a:off x="6097222" y="3312304"/>
            <a:ext cx="1615410" cy="1615410"/>
          </a:xfrm>
          <a:prstGeom prst="ellipse">
            <a:avLst/>
          </a:prstGeom>
          <a:blipFill>
            <a:blip r:embed="rId6"/>
            <a:stretch>
              <a:fillRect/>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14" name="Oval 13"/>
          <p:cNvSpPr/>
          <p:nvPr/>
        </p:nvSpPr>
        <p:spPr bwMode="auto">
          <a:xfrm>
            <a:off x="3524479" y="3244494"/>
            <a:ext cx="1776951" cy="1776951"/>
          </a:xfrm>
          <a:prstGeom prst="ellipse">
            <a:avLst/>
          </a:prstGeom>
          <a:blipFill>
            <a:blip r:embed="rId7"/>
            <a:srcRect/>
            <a:stretch>
              <a:fillRect l="-5004" r="-3250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22586160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riangle 21"/>
          <p:cNvSpPr/>
          <p:nvPr/>
        </p:nvSpPr>
        <p:spPr bwMode="auto">
          <a:xfrm>
            <a:off x="9320794" y="1836453"/>
            <a:ext cx="2622245" cy="1956695"/>
          </a:xfrm>
          <a:custGeom>
            <a:avLst/>
            <a:gdLst>
              <a:gd name="connsiteX0" fmla="*/ 0 w 4901058"/>
              <a:gd name="connsiteY0" fmla="*/ 1973921 h 1973921"/>
              <a:gd name="connsiteX1" fmla="*/ 2450529 w 4901058"/>
              <a:gd name="connsiteY1" fmla="*/ 0 h 1973921"/>
              <a:gd name="connsiteX2" fmla="*/ 4901058 w 4901058"/>
              <a:gd name="connsiteY2" fmla="*/ 1973921 h 1973921"/>
              <a:gd name="connsiteX3" fmla="*/ 0 w 4901058"/>
              <a:gd name="connsiteY3" fmla="*/ 1973921 h 1973921"/>
              <a:gd name="connsiteX0" fmla="*/ 0 w 4901058"/>
              <a:gd name="connsiteY0" fmla="*/ 1949537 h 1949537"/>
              <a:gd name="connsiteX1" fmla="*/ 280353 w 4901058"/>
              <a:gd name="connsiteY1" fmla="*/ 0 h 1949537"/>
              <a:gd name="connsiteX2" fmla="*/ 4901058 w 4901058"/>
              <a:gd name="connsiteY2" fmla="*/ 1949537 h 1949537"/>
              <a:gd name="connsiteX3" fmla="*/ 0 w 4901058"/>
              <a:gd name="connsiteY3" fmla="*/ 1949537 h 1949537"/>
              <a:gd name="connsiteX0" fmla="*/ 0 w 6668898"/>
              <a:gd name="connsiteY0" fmla="*/ 1949537 h 2217761"/>
              <a:gd name="connsiteX1" fmla="*/ 280353 w 6668898"/>
              <a:gd name="connsiteY1" fmla="*/ 0 h 2217761"/>
              <a:gd name="connsiteX2" fmla="*/ 6668898 w 6668898"/>
              <a:gd name="connsiteY2" fmla="*/ 2217761 h 2217761"/>
              <a:gd name="connsiteX3" fmla="*/ 0 w 6668898"/>
              <a:gd name="connsiteY3" fmla="*/ 1949537 h 2217761"/>
              <a:gd name="connsiteX0" fmla="*/ 0 w 7217538"/>
              <a:gd name="connsiteY0" fmla="*/ 2924897 h 2924897"/>
              <a:gd name="connsiteX1" fmla="*/ 828993 w 7217538"/>
              <a:gd name="connsiteY1" fmla="*/ 0 h 2924897"/>
              <a:gd name="connsiteX2" fmla="*/ 7217538 w 7217538"/>
              <a:gd name="connsiteY2" fmla="*/ 2217761 h 2924897"/>
              <a:gd name="connsiteX3" fmla="*/ 0 w 7217538"/>
              <a:gd name="connsiteY3" fmla="*/ 2924897 h 2924897"/>
              <a:gd name="connsiteX0" fmla="*/ 0 w 7217538"/>
              <a:gd name="connsiteY0" fmla="*/ 2156801 h 2156801"/>
              <a:gd name="connsiteX1" fmla="*/ 536385 w 7217538"/>
              <a:gd name="connsiteY1" fmla="*/ 0 h 2156801"/>
              <a:gd name="connsiteX2" fmla="*/ 7217538 w 7217538"/>
              <a:gd name="connsiteY2" fmla="*/ 1449665 h 2156801"/>
              <a:gd name="connsiteX3" fmla="*/ 0 w 7217538"/>
              <a:gd name="connsiteY3" fmla="*/ 2156801 h 2156801"/>
              <a:gd name="connsiteX0" fmla="*/ 0 w 7205346"/>
              <a:gd name="connsiteY0" fmla="*/ 1681313 h 1681313"/>
              <a:gd name="connsiteX1" fmla="*/ 524193 w 7205346"/>
              <a:gd name="connsiteY1" fmla="*/ 0 h 1681313"/>
              <a:gd name="connsiteX2" fmla="*/ 7205346 w 7205346"/>
              <a:gd name="connsiteY2" fmla="*/ 1449665 h 1681313"/>
              <a:gd name="connsiteX3" fmla="*/ 0 w 7205346"/>
              <a:gd name="connsiteY3" fmla="*/ 1681313 h 1681313"/>
              <a:gd name="connsiteX0" fmla="*/ 158559 w 6681153"/>
              <a:gd name="connsiteY0" fmla="*/ 2181185 h 2181185"/>
              <a:gd name="connsiteX1" fmla="*/ 0 w 6681153"/>
              <a:gd name="connsiteY1" fmla="*/ 0 h 2181185"/>
              <a:gd name="connsiteX2" fmla="*/ 6681153 w 6681153"/>
              <a:gd name="connsiteY2" fmla="*/ 1449665 h 2181185"/>
              <a:gd name="connsiteX3" fmla="*/ 158559 w 6681153"/>
              <a:gd name="connsiteY3" fmla="*/ 2181185 h 2181185"/>
              <a:gd name="connsiteX0" fmla="*/ 207327 w 6681153"/>
              <a:gd name="connsiteY0" fmla="*/ 2193377 h 2193377"/>
              <a:gd name="connsiteX1" fmla="*/ 0 w 6681153"/>
              <a:gd name="connsiteY1" fmla="*/ 0 h 2193377"/>
              <a:gd name="connsiteX2" fmla="*/ 6681153 w 6681153"/>
              <a:gd name="connsiteY2" fmla="*/ 1449665 h 2193377"/>
              <a:gd name="connsiteX3" fmla="*/ 207327 w 6681153"/>
              <a:gd name="connsiteY3" fmla="*/ 2193377 h 2193377"/>
              <a:gd name="connsiteX0" fmla="*/ 0 w 8217282"/>
              <a:gd name="connsiteY0" fmla="*/ 2034881 h 2034881"/>
              <a:gd name="connsiteX1" fmla="*/ 1536129 w 8217282"/>
              <a:gd name="connsiteY1" fmla="*/ 0 h 2034881"/>
              <a:gd name="connsiteX2" fmla="*/ 8217282 w 8217282"/>
              <a:gd name="connsiteY2" fmla="*/ 1449665 h 2034881"/>
              <a:gd name="connsiteX3" fmla="*/ 0 w 8217282"/>
              <a:gd name="connsiteY3" fmla="*/ 2034881 h 2034881"/>
              <a:gd name="connsiteX0" fmla="*/ 0 w 8217282"/>
              <a:gd name="connsiteY0" fmla="*/ 959743 h 959743"/>
              <a:gd name="connsiteX1" fmla="*/ 6662615 w 8217282"/>
              <a:gd name="connsiteY1" fmla="*/ 0 h 959743"/>
              <a:gd name="connsiteX2" fmla="*/ 8217282 w 8217282"/>
              <a:gd name="connsiteY2" fmla="*/ 374527 h 959743"/>
              <a:gd name="connsiteX3" fmla="*/ 0 w 8217282"/>
              <a:gd name="connsiteY3" fmla="*/ 959743 h 959743"/>
              <a:gd name="connsiteX0" fmla="*/ 0 w 6662615"/>
              <a:gd name="connsiteY0" fmla="*/ 959743 h 959743"/>
              <a:gd name="connsiteX1" fmla="*/ 6662615 w 6662615"/>
              <a:gd name="connsiteY1" fmla="*/ 0 h 959743"/>
              <a:gd name="connsiteX2" fmla="*/ 6657976 w 6662615"/>
              <a:gd name="connsiteY2" fmla="*/ 851575 h 959743"/>
              <a:gd name="connsiteX3" fmla="*/ 0 w 6662615"/>
              <a:gd name="connsiteY3" fmla="*/ 959743 h 959743"/>
              <a:gd name="connsiteX0" fmla="*/ 0 w 959399"/>
              <a:gd name="connsiteY0" fmla="*/ 0 h 1073771"/>
              <a:gd name="connsiteX1" fmla="*/ 959399 w 959399"/>
              <a:gd name="connsiteY1" fmla="*/ 222197 h 1073771"/>
              <a:gd name="connsiteX2" fmla="*/ 954760 w 959399"/>
              <a:gd name="connsiteY2" fmla="*/ 1073772 h 1073771"/>
              <a:gd name="connsiteX3" fmla="*/ 0 w 959399"/>
              <a:gd name="connsiteY3" fmla="*/ 0 h 1073771"/>
              <a:gd name="connsiteX0" fmla="*/ 0 w 959399"/>
              <a:gd name="connsiteY0" fmla="*/ 0 h 1173453"/>
              <a:gd name="connsiteX1" fmla="*/ 959399 w 959399"/>
              <a:gd name="connsiteY1" fmla="*/ 222197 h 1173453"/>
              <a:gd name="connsiteX2" fmla="*/ 349549 w 959399"/>
              <a:gd name="connsiteY2" fmla="*/ 1173453 h 1173453"/>
              <a:gd name="connsiteX3" fmla="*/ 0 w 959399"/>
              <a:gd name="connsiteY3" fmla="*/ 0 h 1173453"/>
              <a:gd name="connsiteX0" fmla="*/ 0 w 895317"/>
              <a:gd name="connsiteY0" fmla="*/ 0 h 1173453"/>
              <a:gd name="connsiteX1" fmla="*/ 895317 w 895317"/>
              <a:gd name="connsiteY1" fmla="*/ 293397 h 1173453"/>
              <a:gd name="connsiteX2" fmla="*/ 349549 w 895317"/>
              <a:gd name="connsiteY2" fmla="*/ 1173453 h 1173453"/>
              <a:gd name="connsiteX3" fmla="*/ 0 w 895317"/>
              <a:gd name="connsiteY3" fmla="*/ 0 h 1173453"/>
              <a:gd name="connsiteX0" fmla="*/ 0 w 895317"/>
              <a:gd name="connsiteY0" fmla="*/ 0 h 1173453"/>
              <a:gd name="connsiteX1" fmla="*/ 895317 w 895317"/>
              <a:gd name="connsiteY1" fmla="*/ 293397 h 1173453"/>
              <a:gd name="connsiteX2" fmla="*/ 349549 w 895317"/>
              <a:gd name="connsiteY2" fmla="*/ 1173453 h 1173453"/>
              <a:gd name="connsiteX3" fmla="*/ 0 w 895317"/>
              <a:gd name="connsiteY3" fmla="*/ 0 h 1173453"/>
              <a:gd name="connsiteX0" fmla="*/ 0 w 895317"/>
              <a:gd name="connsiteY0" fmla="*/ 0 h 1174151"/>
              <a:gd name="connsiteX1" fmla="*/ 895317 w 895317"/>
              <a:gd name="connsiteY1" fmla="*/ 293397 h 1174151"/>
              <a:gd name="connsiteX2" fmla="*/ 349549 w 895317"/>
              <a:gd name="connsiteY2" fmla="*/ 1173453 h 1174151"/>
              <a:gd name="connsiteX3" fmla="*/ 0 w 895317"/>
              <a:gd name="connsiteY3" fmla="*/ 0 h 1174151"/>
              <a:gd name="connsiteX0" fmla="*/ 0 w 895317"/>
              <a:gd name="connsiteY0" fmla="*/ 0 h 967866"/>
              <a:gd name="connsiteX1" fmla="*/ 895317 w 895317"/>
              <a:gd name="connsiteY1" fmla="*/ 293397 h 967866"/>
              <a:gd name="connsiteX2" fmla="*/ 612993 w 895317"/>
              <a:gd name="connsiteY2" fmla="*/ 966969 h 967866"/>
              <a:gd name="connsiteX3" fmla="*/ 0 w 895317"/>
              <a:gd name="connsiteY3" fmla="*/ 0 h 967866"/>
              <a:gd name="connsiteX0" fmla="*/ 0 w 1464926"/>
              <a:gd name="connsiteY0" fmla="*/ 0 h 1181469"/>
              <a:gd name="connsiteX1" fmla="*/ 1464926 w 1464926"/>
              <a:gd name="connsiteY1" fmla="*/ 507000 h 1181469"/>
              <a:gd name="connsiteX2" fmla="*/ 1182602 w 1464926"/>
              <a:gd name="connsiteY2" fmla="*/ 1180572 h 1181469"/>
              <a:gd name="connsiteX3" fmla="*/ 0 w 1464926"/>
              <a:gd name="connsiteY3" fmla="*/ 0 h 1181469"/>
              <a:gd name="connsiteX0" fmla="*/ 0 w 1564608"/>
              <a:gd name="connsiteY0" fmla="*/ 0 h 1181207"/>
              <a:gd name="connsiteX1" fmla="*/ 1564608 w 1564608"/>
              <a:gd name="connsiteY1" fmla="*/ 207955 h 1181207"/>
              <a:gd name="connsiteX2" fmla="*/ 1182602 w 1564608"/>
              <a:gd name="connsiteY2" fmla="*/ 1180572 h 1181207"/>
              <a:gd name="connsiteX3" fmla="*/ 0 w 1564608"/>
              <a:gd name="connsiteY3" fmla="*/ 0 h 1181207"/>
              <a:gd name="connsiteX0" fmla="*/ 0 w 1486286"/>
              <a:gd name="connsiteY0" fmla="*/ 0 h 1181211"/>
              <a:gd name="connsiteX1" fmla="*/ 1486286 w 1486286"/>
              <a:gd name="connsiteY1" fmla="*/ 215075 h 1181211"/>
              <a:gd name="connsiteX2" fmla="*/ 1182602 w 1486286"/>
              <a:gd name="connsiteY2" fmla="*/ 1180572 h 1181211"/>
              <a:gd name="connsiteX3" fmla="*/ 0 w 1486286"/>
              <a:gd name="connsiteY3" fmla="*/ 0 h 1181211"/>
              <a:gd name="connsiteX0" fmla="*/ 0 w 1486286"/>
              <a:gd name="connsiteY0" fmla="*/ 0 h 1017572"/>
              <a:gd name="connsiteX1" fmla="*/ 1486286 w 1486286"/>
              <a:gd name="connsiteY1" fmla="*/ 215075 h 1017572"/>
              <a:gd name="connsiteX2" fmla="*/ 1481647 w 1486286"/>
              <a:gd name="connsiteY2" fmla="*/ 1016810 h 1017572"/>
              <a:gd name="connsiteX3" fmla="*/ 0 w 1486286"/>
              <a:gd name="connsiteY3" fmla="*/ 0 h 1017572"/>
              <a:gd name="connsiteX0" fmla="*/ 0 w 546431"/>
              <a:gd name="connsiteY0" fmla="*/ 418616 h 802498"/>
              <a:gd name="connsiteX1" fmla="*/ 546431 w 546431"/>
              <a:gd name="connsiteY1" fmla="*/ 1 h 802498"/>
              <a:gd name="connsiteX2" fmla="*/ 541792 w 546431"/>
              <a:gd name="connsiteY2" fmla="*/ 801736 h 802498"/>
              <a:gd name="connsiteX3" fmla="*/ 0 w 546431"/>
              <a:gd name="connsiteY3" fmla="*/ 418616 h 802498"/>
              <a:gd name="connsiteX0" fmla="*/ 0 w 546431"/>
              <a:gd name="connsiteY0" fmla="*/ 418616 h 805966"/>
              <a:gd name="connsiteX1" fmla="*/ 546431 w 546431"/>
              <a:gd name="connsiteY1" fmla="*/ 1 h 805966"/>
              <a:gd name="connsiteX2" fmla="*/ 541792 w 546431"/>
              <a:gd name="connsiteY2" fmla="*/ 801736 h 805966"/>
              <a:gd name="connsiteX3" fmla="*/ 0 w 546431"/>
              <a:gd name="connsiteY3" fmla="*/ 418616 h 805966"/>
              <a:gd name="connsiteX0" fmla="*/ 0 w 546431"/>
              <a:gd name="connsiteY0" fmla="*/ 404376 h 791726"/>
              <a:gd name="connsiteX1" fmla="*/ 546431 w 546431"/>
              <a:gd name="connsiteY1" fmla="*/ 1 h 791726"/>
              <a:gd name="connsiteX2" fmla="*/ 541792 w 546431"/>
              <a:gd name="connsiteY2" fmla="*/ 787496 h 791726"/>
              <a:gd name="connsiteX3" fmla="*/ 0 w 546431"/>
              <a:gd name="connsiteY3" fmla="*/ 404376 h 791726"/>
              <a:gd name="connsiteX0" fmla="*/ 0 w 546994"/>
              <a:gd name="connsiteY0" fmla="*/ 404376 h 791726"/>
              <a:gd name="connsiteX1" fmla="*/ 546431 w 546994"/>
              <a:gd name="connsiteY1" fmla="*/ 1 h 791726"/>
              <a:gd name="connsiteX2" fmla="*/ 541792 w 546994"/>
              <a:gd name="connsiteY2" fmla="*/ 787496 h 791726"/>
              <a:gd name="connsiteX3" fmla="*/ 0 w 546994"/>
              <a:gd name="connsiteY3" fmla="*/ 404376 h 791726"/>
              <a:gd name="connsiteX0" fmla="*/ 0 w 546994"/>
              <a:gd name="connsiteY0" fmla="*/ 404376 h 770655"/>
              <a:gd name="connsiteX1" fmla="*/ 546431 w 546994"/>
              <a:gd name="connsiteY1" fmla="*/ 1 h 770655"/>
              <a:gd name="connsiteX2" fmla="*/ 541792 w 546994"/>
              <a:gd name="connsiteY2" fmla="*/ 766136 h 770655"/>
              <a:gd name="connsiteX3" fmla="*/ 0 w 546994"/>
              <a:gd name="connsiteY3" fmla="*/ 404376 h 770655"/>
              <a:gd name="connsiteX0" fmla="*/ 0 w 546994"/>
              <a:gd name="connsiteY0" fmla="*/ 418615 h 784894"/>
              <a:gd name="connsiteX1" fmla="*/ 546431 w 546994"/>
              <a:gd name="connsiteY1" fmla="*/ 0 h 784894"/>
              <a:gd name="connsiteX2" fmla="*/ 541792 w 546994"/>
              <a:gd name="connsiteY2" fmla="*/ 780375 h 784894"/>
              <a:gd name="connsiteX3" fmla="*/ 0 w 546994"/>
              <a:gd name="connsiteY3" fmla="*/ 418615 h 784894"/>
              <a:gd name="connsiteX0" fmla="*/ 0 w 550830"/>
              <a:gd name="connsiteY0" fmla="*/ 418615 h 820032"/>
              <a:gd name="connsiteX1" fmla="*/ 546431 w 550830"/>
              <a:gd name="connsiteY1" fmla="*/ 0 h 820032"/>
              <a:gd name="connsiteX2" fmla="*/ 548912 w 550830"/>
              <a:gd name="connsiteY2" fmla="*/ 815975 h 820032"/>
              <a:gd name="connsiteX3" fmla="*/ 0 w 550830"/>
              <a:gd name="connsiteY3" fmla="*/ 418615 h 820032"/>
              <a:gd name="connsiteX0" fmla="*/ 0 w 575437"/>
              <a:gd name="connsiteY0" fmla="*/ 447096 h 848513"/>
              <a:gd name="connsiteX1" fmla="*/ 574911 w 575437"/>
              <a:gd name="connsiteY1" fmla="*/ 0 h 848513"/>
              <a:gd name="connsiteX2" fmla="*/ 548912 w 575437"/>
              <a:gd name="connsiteY2" fmla="*/ 844456 h 848513"/>
              <a:gd name="connsiteX3" fmla="*/ 0 w 575437"/>
              <a:gd name="connsiteY3" fmla="*/ 447096 h 848513"/>
              <a:gd name="connsiteX0" fmla="*/ 0 w 579191"/>
              <a:gd name="connsiteY0" fmla="*/ 447096 h 919024"/>
              <a:gd name="connsiteX1" fmla="*/ 574911 w 579191"/>
              <a:gd name="connsiteY1" fmla="*/ 0 h 919024"/>
              <a:gd name="connsiteX2" fmla="*/ 577392 w 579191"/>
              <a:gd name="connsiteY2" fmla="*/ 915658 h 919024"/>
              <a:gd name="connsiteX3" fmla="*/ 0 w 579191"/>
              <a:gd name="connsiteY3" fmla="*/ 447096 h 919024"/>
              <a:gd name="connsiteX0" fmla="*/ 0 w 579191"/>
              <a:gd name="connsiteY0" fmla="*/ 504057 h 975985"/>
              <a:gd name="connsiteX1" fmla="*/ 574911 w 579191"/>
              <a:gd name="connsiteY1" fmla="*/ 0 h 975985"/>
              <a:gd name="connsiteX2" fmla="*/ 577392 w 579191"/>
              <a:gd name="connsiteY2" fmla="*/ 972619 h 975985"/>
              <a:gd name="connsiteX3" fmla="*/ 0 w 579191"/>
              <a:gd name="connsiteY3" fmla="*/ 504057 h 975985"/>
              <a:gd name="connsiteX0" fmla="*/ 0 w 1304542"/>
              <a:gd name="connsiteY0" fmla="*/ 504057 h 663504"/>
              <a:gd name="connsiteX1" fmla="*/ 574911 w 1304542"/>
              <a:gd name="connsiteY1" fmla="*/ 0 h 663504"/>
              <a:gd name="connsiteX2" fmla="*/ 1303850 w 1304542"/>
              <a:gd name="connsiteY2" fmla="*/ 649749 h 663504"/>
              <a:gd name="connsiteX3" fmla="*/ 0 w 1304542"/>
              <a:gd name="connsiteY3" fmla="*/ 504057 h 663504"/>
              <a:gd name="connsiteX0" fmla="*/ 0 w 1304542"/>
              <a:gd name="connsiteY0" fmla="*/ 997331 h 1156778"/>
              <a:gd name="connsiteX1" fmla="*/ 700472 w 1304542"/>
              <a:gd name="connsiteY1" fmla="*/ 0 h 1156778"/>
              <a:gd name="connsiteX2" fmla="*/ 1303850 w 1304542"/>
              <a:gd name="connsiteY2" fmla="*/ 1143023 h 1156778"/>
              <a:gd name="connsiteX3" fmla="*/ 0 w 1304542"/>
              <a:gd name="connsiteY3" fmla="*/ 997331 h 1156778"/>
              <a:gd name="connsiteX0" fmla="*/ 6568 w 1311110"/>
              <a:gd name="connsiteY0" fmla="*/ 997331 h 1156778"/>
              <a:gd name="connsiteX1" fmla="*/ 707040 w 1311110"/>
              <a:gd name="connsiteY1" fmla="*/ 0 h 1156778"/>
              <a:gd name="connsiteX2" fmla="*/ 1310418 w 1311110"/>
              <a:gd name="connsiteY2" fmla="*/ 1143023 h 1156778"/>
              <a:gd name="connsiteX3" fmla="*/ 6568 w 1311110"/>
              <a:gd name="connsiteY3" fmla="*/ 997331 h 1156778"/>
              <a:gd name="connsiteX0" fmla="*/ 6568 w 1311011"/>
              <a:gd name="connsiteY0" fmla="*/ 997331 h 1148603"/>
              <a:gd name="connsiteX1" fmla="*/ 707040 w 1311011"/>
              <a:gd name="connsiteY1" fmla="*/ 0 h 1148603"/>
              <a:gd name="connsiteX2" fmla="*/ 1310418 w 1311011"/>
              <a:gd name="connsiteY2" fmla="*/ 1143023 h 1148603"/>
              <a:gd name="connsiteX3" fmla="*/ 6568 w 1311011"/>
              <a:gd name="connsiteY3" fmla="*/ 997331 h 1148603"/>
              <a:gd name="connsiteX0" fmla="*/ 154 w 1304597"/>
              <a:gd name="connsiteY0" fmla="*/ 997331 h 1148603"/>
              <a:gd name="connsiteX1" fmla="*/ 700626 w 1304597"/>
              <a:gd name="connsiteY1" fmla="*/ 0 h 1148603"/>
              <a:gd name="connsiteX2" fmla="*/ 1304004 w 1304597"/>
              <a:gd name="connsiteY2" fmla="*/ 1143023 h 1148603"/>
              <a:gd name="connsiteX3" fmla="*/ 154 w 1304597"/>
              <a:gd name="connsiteY3" fmla="*/ 997331 h 1148603"/>
              <a:gd name="connsiteX0" fmla="*/ 90 w 2245996"/>
              <a:gd name="connsiteY0" fmla="*/ 1956973 h 1956973"/>
              <a:gd name="connsiteX1" fmla="*/ 1642266 w 2245996"/>
              <a:gd name="connsiteY1" fmla="*/ 0 h 1956973"/>
              <a:gd name="connsiteX2" fmla="*/ 2245644 w 2245996"/>
              <a:gd name="connsiteY2" fmla="*/ 1143023 h 1956973"/>
              <a:gd name="connsiteX3" fmla="*/ 90 w 2245996"/>
              <a:gd name="connsiteY3" fmla="*/ 1956973 h 1956973"/>
              <a:gd name="connsiteX0" fmla="*/ 79 w 2622618"/>
              <a:gd name="connsiteY0" fmla="*/ 1956973 h 1956973"/>
              <a:gd name="connsiteX1" fmla="*/ 1642255 w 2622618"/>
              <a:gd name="connsiteY1" fmla="*/ 0 h 1956973"/>
              <a:gd name="connsiteX2" fmla="*/ 2622315 w 2622618"/>
              <a:gd name="connsiteY2" fmla="*/ 1080243 h 1956973"/>
              <a:gd name="connsiteX3" fmla="*/ 79 w 2622618"/>
              <a:gd name="connsiteY3" fmla="*/ 1956973 h 1956973"/>
            </a:gdLst>
            <a:ahLst/>
            <a:cxnLst>
              <a:cxn ang="0">
                <a:pos x="connsiteX0" y="connsiteY0"/>
              </a:cxn>
              <a:cxn ang="0">
                <a:pos x="connsiteX1" y="connsiteY1"/>
              </a:cxn>
              <a:cxn ang="0">
                <a:pos x="connsiteX2" y="connsiteY2"/>
              </a:cxn>
              <a:cxn ang="0">
                <a:pos x="connsiteX3" y="connsiteY3"/>
              </a:cxn>
            </a:cxnLst>
            <a:rect l="l" t="t" r="r" b="b"/>
            <a:pathLst>
              <a:path w="2622618" h="1956973">
                <a:moveTo>
                  <a:pt x="79" y="1956973"/>
                </a:moveTo>
                <a:cubicBezTo>
                  <a:pt x="-6119" y="1920836"/>
                  <a:pt x="1659475" y="13750"/>
                  <a:pt x="1642255" y="0"/>
                </a:cubicBezTo>
                <a:cubicBezTo>
                  <a:pt x="1619349" y="-946"/>
                  <a:pt x="2616741" y="1109670"/>
                  <a:pt x="2622315" y="1080243"/>
                </a:cubicBezTo>
                <a:cubicBezTo>
                  <a:pt x="2655321" y="1123419"/>
                  <a:pt x="-16632" y="1923246"/>
                  <a:pt x="79" y="1956973"/>
                </a:cubicBezTo>
                <a:close/>
              </a:path>
            </a:pathLst>
          </a:custGeom>
          <a:solidFill>
            <a:schemeClr val="accent2">
              <a:alpha val="3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BCF3"/>
              </a:solidFill>
            </a:endParaRPr>
          </a:p>
        </p:txBody>
      </p:sp>
      <p:sp>
        <p:nvSpPr>
          <p:cNvPr id="69" name="Arrow: Right 11"/>
          <p:cNvSpPr/>
          <p:nvPr/>
        </p:nvSpPr>
        <p:spPr>
          <a:xfrm>
            <a:off x="6481821" y="2471227"/>
            <a:ext cx="1487635" cy="1074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3" name="Title 2"/>
          <p:cNvSpPr>
            <a:spLocks noGrp="1"/>
          </p:cNvSpPr>
          <p:nvPr>
            <p:ph type="title"/>
          </p:nvPr>
        </p:nvSpPr>
        <p:spPr/>
        <p:txBody>
          <a:bodyPr/>
          <a:lstStyle/>
          <a:p>
            <a:r>
              <a:rPr lang="en-US" dirty="0"/>
              <a:t>AltaVault ecosystem for Azure - Archiving</a:t>
            </a:r>
          </a:p>
        </p:txBody>
      </p:sp>
      <p:sp>
        <p:nvSpPr>
          <p:cNvPr id="40" name="TextBox 39"/>
          <p:cNvSpPr txBox="1"/>
          <p:nvPr/>
        </p:nvSpPr>
        <p:spPr>
          <a:xfrm>
            <a:off x="378133" y="1275337"/>
            <a:ext cx="1932490" cy="1668431"/>
          </a:xfrm>
          <a:prstGeom prst="rect">
            <a:avLst/>
          </a:prstGeom>
        </p:spPr>
        <p:txBody>
          <a:bodyPr vert="horz" wrap="square" lIns="91403" tIns="45701" rIns="91403" bIns="45701" rtlCol="0" anchor="ctr">
            <a:noAutofit/>
          </a:bodyPr>
          <a:lstStyle/>
          <a:p>
            <a:pPr defTabSz="913951">
              <a:lnSpc>
                <a:spcPct val="95000"/>
              </a:lnSpc>
              <a:spcBef>
                <a:spcPts val="400"/>
              </a:spcBef>
              <a:spcAft>
                <a:spcPts val="200"/>
              </a:spcAft>
            </a:pPr>
            <a:endParaRPr lang="en-US" sz="1799" dirty="0">
              <a:solidFill>
                <a:sysClr val="windowText" lastClr="000000"/>
              </a:solidFill>
            </a:endParaRPr>
          </a:p>
        </p:txBody>
      </p:sp>
      <p:sp>
        <p:nvSpPr>
          <p:cNvPr id="41" name="TextBox 40"/>
          <p:cNvSpPr txBox="1"/>
          <p:nvPr/>
        </p:nvSpPr>
        <p:spPr>
          <a:xfrm>
            <a:off x="1887487" y="1248992"/>
            <a:ext cx="1589449" cy="3533180"/>
          </a:xfrm>
          <a:prstGeom prst="rect">
            <a:avLst/>
          </a:prstGeom>
        </p:spPr>
        <p:txBody>
          <a:bodyPr vert="horz" wrap="square" lIns="91403" tIns="45701" rIns="91403" bIns="45701" rtlCol="0" anchor="ctr">
            <a:noAutofit/>
          </a:bodyPr>
          <a:lstStyle/>
          <a:p>
            <a:pPr marL="0" lvl="6" algn="ctr" defTabSz="932597">
              <a:lnSpc>
                <a:spcPct val="80000"/>
              </a:lnSpc>
              <a:spcBef>
                <a:spcPts val="400"/>
              </a:spcBef>
              <a:spcAft>
                <a:spcPts val="200"/>
              </a:spcAft>
            </a:pPr>
            <a:r>
              <a:rPr lang="en-US" sz="1599" dirty="0">
                <a:solidFill>
                  <a:srgbClr val="505050"/>
                </a:solidFill>
                <a:latin typeface="Segoe UI Light"/>
              </a:rPr>
              <a:t>Any leading backup software </a:t>
            </a:r>
          </a:p>
          <a:p>
            <a:pPr marL="0" lvl="6" algn="ctr" defTabSz="932597">
              <a:lnSpc>
                <a:spcPct val="80000"/>
              </a:lnSpc>
              <a:spcBef>
                <a:spcPts val="400"/>
              </a:spcBef>
              <a:spcAft>
                <a:spcPts val="200"/>
              </a:spcAft>
            </a:pPr>
            <a:r>
              <a:rPr lang="en-US" sz="1599" dirty="0">
                <a:solidFill>
                  <a:srgbClr val="505050"/>
                </a:solidFill>
                <a:latin typeface="Segoe UI Light"/>
              </a:rPr>
              <a:t>or Microsoft SQL Server</a:t>
            </a:r>
          </a:p>
        </p:txBody>
      </p:sp>
      <p:grpSp>
        <p:nvGrpSpPr>
          <p:cNvPr id="44" name="Group 43"/>
          <p:cNvGrpSpPr/>
          <p:nvPr/>
        </p:nvGrpSpPr>
        <p:grpSpPr>
          <a:xfrm>
            <a:off x="33523" y="2163907"/>
            <a:ext cx="1714492" cy="1387750"/>
            <a:chOff x="283058" y="1388172"/>
            <a:chExt cx="1601476" cy="1934916"/>
          </a:xfrm>
        </p:grpSpPr>
        <p:pic>
          <p:nvPicPr>
            <p:cNvPr id="45" name="image226.png"/>
            <p:cNvPicPr/>
            <p:nvPr/>
          </p:nvPicPr>
          <p:blipFill>
            <a:blip r:embed="rId3" cstate="print">
              <a:extLst>
                <a:ext uri="{28A0092B-C50C-407E-A947-70E740481C1C}">
                  <a14:useLocalDpi xmlns:a14="http://schemas.microsoft.com/office/drawing/2010/main"/>
                </a:ext>
              </a:extLst>
            </a:blip>
            <a:stretch>
              <a:fillRect/>
            </a:stretch>
          </p:blipFill>
          <p:spPr>
            <a:xfrm>
              <a:off x="740895" y="1951485"/>
              <a:ext cx="685804" cy="1371603"/>
            </a:xfrm>
            <a:prstGeom prst="rect">
              <a:avLst/>
            </a:prstGeom>
            <a:ln w="12700">
              <a:miter lim="400000"/>
            </a:ln>
          </p:spPr>
        </p:pic>
        <p:sp>
          <p:nvSpPr>
            <p:cNvPr id="46" name="Shape 805"/>
            <p:cNvSpPr/>
            <p:nvPr/>
          </p:nvSpPr>
          <p:spPr>
            <a:xfrm>
              <a:off x="283058" y="1388172"/>
              <a:ext cx="1601476" cy="5248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932597">
                <a:defRPr sz="1800"/>
              </a:pPr>
              <a:r>
                <a:rPr lang="en-US" sz="1199" dirty="0">
                  <a:solidFill>
                    <a:srgbClr val="505050"/>
                  </a:solidFill>
                  <a:latin typeface="Segoe UI Light"/>
                  <a:cs typeface="Arial"/>
                  <a:sym typeface="Arial"/>
                </a:rPr>
                <a:t>Primary</a:t>
              </a:r>
            </a:p>
            <a:p>
              <a:pPr algn="ctr" defTabSz="932597">
                <a:defRPr sz="1800"/>
              </a:pPr>
              <a:r>
                <a:rPr lang="en-US" sz="1199" dirty="0">
                  <a:solidFill>
                    <a:srgbClr val="505050"/>
                  </a:solidFill>
                  <a:latin typeface="Segoe UI Light"/>
                  <a:cs typeface="Arial"/>
                  <a:sym typeface="Arial"/>
                </a:rPr>
                <a:t>Storage</a:t>
              </a:r>
              <a:endParaRPr sz="3598" dirty="0">
                <a:solidFill>
                  <a:srgbClr val="505050"/>
                </a:solidFill>
                <a:latin typeface="Segoe UI Light"/>
                <a:sym typeface="Helvetica"/>
              </a:endParaRPr>
            </a:p>
          </p:txBody>
        </p:sp>
      </p:grpSp>
      <p:sp>
        <p:nvSpPr>
          <p:cNvPr id="47" name="Right Brace 46"/>
          <p:cNvSpPr/>
          <p:nvPr/>
        </p:nvSpPr>
        <p:spPr>
          <a:xfrm>
            <a:off x="1531654" y="1976433"/>
            <a:ext cx="228567" cy="206432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dirty="0">
              <a:solidFill>
                <a:srgbClr val="505050"/>
              </a:solidFill>
            </a:endParaRPr>
          </a:p>
        </p:txBody>
      </p:sp>
      <p:grpSp>
        <p:nvGrpSpPr>
          <p:cNvPr id="6" name="Group 5"/>
          <p:cNvGrpSpPr/>
          <p:nvPr/>
        </p:nvGrpSpPr>
        <p:grpSpPr>
          <a:xfrm>
            <a:off x="1098966" y="5093526"/>
            <a:ext cx="2102822" cy="1478973"/>
            <a:chOff x="1497582" y="5093751"/>
            <a:chExt cx="2544775" cy="1479183"/>
          </a:xfrm>
        </p:grpSpPr>
        <p:sp>
          <p:nvSpPr>
            <p:cNvPr id="48" name="Rounded Rectangle 19"/>
            <p:cNvSpPr/>
            <p:nvPr/>
          </p:nvSpPr>
          <p:spPr>
            <a:xfrm>
              <a:off x="1497582" y="5402502"/>
              <a:ext cx="2544775" cy="1170432"/>
            </a:xfrm>
            <a:prstGeom prst="roundRect">
              <a:avLst/>
            </a:prstGeom>
            <a:solidFill>
              <a:srgbClr val="00BCF3"/>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Seamlessly integrates into existing infrastructure</a:t>
              </a:r>
            </a:p>
          </p:txBody>
        </p:sp>
        <p:cxnSp>
          <p:nvCxnSpPr>
            <p:cNvPr id="52" name="Straight Arrow Connector 51"/>
            <p:cNvCxnSpPr/>
            <p:nvPr/>
          </p:nvCxnSpPr>
          <p:spPr>
            <a:xfrm flipV="1">
              <a:off x="2756933" y="5093751"/>
              <a:ext cx="0" cy="312737"/>
            </a:xfrm>
            <a:prstGeom prst="straightConnector1">
              <a:avLst/>
            </a:prstGeom>
            <a:ln>
              <a:solidFill>
                <a:srgbClr val="00BCF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525426" y="5100210"/>
            <a:ext cx="2102822" cy="1481761"/>
            <a:chOff x="3909178" y="5100438"/>
            <a:chExt cx="2544775" cy="1481969"/>
          </a:xfrm>
        </p:grpSpPr>
        <p:sp>
          <p:nvSpPr>
            <p:cNvPr id="49" name="Rounded Rectangle 23"/>
            <p:cNvSpPr/>
            <p:nvPr/>
          </p:nvSpPr>
          <p:spPr>
            <a:xfrm>
              <a:off x="3909178" y="5409141"/>
              <a:ext cx="2544775" cy="1173266"/>
            </a:xfrm>
            <a:prstGeom prst="roundRect">
              <a:avLst/>
            </a:prstGeom>
            <a:solidFill>
              <a:srgbClr val="0177D7"/>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Deduplicates, compresses, and encrypts</a:t>
              </a:r>
            </a:p>
          </p:txBody>
        </p:sp>
        <p:cxnSp>
          <p:nvCxnSpPr>
            <p:cNvPr id="53" name="Straight Arrow Connector 52"/>
            <p:cNvCxnSpPr/>
            <p:nvPr/>
          </p:nvCxnSpPr>
          <p:spPr>
            <a:xfrm flipV="1">
              <a:off x="5176435" y="5100438"/>
              <a:ext cx="0" cy="312737"/>
            </a:xfrm>
            <a:prstGeom prst="straightConnector1">
              <a:avLst/>
            </a:prstGeom>
            <a:ln>
              <a:solidFill>
                <a:srgbClr val="0177D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5951884" y="5100210"/>
            <a:ext cx="2102822" cy="1481761"/>
            <a:chOff x="6265689" y="5100438"/>
            <a:chExt cx="2544775" cy="1481969"/>
          </a:xfrm>
        </p:grpSpPr>
        <p:sp>
          <p:nvSpPr>
            <p:cNvPr id="50" name="Rounded Rectangle 28"/>
            <p:cNvSpPr/>
            <p:nvPr/>
          </p:nvSpPr>
          <p:spPr>
            <a:xfrm>
              <a:off x="6265689" y="5409141"/>
              <a:ext cx="2544775" cy="1173266"/>
            </a:xfrm>
            <a:prstGeom prst="roundRect">
              <a:avLst/>
            </a:prstGeom>
            <a:solidFill>
              <a:schemeClr val="accent1"/>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Caches recent backups locally, “vaults” everything to Azure</a:t>
              </a:r>
            </a:p>
          </p:txBody>
        </p:sp>
        <p:cxnSp>
          <p:nvCxnSpPr>
            <p:cNvPr id="54" name="Straight Arrow Connector 53"/>
            <p:cNvCxnSpPr/>
            <p:nvPr/>
          </p:nvCxnSpPr>
          <p:spPr>
            <a:xfrm flipV="1">
              <a:off x="7538076" y="5100438"/>
              <a:ext cx="0" cy="312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378344" y="5099694"/>
            <a:ext cx="2102822" cy="1475686"/>
            <a:chOff x="8644234" y="5099921"/>
            <a:chExt cx="2544775" cy="1475895"/>
          </a:xfrm>
        </p:grpSpPr>
        <p:sp>
          <p:nvSpPr>
            <p:cNvPr id="51" name="Rounded Rectangle 29"/>
            <p:cNvSpPr/>
            <p:nvPr/>
          </p:nvSpPr>
          <p:spPr>
            <a:xfrm>
              <a:off x="8644234" y="5402550"/>
              <a:ext cx="2544775" cy="1173266"/>
            </a:xfrm>
            <a:prstGeom prst="roundRect">
              <a:avLst/>
            </a:prstGeom>
            <a:solidFill>
              <a:srgbClr val="A81400"/>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Stores data in Azure</a:t>
              </a:r>
            </a:p>
          </p:txBody>
        </p:sp>
        <p:cxnSp>
          <p:nvCxnSpPr>
            <p:cNvPr id="55" name="Straight Arrow Connector 54"/>
            <p:cNvCxnSpPr/>
            <p:nvPr/>
          </p:nvCxnSpPr>
          <p:spPr>
            <a:xfrm flipV="1">
              <a:off x="9887210" y="5099921"/>
              <a:ext cx="0" cy="312737"/>
            </a:xfrm>
            <a:prstGeom prst="straightConnector1">
              <a:avLst/>
            </a:prstGeom>
            <a:ln>
              <a:solidFill>
                <a:srgbClr val="A81400"/>
              </a:solidFill>
              <a:tailEnd type="triangle"/>
            </a:ln>
          </p:spPr>
          <p:style>
            <a:lnRef idx="1">
              <a:schemeClr val="accent1"/>
            </a:lnRef>
            <a:fillRef idx="0">
              <a:schemeClr val="accent1"/>
            </a:fillRef>
            <a:effectRef idx="0">
              <a:schemeClr val="accent1"/>
            </a:effectRef>
            <a:fontRef idx="minor">
              <a:schemeClr val="tx1"/>
            </a:fontRef>
          </p:style>
        </p:cxnSp>
      </p:grpSp>
      <p:pic>
        <p:nvPicPr>
          <p:cNvPr id="56" name="Picture 55" descr="AVA800-6U-SS10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1034" y="2439975"/>
            <a:ext cx="1449032" cy="1279979"/>
          </a:xfrm>
          <a:prstGeom prst="rect">
            <a:avLst/>
          </a:prstGeom>
        </p:spPr>
      </p:pic>
      <p:sp>
        <p:nvSpPr>
          <p:cNvPr id="57" name="TextBox 56"/>
          <p:cNvSpPr txBox="1"/>
          <p:nvPr/>
        </p:nvSpPr>
        <p:spPr>
          <a:xfrm>
            <a:off x="3780163" y="1754039"/>
            <a:ext cx="2710183" cy="351011"/>
          </a:xfrm>
          <a:prstGeom prst="rect">
            <a:avLst/>
          </a:prstGeom>
        </p:spPr>
        <p:txBody>
          <a:bodyPr vert="horz" wrap="square" lIns="91403" tIns="45701" rIns="91403" bIns="45701" rtlCol="0" anchor="ctr">
            <a:noAutofit/>
          </a:bodyPr>
          <a:lstStyle/>
          <a:p>
            <a:pPr algn="ctr" defTabSz="913951">
              <a:lnSpc>
                <a:spcPct val="95000"/>
              </a:lnSpc>
              <a:spcBef>
                <a:spcPts val="400"/>
              </a:spcBef>
              <a:spcAft>
                <a:spcPts val="200"/>
              </a:spcAft>
            </a:pPr>
            <a:r>
              <a:rPr lang="en-US" sz="2000" b="1" dirty="0">
                <a:solidFill>
                  <a:srgbClr val="D83B01"/>
                </a:solidFill>
              </a:rPr>
              <a:t>NetApp AltaVault </a:t>
            </a:r>
            <a:r>
              <a:rPr lang="en-US" b="1" dirty="0">
                <a:solidFill>
                  <a:srgbClr val="D83B01"/>
                </a:solidFill>
                <a:sym typeface="Arial"/>
              </a:rPr>
              <a:t>Cloud-Integrated Storage</a:t>
            </a:r>
            <a:endParaRPr lang="en-US" b="1" dirty="0">
              <a:solidFill>
                <a:srgbClr val="D83B01"/>
              </a:solidFill>
              <a:sym typeface="Helvetica"/>
            </a:endParaRPr>
          </a:p>
        </p:txBody>
      </p:sp>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3509" y="3139742"/>
            <a:ext cx="1018759" cy="914270"/>
          </a:xfrm>
          <a:prstGeom prst="rect">
            <a:avLst/>
          </a:prstGeom>
        </p:spPr>
      </p:pic>
      <p:sp>
        <p:nvSpPr>
          <p:cNvPr id="65" name="TextBox 64"/>
          <p:cNvSpPr txBox="1"/>
          <p:nvPr/>
        </p:nvSpPr>
        <p:spPr>
          <a:xfrm>
            <a:off x="6243708" y="2687389"/>
            <a:ext cx="1668263" cy="665878"/>
          </a:xfrm>
          <a:prstGeom prst="rect">
            <a:avLst/>
          </a:prstGeom>
        </p:spPr>
        <p:txBody>
          <a:bodyPr vert="horz" wrap="square" lIns="91427" tIns="45713" rIns="91427" bIns="45713" rtlCol="0" anchor="ctr">
            <a:noAutofit/>
          </a:bodyPr>
          <a:lstStyle/>
          <a:p>
            <a:pPr algn="ctr" defTabSz="932597">
              <a:lnSpc>
                <a:spcPct val="95000"/>
              </a:lnSpc>
              <a:spcBef>
                <a:spcPts val="400"/>
              </a:spcBef>
              <a:spcAft>
                <a:spcPts val="200"/>
              </a:spcAft>
            </a:pPr>
            <a:r>
              <a:rPr lang="en-US" dirty="0">
                <a:solidFill>
                  <a:srgbClr val="FFFFFF"/>
                </a:solidFill>
              </a:rPr>
              <a:t>Azure API</a:t>
            </a:r>
          </a:p>
        </p:txBody>
      </p:sp>
      <p:grpSp>
        <p:nvGrpSpPr>
          <p:cNvPr id="14" name="Group 13"/>
          <p:cNvGrpSpPr/>
          <p:nvPr/>
        </p:nvGrpSpPr>
        <p:grpSpPr>
          <a:xfrm>
            <a:off x="10841552" y="1493473"/>
            <a:ext cx="1528509" cy="1516337"/>
            <a:chOff x="10629073" y="1464323"/>
            <a:chExt cx="1498674" cy="1486740"/>
          </a:xfrm>
        </p:grpSpPr>
        <p:sp>
          <p:nvSpPr>
            <p:cNvPr id="9" name="Oval 8"/>
            <p:cNvSpPr/>
            <p:nvPr/>
          </p:nvSpPr>
          <p:spPr bwMode="auto">
            <a:xfrm>
              <a:off x="10629073" y="1464323"/>
              <a:ext cx="1486740" cy="1486740"/>
            </a:xfrm>
            <a:prstGeom prst="ellipse">
              <a:avLst/>
            </a:prstGeom>
            <a:solidFill>
              <a:schemeClr val="bg1"/>
            </a:solidFill>
            <a:ln w="19050">
              <a:solidFill>
                <a:srgbClr val="0076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67" name="TextBox 66"/>
            <p:cNvSpPr txBox="1"/>
            <p:nvPr/>
          </p:nvSpPr>
          <p:spPr>
            <a:xfrm>
              <a:off x="10640143" y="1484737"/>
              <a:ext cx="1487604" cy="1432209"/>
            </a:xfrm>
            <a:prstGeom prst="rect">
              <a:avLst/>
            </a:prstGeom>
          </p:spPr>
          <p:txBody>
            <a:bodyPr vert="horz" wrap="square" lIns="91427" tIns="45713" rIns="91427" bIns="45713" rtlCol="0" anchor="ctr">
              <a:noAutofit/>
            </a:bodyPr>
            <a:lstStyle/>
            <a:p>
              <a:pPr algn="ctr" defTabSz="932597">
                <a:lnSpc>
                  <a:spcPct val="95000"/>
                </a:lnSpc>
                <a:spcBef>
                  <a:spcPts val="400"/>
                </a:spcBef>
                <a:spcAft>
                  <a:spcPts val="200"/>
                </a:spcAft>
              </a:pPr>
              <a:r>
                <a:rPr lang="en-US" sz="1224" dirty="0">
                  <a:solidFill>
                    <a:srgbClr val="0076D7"/>
                  </a:solidFill>
                </a:rPr>
                <a:t>Supports: </a:t>
              </a:r>
            </a:p>
            <a:p>
              <a:pPr algn="ctr" defTabSz="932597">
                <a:lnSpc>
                  <a:spcPct val="95000"/>
                </a:lnSpc>
                <a:spcBef>
                  <a:spcPts val="400"/>
                </a:spcBef>
                <a:spcAft>
                  <a:spcPts val="200"/>
                </a:spcAft>
              </a:pPr>
              <a:r>
                <a:rPr lang="en-US" sz="1224" dirty="0">
                  <a:solidFill>
                    <a:sysClr val="windowText" lastClr="000000"/>
                  </a:solidFill>
                </a:rPr>
                <a:t>Cool Storage and </a:t>
              </a:r>
            </a:p>
            <a:p>
              <a:pPr algn="ctr" defTabSz="932597">
                <a:lnSpc>
                  <a:spcPct val="95000"/>
                </a:lnSpc>
                <a:spcBef>
                  <a:spcPts val="400"/>
                </a:spcBef>
                <a:spcAft>
                  <a:spcPts val="200"/>
                </a:spcAft>
              </a:pPr>
              <a:r>
                <a:rPr lang="en-US" sz="1224" dirty="0">
                  <a:solidFill>
                    <a:sysClr val="windowText" lastClr="000000"/>
                  </a:solidFill>
                </a:rPr>
                <a:t>Microsoft Azure Government</a:t>
              </a:r>
            </a:p>
          </p:txBody>
        </p:sp>
      </p:grpSp>
      <p:sp>
        <p:nvSpPr>
          <p:cNvPr id="68" name="Arrow: Right 11"/>
          <p:cNvSpPr/>
          <p:nvPr/>
        </p:nvSpPr>
        <p:spPr>
          <a:xfrm>
            <a:off x="3549959" y="2869644"/>
            <a:ext cx="639882" cy="244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63" name="Freeform 6"/>
          <p:cNvSpPr>
            <a:spLocks/>
          </p:cNvSpPr>
          <p:nvPr/>
        </p:nvSpPr>
        <p:spPr bwMode="auto">
          <a:xfrm>
            <a:off x="8060385" y="2517968"/>
            <a:ext cx="2760943" cy="1579195"/>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w="38100">
            <a:solidFill>
              <a:srgbClr val="0067C5"/>
            </a:solidFill>
          </a:ln>
          <a:sp3d prstMaterial="matte"/>
        </p:spPr>
        <p:txBody>
          <a:bodyPr vert="horz" wrap="square" lIns="93247" tIns="46623" rIns="93247" bIns="46623" numCol="1" anchor="t" anchorCtr="0" compatLnSpc="1">
            <a:prstTxWarp prst="textNoShape">
              <a:avLst/>
            </a:prstTxWarp>
          </a:bodyPr>
          <a:lstStyle/>
          <a:p>
            <a:pPr defTabSz="932597"/>
            <a:endParaRPr lang="en-US" sz="1836" dirty="0">
              <a:solidFill>
                <a:srgbClr val="FFFFFF"/>
              </a:solidFill>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88273" y="3174286"/>
            <a:ext cx="1855827" cy="524374"/>
          </a:xfrm>
          <a:prstGeom prst="rect">
            <a:avLst/>
          </a:prstGeom>
        </p:spPr>
      </p:pic>
      <p:sp>
        <p:nvSpPr>
          <p:cNvPr id="42" name="TextBox 41"/>
          <p:cNvSpPr txBox="1"/>
          <p:nvPr/>
        </p:nvSpPr>
        <p:spPr>
          <a:xfrm>
            <a:off x="8060386" y="3649292"/>
            <a:ext cx="2760942" cy="241081"/>
          </a:xfrm>
          <a:prstGeom prst="rect">
            <a:avLst/>
          </a:prstGeom>
        </p:spPr>
        <p:txBody>
          <a:bodyPr vert="horz" wrap="square" lIns="91427" tIns="45713" rIns="91427" bIns="45713" rtlCol="0" anchor="ctr">
            <a:noAutofit/>
          </a:bodyPr>
          <a:lstStyle/>
          <a:p>
            <a:pPr algn="ctr" defTabSz="932597">
              <a:lnSpc>
                <a:spcPct val="95000"/>
              </a:lnSpc>
              <a:spcBef>
                <a:spcPts val="400"/>
              </a:spcBef>
              <a:spcAft>
                <a:spcPts val="200"/>
              </a:spcAft>
            </a:pPr>
            <a:r>
              <a:rPr lang="en-US" dirty="0">
                <a:solidFill>
                  <a:sysClr val="windowText" lastClr="000000"/>
                </a:solidFill>
              </a:rPr>
              <a:t>Blob Storage</a:t>
            </a:r>
          </a:p>
        </p:txBody>
      </p:sp>
    </p:spTree>
    <p:extLst>
      <p:ext uri="{BB962C8B-B14F-4D97-AF65-F5344CB8AC3E}">
        <p14:creationId xmlns:p14="http://schemas.microsoft.com/office/powerpoint/2010/main" val="313671349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Right 11"/>
          <p:cNvSpPr/>
          <p:nvPr/>
        </p:nvSpPr>
        <p:spPr>
          <a:xfrm rot="10800000">
            <a:off x="6362233" y="2494520"/>
            <a:ext cx="1487635" cy="1074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3" name="Title 2"/>
          <p:cNvSpPr>
            <a:spLocks noGrp="1"/>
          </p:cNvSpPr>
          <p:nvPr>
            <p:ph type="title"/>
          </p:nvPr>
        </p:nvSpPr>
        <p:spPr/>
        <p:txBody>
          <a:bodyPr/>
          <a:lstStyle/>
          <a:p>
            <a:r>
              <a:rPr lang="en-US" dirty="0"/>
              <a:t>AltaVault ecosystem for Azure – Restore/DR </a:t>
            </a:r>
          </a:p>
        </p:txBody>
      </p:sp>
      <p:sp>
        <p:nvSpPr>
          <p:cNvPr id="40" name="TextBox 39"/>
          <p:cNvSpPr txBox="1"/>
          <p:nvPr/>
        </p:nvSpPr>
        <p:spPr>
          <a:xfrm>
            <a:off x="378133" y="1275337"/>
            <a:ext cx="1932490" cy="1668431"/>
          </a:xfrm>
          <a:prstGeom prst="rect">
            <a:avLst/>
          </a:prstGeom>
        </p:spPr>
        <p:txBody>
          <a:bodyPr vert="horz" wrap="square" lIns="91403" tIns="45701" rIns="91403" bIns="45701" rtlCol="0" anchor="ctr">
            <a:noAutofit/>
          </a:bodyPr>
          <a:lstStyle/>
          <a:p>
            <a:pPr defTabSz="913951">
              <a:lnSpc>
                <a:spcPct val="95000"/>
              </a:lnSpc>
              <a:spcBef>
                <a:spcPts val="400"/>
              </a:spcBef>
              <a:spcAft>
                <a:spcPts val="200"/>
              </a:spcAft>
            </a:pPr>
            <a:endParaRPr lang="en-US" sz="1799" dirty="0">
              <a:solidFill>
                <a:sysClr val="windowText" lastClr="000000"/>
              </a:solidFill>
            </a:endParaRPr>
          </a:p>
        </p:txBody>
      </p:sp>
      <p:sp>
        <p:nvSpPr>
          <p:cNvPr id="41" name="TextBox 40"/>
          <p:cNvSpPr txBox="1"/>
          <p:nvPr/>
        </p:nvSpPr>
        <p:spPr>
          <a:xfrm>
            <a:off x="1887487" y="1248992"/>
            <a:ext cx="1589449" cy="3533180"/>
          </a:xfrm>
          <a:prstGeom prst="rect">
            <a:avLst/>
          </a:prstGeom>
        </p:spPr>
        <p:txBody>
          <a:bodyPr vert="horz" wrap="square" lIns="91403" tIns="45701" rIns="91403" bIns="45701" rtlCol="0" anchor="ctr">
            <a:noAutofit/>
          </a:bodyPr>
          <a:lstStyle/>
          <a:p>
            <a:pPr marL="0" lvl="6" algn="ctr" defTabSz="932597">
              <a:lnSpc>
                <a:spcPct val="80000"/>
              </a:lnSpc>
              <a:spcBef>
                <a:spcPts val="400"/>
              </a:spcBef>
              <a:spcAft>
                <a:spcPts val="200"/>
              </a:spcAft>
            </a:pPr>
            <a:r>
              <a:rPr lang="en-US" sz="1599" dirty="0">
                <a:solidFill>
                  <a:srgbClr val="505050"/>
                </a:solidFill>
                <a:latin typeface="Segoe UI Light"/>
              </a:rPr>
              <a:t>Any leading backup software </a:t>
            </a:r>
          </a:p>
          <a:p>
            <a:pPr marL="0" lvl="6" algn="ctr" defTabSz="932597">
              <a:lnSpc>
                <a:spcPct val="80000"/>
              </a:lnSpc>
              <a:spcBef>
                <a:spcPts val="400"/>
              </a:spcBef>
              <a:spcAft>
                <a:spcPts val="200"/>
              </a:spcAft>
            </a:pPr>
            <a:r>
              <a:rPr lang="en-US" sz="1599" dirty="0">
                <a:solidFill>
                  <a:srgbClr val="505050"/>
                </a:solidFill>
                <a:latin typeface="Segoe UI Light"/>
              </a:rPr>
              <a:t>or Microsoft SQL Server</a:t>
            </a:r>
          </a:p>
        </p:txBody>
      </p:sp>
      <p:grpSp>
        <p:nvGrpSpPr>
          <p:cNvPr id="44" name="Group 43"/>
          <p:cNvGrpSpPr/>
          <p:nvPr/>
        </p:nvGrpSpPr>
        <p:grpSpPr>
          <a:xfrm>
            <a:off x="33523" y="2163907"/>
            <a:ext cx="1714492" cy="1387750"/>
            <a:chOff x="283058" y="1388172"/>
            <a:chExt cx="1601476" cy="1934916"/>
          </a:xfrm>
        </p:grpSpPr>
        <p:pic>
          <p:nvPicPr>
            <p:cNvPr id="45" name="image226.png"/>
            <p:cNvPicPr/>
            <p:nvPr/>
          </p:nvPicPr>
          <p:blipFill>
            <a:blip r:embed="rId3" cstate="print">
              <a:extLst>
                <a:ext uri="{28A0092B-C50C-407E-A947-70E740481C1C}">
                  <a14:useLocalDpi xmlns:a14="http://schemas.microsoft.com/office/drawing/2010/main"/>
                </a:ext>
              </a:extLst>
            </a:blip>
            <a:stretch>
              <a:fillRect/>
            </a:stretch>
          </p:blipFill>
          <p:spPr>
            <a:xfrm>
              <a:off x="740895" y="1951485"/>
              <a:ext cx="685804" cy="1371603"/>
            </a:xfrm>
            <a:prstGeom prst="rect">
              <a:avLst/>
            </a:prstGeom>
            <a:ln w="12700">
              <a:miter lim="400000"/>
            </a:ln>
          </p:spPr>
        </p:pic>
        <p:sp>
          <p:nvSpPr>
            <p:cNvPr id="46" name="Shape 805"/>
            <p:cNvSpPr/>
            <p:nvPr/>
          </p:nvSpPr>
          <p:spPr>
            <a:xfrm>
              <a:off x="283058" y="1388172"/>
              <a:ext cx="1601476" cy="5248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932597">
                <a:defRPr sz="1800"/>
              </a:pPr>
              <a:r>
                <a:rPr lang="en-US" sz="1199" dirty="0">
                  <a:solidFill>
                    <a:srgbClr val="505050"/>
                  </a:solidFill>
                  <a:latin typeface="Segoe UI Light"/>
                  <a:cs typeface="Arial"/>
                  <a:sym typeface="Arial"/>
                </a:rPr>
                <a:t>Primary</a:t>
              </a:r>
            </a:p>
            <a:p>
              <a:pPr algn="ctr" defTabSz="932597">
                <a:defRPr sz="1800"/>
              </a:pPr>
              <a:r>
                <a:rPr lang="en-US" sz="1199" dirty="0">
                  <a:solidFill>
                    <a:srgbClr val="505050"/>
                  </a:solidFill>
                  <a:latin typeface="Segoe UI Light"/>
                  <a:cs typeface="Arial"/>
                  <a:sym typeface="Arial"/>
                </a:rPr>
                <a:t>Storage</a:t>
              </a:r>
              <a:endParaRPr sz="3598" dirty="0">
                <a:solidFill>
                  <a:srgbClr val="505050"/>
                </a:solidFill>
                <a:latin typeface="Segoe UI Light"/>
                <a:sym typeface="Helvetica"/>
              </a:endParaRPr>
            </a:p>
          </p:txBody>
        </p:sp>
      </p:grpSp>
      <p:sp>
        <p:nvSpPr>
          <p:cNvPr id="47" name="Right Brace 46"/>
          <p:cNvSpPr/>
          <p:nvPr/>
        </p:nvSpPr>
        <p:spPr>
          <a:xfrm>
            <a:off x="1531654" y="1976433"/>
            <a:ext cx="228567" cy="206432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dirty="0">
              <a:solidFill>
                <a:srgbClr val="505050"/>
              </a:solidFill>
            </a:endParaRPr>
          </a:p>
        </p:txBody>
      </p:sp>
      <p:grpSp>
        <p:nvGrpSpPr>
          <p:cNvPr id="6" name="Group 5"/>
          <p:cNvGrpSpPr/>
          <p:nvPr/>
        </p:nvGrpSpPr>
        <p:grpSpPr>
          <a:xfrm>
            <a:off x="1098966" y="5093526"/>
            <a:ext cx="2102822" cy="1478973"/>
            <a:chOff x="1497582" y="5093751"/>
            <a:chExt cx="2544775" cy="1479183"/>
          </a:xfrm>
        </p:grpSpPr>
        <p:sp>
          <p:nvSpPr>
            <p:cNvPr id="48" name="Rounded Rectangle 19"/>
            <p:cNvSpPr/>
            <p:nvPr/>
          </p:nvSpPr>
          <p:spPr>
            <a:xfrm>
              <a:off x="1497582" y="5402502"/>
              <a:ext cx="2544775" cy="1170432"/>
            </a:xfrm>
            <a:prstGeom prst="roundRect">
              <a:avLst/>
            </a:prstGeom>
            <a:solidFill>
              <a:srgbClr val="00BCF3"/>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Seamlessly integrates into existing infrastructure</a:t>
              </a:r>
            </a:p>
          </p:txBody>
        </p:sp>
        <p:cxnSp>
          <p:nvCxnSpPr>
            <p:cNvPr id="52" name="Straight Arrow Connector 51"/>
            <p:cNvCxnSpPr/>
            <p:nvPr/>
          </p:nvCxnSpPr>
          <p:spPr>
            <a:xfrm flipV="1">
              <a:off x="2756933" y="5093751"/>
              <a:ext cx="0" cy="312737"/>
            </a:xfrm>
            <a:prstGeom prst="straightConnector1">
              <a:avLst/>
            </a:prstGeom>
            <a:ln>
              <a:solidFill>
                <a:srgbClr val="00BCF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525425" y="5100210"/>
            <a:ext cx="2102822" cy="1481761"/>
            <a:chOff x="3909178" y="5100438"/>
            <a:chExt cx="2544775" cy="1481969"/>
          </a:xfrm>
        </p:grpSpPr>
        <p:sp>
          <p:nvSpPr>
            <p:cNvPr id="49" name="Rounded Rectangle 23"/>
            <p:cNvSpPr/>
            <p:nvPr/>
          </p:nvSpPr>
          <p:spPr>
            <a:xfrm>
              <a:off x="3909178" y="5409141"/>
              <a:ext cx="2544775" cy="1173266"/>
            </a:xfrm>
            <a:prstGeom prst="roundRect">
              <a:avLst/>
            </a:prstGeom>
            <a:solidFill>
              <a:srgbClr val="0177D7"/>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Uncompressed and de-encrypted</a:t>
              </a:r>
            </a:p>
          </p:txBody>
        </p:sp>
        <p:cxnSp>
          <p:nvCxnSpPr>
            <p:cNvPr id="53" name="Straight Arrow Connector 52"/>
            <p:cNvCxnSpPr/>
            <p:nvPr/>
          </p:nvCxnSpPr>
          <p:spPr>
            <a:xfrm flipV="1">
              <a:off x="5176435" y="5100438"/>
              <a:ext cx="0" cy="312737"/>
            </a:xfrm>
            <a:prstGeom prst="straightConnector1">
              <a:avLst/>
            </a:prstGeom>
            <a:ln>
              <a:solidFill>
                <a:srgbClr val="0177D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5951883" y="5100210"/>
            <a:ext cx="2102822" cy="1481761"/>
            <a:chOff x="6265689" y="5100438"/>
            <a:chExt cx="2544775" cy="1481969"/>
          </a:xfrm>
        </p:grpSpPr>
        <p:sp>
          <p:nvSpPr>
            <p:cNvPr id="50" name="Rounded Rectangle 28"/>
            <p:cNvSpPr/>
            <p:nvPr/>
          </p:nvSpPr>
          <p:spPr>
            <a:xfrm>
              <a:off x="6265689" y="5409141"/>
              <a:ext cx="2544775" cy="1173266"/>
            </a:xfrm>
            <a:prstGeom prst="roundRect">
              <a:avLst/>
            </a:prstGeom>
            <a:solidFill>
              <a:schemeClr val="accent1"/>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Individual file or data set download from Azure to AltaVault</a:t>
              </a:r>
            </a:p>
          </p:txBody>
        </p:sp>
        <p:cxnSp>
          <p:nvCxnSpPr>
            <p:cNvPr id="54" name="Straight Arrow Connector 53"/>
            <p:cNvCxnSpPr/>
            <p:nvPr/>
          </p:nvCxnSpPr>
          <p:spPr>
            <a:xfrm flipV="1">
              <a:off x="7538076" y="5100438"/>
              <a:ext cx="0" cy="312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378343" y="5099694"/>
            <a:ext cx="2102822" cy="1475686"/>
            <a:chOff x="8644234" y="5099921"/>
            <a:chExt cx="2544775" cy="1475895"/>
          </a:xfrm>
        </p:grpSpPr>
        <p:sp>
          <p:nvSpPr>
            <p:cNvPr id="51" name="Rounded Rectangle 29"/>
            <p:cNvSpPr/>
            <p:nvPr/>
          </p:nvSpPr>
          <p:spPr>
            <a:xfrm>
              <a:off x="8644234" y="5402550"/>
              <a:ext cx="2544775" cy="1173266"/>
            </a:xfrm>
            <a:prstGeom prst="roundRect">
              <a:avLst/>
            </a:prstGeom>
            <a:solidFill>
              <a:srgbClr val="A81400"/>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Encrypted/ Compressed data      in Azure</a:t>
              </a:r>
            </a:p>
          </p:txBody>
        </p:sp>
        <p:cxnSp>
          <p:nvCxnSpPr>
            <p:cNvPr id="55" name="Straight Arrow Connector 54"/>
            <p:cNvCxnSpPr/>
            <p:nvPr/>
          </p:nvCxnSpPr>
          <p:spPr>
            <a:xfrm flipV="1">
              <a:off x="9887210" y="5099921"/>
              <a:ext cx="0" cy="312737"/>
            </a:xfrm>
            <a:prstGeom prst="straightConnector1">
              <a:avLst/>
            </a:prstGeom>
            <a:ln>
              <a:solidFill>
                <a:srgbClr val="A8140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3780163" y="1754039"/>
            <a:ext cx="2710183" cy="351011"/>
          </a:xfrm>
          <a:prstGeom prst="rect">
            <a:avLst/>
          </a:prstGeom>
        </p:spPr>
        <p:txBody>
          <a:bodyPr vert="horz" wrap="square" lIns="91403" tIns="45701" rIns="91403" bIns="45701" rtlCol="0" anchor="ctr">
            <a:noAutofit/>
          </a:bodyPr>
          <a:lstStyle/>
          <a:p>
            <a:pPr algn="ctr" defTabSz="913951">
              <a:lnSpc>
                <a:spcPct val="95000"/>
              </a:lnSpc>
              <a:spcBef>
                <a:spcPts val="400"/>
              </a:spcBef>
              <a:spcAft>
                <a:spcPts val="200"/>
              </a:spcAft>
            </a:pPr>
            <a:r>
              <a:rPr lang="en-US" sz="2000" b="1" dirty="0">
                <a:solidFill>
                  <a:srgbClr val="D83B01"/>
                </a:solidFill>
              </a:rPr>
              <a:t>NetApp AltaVault </a:t>
            </a:r>
            <a:r>
              <a:rPr lang="en-US" b="1" dirty="0">
                <a:solidFill>
                  <a:srgbClr val="D83B01"/>
                </a:solidFill>
                <a:sym typeface="Arial"/>
              </a:rPr>
              <a:t>Cloud-Integrated Storage</a:t>
            </a:r>
            <a:endParaRPr lang="en-US" b="1" dirty="0">
              <a:solidFill>
                <a:srgbClr val="D83B01"/>
              </a:solidFill>
              <a:sym typeface="Helvetica"/>
            </a:endParaRPr>
          </a:p>
        </p:txBody>
      </p:sp>
      <p:sp>
        <p:nvSpPr>
          <p:cNvPr id="65" name="TextBox 64"/>
          <p:cNvSpPr txBox="1"/>
          <p:nvPr/>
        </p:nvSpPr>
        <p:spPr>
          <a:xfrm>
            <a:off x="6297510" y="2687389"/>
            <a:ext cx="1668263" cy="665878"/>
          </a:xfrm>
          <a:prstGeom prst="rect">
            <a:avLst/>
          </a:prstGeom>
        </p:spPr>
        <p:txBody>
          <a:bodyPr vert="horz" wrap="square" lIns="91427" tIns="45713" rIns="91427" bIns="45713" rtlCol="0" anchor="ctr">
            <a:noAutofit/>
          </a:bodyPr>
          <a:lstStyle/>
          <a:p>
            <a:pPr algn="ctr" defTabSz="932597">
              <a:lnSpc>
                <a:spcPct val="95000"/>
              </a:lnSpc>
              <a:spcBef>
                <a:spcPts val="400"/>
              </a:spcBef>
              <a:spcAft>
                <a:spcPts val="200"/>
              </a:spcAft>
            </a:pPr>
            <a:r>
              <a:rPr lang="en-US" dirty="0">
                <a:solidFill>
                  <a:srgbClr val="FFFFFF"/>
                </a:solidFill>
              </a:rPr>
              <a:t>Azure API</a:t>
            </a:r>
          </a:p>
        </p:txBody>
      </p:sp>
      <p:sp>
        <p:nvSpPr>
          <p:cNvPr id="68" name="Arrow: Right 11"/>
          <p:cNvSpPr/>
          <p:nvPr/>
        </p:nvSpPr>
        <p:spPr>
          <a:xfrm rot="10800000">
            <a:off x="3549959" y="2869644"/>
            <a:ext cx="639882" cy="244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pic>
        <p:nvPicPr>
          <p:cNvPr id="58" name="Picture 57" descr="AVA800-6U-SS10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1034" y="2439975"/>
            <a:ext cx="1449032" cy="1279979"/>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3509" y="3139742"/>
            <a:ext cx="1018759" cy="914270"/>
          </a:xfrm>
          <a:prstGeom prst="rect">
            <a:avLst/>
          </a:prstGeom>
        </p:spPr>
      </p:pic>
      <p:sp>
        <p:nvSpPr>
          <p:cNvPr id="74" name="Triangle 21"/>
          <p:cNvSpPr/>
          <p:nvPr/>
        </p:nvSpPr>
        <p:spPr bwMode="auto">
          <a:xfrm>
            <a:off x="9320794" y="1836453"/>
            <a:ext cx="2622245" cy="1956695"/>
          </a:xfrm>
          <a:custGeom>
            <a:avLst/>
            <a:gdLst>
              <a:gd name="connsiteX0" fmla="*/ 0 w 4901058"/>
              <a:gd name="connsiteY0" fmla="*/ 1973921 h 1973921"/>
              <a:gd name="connsiteX1" fmla="*/ 2450529 w 4901058"/>
              <a:gd name="connsiteY1" fmla="*/ 0 h 1973921"/>
              <a:gd name="connsiteX2" fmla="*/ 4901058 w 4901058"/>
              <a:gd name="connsiteY2" fmla="*/ 1973921 h 1973921"/>
              <a:gd name="connsiteX3" fmla="*/ 0 w 4901058"/>
              <a:gd name="connsiteY3" fmla="*/ 1973921 h 1973921"/>
              <a:gd name="connsiteX0" fmla="*/ 0 w 4901058"/>
              <a:gd name="connsiteY0" fmla="*/ 1949537 h 1949537"/>
              <a:gd name="connsiteX1" fmla="*/ 280353 w 4901058"/>
              <a:gd name="connsiteY1" fmla="*/ 0 h 1949537"/>
              <a:gd name="connsiteX2" fmla="*/ 4901058 w 4901058"/>
              <a:gd name="connsiteY2" fmla="*/ 1949537 h 1949537"/>
              <a:gd name="connsiteX3" fmla="*/ 0 w 4901058"/>
              <a:gd name="connsiteY3" fmla="*/ 1949537 h 1949537"/>
              <a:gd name="connsiteX0" fmla="*/ 0 w 6668898"/>
              <a:gd name="connsiteY0" fmla="*/ 1949537 h 2217761"/>
              <a:gd name="connsiteX1" fmla="*/ 280353 w 6668898"/>
              <a:gd name="connsiteY1" fmla="*/ 0 h 2217761"/>
              <a:gd name="connsiteX2" fmla="*/ 6668898 w 6668898"/>
              <a:gd name="connsiteY2" fmla="*/ 2217761 h 2217761"/>
              <a:gd name="connsiteX3" fmla="*/ 0 w 6668898"/>
              <a:gd name="connsiteY3" fmla="*/ 1949537 h 2217761"/>
              <a:gd name="connsiteX0" fmla="*/ 0 w 7217538"/>
              <a:gd name="connsiteY0" fmla="*/ 2924897 h 2924897"/>
              <a:gd name="connsiteX1" fmla="*/ 828993 w 7217538"/>
              <a:gd name="connsiteY1" fmla="*/ 0 h 2924897"/>
              <a:gd name="connsiteX2" fmla="*/ 7217538 w 7217538"/>
              <a:gd name="connsiteY2" fmla="*/ 2217761 h 2924897"/>
              <a:gd name="connsiteX3" fmla="*/ 0 w 7217538"/>
              <a:gd name="connsiteY3" fmla="*/ 2924897 h 2924897"/>
              <a:gd name="connsiteX0" fmla="*/ 0 w 7217538"/>
              <a:gd name="connsiteY0" fmla="*/ 2156801 h 2156801"/>
              <a:gd name="connsiteX1" fmla="*/ 536385 w 7217538"/>
              <a:gd name="connsiteY1" fmla="*/ 0 h 2156801"/>
              <a:gd name="connsiteX2" fmla="*/ 7217538 w 7217538"/>
              <a:gd name="connsiteY2" fmla="*/ 1449665 h 2156801"/>
              <a:gd name="connsiteX3" fmla="*/ 0 w 7217538"/>
              <a:gd name="connsiteY3" fmla="*/ 2156801 h 2156801"/>
              <a:gd name="connsiteX0" fmla="*/ 0 w 7205346"/>
              <a:gd name="connsiteY0" fmla="*/ 1681313 h 1681313"/>
              <a:gd name="connsiteX1" fmla="*/ 524193 w 7205346"/>
              <a:gd name="connsiteY1" fmla="*/ 0 h 1681313"/>
              <a:gd name="connsiteX2" fmla="*/ 7205346 w 7205346"/>
              <a:gd name="connsiteY2" fmla="*/ 1449665 h 1681313"/>
              <a:gd name="connsiteX3" fmla="*/ 0 w 7205346"/>
              <a:gd name="connsiteY3" fmla="*/ 1681313 h 1681313"/>
              <a:gd name="connsiteX0" fmla="*/ 158559 w 6681153"/>
              <a:gd name="connsiteY0" fmla="*/ 2181185 h 2181185"/>
              <a:gd name="connsiteX1" fmla="*/ 0 w 6681153"/>
              <a:gd name="connsiteY1" fmla="*/ 0 h 2181185"/>
              <a:gd name="connsiteX2" fmla="*/ 6681153 w 6681153"/>
              <a:gd name="connsiteY2" fmla="*/ 1449665 h 2181185"/>
              <a:gd name="connsiteX3" fmla="*/ 158559 w 6681153"/>
              <a:gd name="connsiteY3" fmla="*/ 2181185 h 2181185"/>
              <a:gd name="connsiteX0" fmla="*/ 207327 w 6681153"/>
              <a:gd name="connsiteY0" fmla="*/ 2193377 h 2193377"/>
              <a:gd name="connsiteX1" fmla="*/ 0 w 6681153"/>
              <a:gd name="connsiteY1" fmla="*/ 0 h 2193377"/>
              <a:gd name="connsiteX2" fmla="*/ 6681153 w 6681153"/>
              <a:gd name="connsiteY2" fmla="*/ 1449665 h 2193377"/>
              <a:gd name="connsiteX3" fmla="*/ 207327 w 6681153"/>
              <a:gd name="connsiteY3" fmla="*/ 2193377 h 2193377"/>
              <a:gd name="connsiteX0" fmla="*/ 0 w 8217282"/>
              <a:gd name="connsiteY0" fmla="*/ 2034881 h 2034881"/>
              <a:gd name="connsiteX1" fmla="*/ 1536129 w 8217282"/>
              <a:gd name="connsiteY1" fmla="*/ 0 h 2034881"/>
              <a:gd name="connsiteX2" fmla="*/ 8217282 w 8217282"/>
              <a:gd name="connsiteY2" fmla="*/ 1449665 h 2034881"/>
              <a:gd name="connsiteX3" fmla="*/ 0 w 8217282"/>
              <a:gd name="connsiteY3" fmla="*/ 2034881 h 2034881"/>
              <a:gd name="connsiteX0" fmla="*/ 0 w 8217282"/>
              <a:gd name="connsiteY0" fmla="*/ 959743 h 959743"/>
              <a:gd name="connsiteX1" fmla="*/ 6662615 w 8217282"/>
              <a:gd name="connsiteY1" fmla="*/ 0 h 959743"/>
              <a:gd name="connsiteX2" fmla="*/ 8217282 w 8217282"/>
              <a:gd name="connsiteY2" fmla="*/ 374527 h 959743"/>
              <a:gd name="connsiteX3" fmla="*/ 0 w 8217282"/>
              <a:gd name="connsiteY3" fmla="*/ 959743 h 959743"/>
              <a:gd name="connsiteX0" fmla="*/ 0 w 6662615"/>
              <a:gd name="connsiteY0" fmla="*/ 959743 h 959743"/>
              <a:gd name="connsiteX1" fmla="*/ 6662615 w 6662615"/>
              <a:gd name="connsiteY1" fmla="*/ 0 h 959743"/>
              <a:gd name="connsiteX2" fmla="*/ 6657976 w 6662615"/>
              <a:gd name="connsiteY2" fmla="*/ 851575 h 959743"/>
              <a:gd name="connsiteX3" fmla="*/ 0 w 6662615"/>
              <a:gd name="connsiteY3" fmla="*/ 959743 h 959743"/>
              <a:gd name="connsiteX0" fmla="*/ 0 w 959399"/>
              <a:gd name="connsiteY0" fmla="*/ 0 h 1073771"/>
              <a:gd name="connsiteX1" fmla="*/ 959399 w 959399"/>
              <a:gd name="connsiteY1" fmla="*/ 222197 h 1073771"/>
              <a:gd name="connsiteX2" fmla="*/ 954760 w 959399"/>
              <a:gd name="connsiteY2" fmla="*/ 1073772 h 1073771"/>
              <a:gd name="connsiteX3" fmla="*/ 0 w 959399"/>
              <a:gd name="connsiteY3" fmla="*/ 0 h 1073771"/>
              <a:gd name="connsiteX0" fmla="*/ 0 w 959399"/>
              <a:gd name="connsiteY0" fmla="*/ 0 h 1173453"/>
              <a:gd name="connsiteX1" fmla="*/ 959399 w 959399"/>
              <a:gd name="connsiteY1" fmla="*/ 222197 h 1173453"/>
              <a:gd name="connsiteX2" fmla="*/ 349549 w 959399"/>
              <a:gd name="connsiteY2" fmla="*/ 1173453 h 1173453"/>
              <a:gd name="connsiteX3" fmla="*/ 0 w 959399"/>
              <a:gd name="connsiteY3" fmla="*/ 0 h 1173453"/>
              <a:gd name="connsiteX0" fmla="*/ 0 w 895317"/>
              <a:gd name="connsiteY0" fmla="*/ 0 h 1173453"/>
              <a:gd name="connsiteX1" fmla="*/ 895317 w 895317"/>
              <a:gd name="connsiteY1" fmla="*/ 293397 h 1173453"/>
              <a:gd name="connsiteX2" fmla="*/ 349549 w 895317"/>
              <a:gd name="connsiteY2" fmla="*/ 1173453 h 1173453"/>
              <a:gd name="connsiteX3" fmla="*/ 0 w 895317"/>
              <a:gd name="connsiteY3" fmla="*/ 0 h 1173453"/>
              <a:gd name="connsiteX0" fmla="*/ 0 w 895317"/>
              <a:gd name="connsiteY0" fmla="*/ 0 h 1173453"/>
              <a:gd name="connsiteX1" fmla="*/ 895317 w 895317"/>
              <a:gd name="connsiteY1" fmla="*/ 293397 h 1173453"/>
              <a:gd name="connsiteX2" fmla="*/ 349549 w 895317"/>
              <a:gd name="connsiteY2" fmla="*/ 1173453 h 1173453"/>
              <a:gd name="connsiteX3" fmla="*/ 0 w 895317"/>
              <a:gd name="connsiteY3" fmla="*/ 0 h 1173453"/>
              <a:gd name="connsiteX0" fmla="*/ 0 w 895317"/>
              <a:gd name="connsiteY0" fmla="*/ 0 h 1174151"/>
              <a:gd name="connsiteX1" fmla="*/ 895317 w 895317"/>
              <a:gd name="connsiteY1" fmla="*/ 293397 h 1174151"/>
              <a:gd name="connsiteX2" fmla="*/ 349549 w 895317"/>
              <a:gd name="connsiteY2" fmla="*/ 1173453 h 1174151"/>
              <a:gd name="connsiteX3" fmla="*/ 0 w 895317"/>
              <a:gd name="connsiteY3" fmla="*/ 0 h 1174151"/>
              <a:gd name="connsiteX0" fmla="*/ 0 w 895317"/>
              <a:gd name="connsiteY0" fmla="*/ 0 h 967866"/>
              <a:gd name="connsiteX1" fmla="*/ 895317 w 895317"/>
              <a:gd name="connsiteY1" fmla="*/ 293397 h 967866"/>
              <a:gd name="connsiteX2" fmla="*/ 612993 w 895317"/>
              <a:gd name="connsiteY2" fmla="*/ 966969 h 967866"/>
              <a:gd name="connsiteX3" fmla="*/ 0 w 895317"/>
              <a:gd name="connsiteY3" fmla="*/ 0 h 967866"/>
              <a:gd name="connsiteX0" fmla="*/ 0 w 1464926"/>
              <a:gd name="connsiteY0" fmla="*/ 0 h 1181469"/>
              <a:gd name="connsiteX1" fmla="*/ 1464926 w 1464926"/>
              <a:gd name="connsiteY1" fmla="*/ 507000 h 1181469"/>
              <a:gd name="connsiteX2" fmla="*/ 1182602 w 1464926"/>
              <a:gd name="connsiteY2" fmla="*/ 1180572 h 1181469"/>
              <a:gd name="connsiteX3" fmla="*/ 0 w 1464926"/>
              <a:gd name="connsiteY3" fmla="*/ 0 h 1181469"/>
              <a:gd name="connsiteX0" fmla="*/ 0 w 1564608"/>
              <a:gd name="connsiteY0" fmla="*/ 0 h 1181207"/>
              <a:gd name="connsiteX1" fmla="*/ 1564608 w 1564608"/>
              <a:gd name="connsiteY1" fmla="*/ 207955 h 1181207"/>
              <a:gd name="connsiteX2" fmla="*/ 1182602 w 1564608"/>
              <a:gd name="connsiteY2" fmla="*/ 1180572 h 1181207"/>
              <a:gd name="connsiteX3" fmla="*/ 0 w 1564608"/>
              <a:gd name="connsiteY3" fmla="*/ 0 h 1181207"/>
              <a:gd name="connsiteX0" fmla="*/ 0 w 1486286"/>
              <a:gd name="connsiteY0" fmla="*/ 0 h 1181211"/>
              <a:gd name="connsiteX1" fmla="*/ 1486286 w 1486286"/>
              <a:gd name="connsiteY1" fmla="*/ 215075 h 1181211"/>
              <a:gd name="connsiteX2" fmla="*/ 1182602 w 1486286"/>
              <a:gd name="connsiteY2" fmla="*/ 1180572 h 1181211"/>
              <a:gd name="connsiteX3" fmla="*/ 0 w 1486286"/>
              <a:gd name="connsiteY3" fmla="*/ 0 h 1181211"/>
              <a:gd name="connsiteX0" fmla="*/ 0 w 1486286"/>
              <a:gd name="connsiteY0" fmla="*/ 0 h 1017572"/>
              <a:gd name="connsiteX1" fmla="*/ 1486286 w 1486286"/>
              <a:gd name="connsiteY1" fmla="*/ 215075 h 1017572"/>
              <a:gd name="connsiteX2" fmla="*/ 1481647 w 1486286"/>
              <a:gd name="connsiteY2" fmla="*/ 1016810 h 1017572"/>
              <a:gd name="connsiteX3" fmla="*/ 0 w 1486286"/>
              <a:gd name="connsiteY3" fmla="*/ 0 h 1017572"/>
              <a:gd name="connsiteX0" fmla="*/ 0 w 546431"/>
              <a:gd name="connsiteY0" fmla="*/ 418616 h 802498"/>
              <a:gd name="connsiteX1" fmla="*/ 546431 w 546431"/>
              <a:gd name="connsiteY1" fmla="*/ 1 h 802498"/>
              <a:gd name="connsiteX2" fmla="*/ 541792 w 546431"/>
              <a:gd name="connsiteY2" fmla="*/ 801736 h 802498"/>
              <a:gd name="connsiteX3" fmla="*/ 0 w 546431"/>
              <a:gd name="connsiteY3" fmla="*/ 418616 h 802498"/>
              <a:gd name="connsiteX0" fmla="*/ 0 w 546431"/>
              <a:gd name="connsiteY0" fmla="*/ 418616 h 805966"/>
              <a:gd name="connsiteX1" fmla="*/ 546431 w 546431"/>
              <a:gd name="connsiteY1" fmla="*/ 1 h 805966"/>
              <a:gd name="connsiteX2" fmla="*/ 541792 w 546431"/>
              <a:gd name="connsiteY2" fmla="*/ 801736 h 805966"/>
              <a:gd name="connsiteX3" fmla="*/ 0 w 546431"/>
              <a:gd name="connsiteY3" fmla="*/ 418616 h 805966"/>
              <a:gd name="connsiteX0" fmla="*/ 0 w 546431"/>
              <a:gd name="connsiteY0" fmla="*/ 404376 h 791726"/>
              <a:gd name="connsiteX1" fmla="*/ 546431 w 546431"/>
              <a:gd name="connsiteY1" fmla="*/ 1 h 791726"/>
              <a:gd name="connsiteX2" fmla="*/ 541792 w 546431"/>
              <a:gd name="connsiteY2" fmla="*/ 787496 h 791726"/>
              <a:gd name="connsiteX3" fmla="*/ 0 w 546431"/>
              <a:gd name="connsiteY3" fmla="*/ 404376 h 791726"/>
              <a:gd name="connsiteX0" fmla="*/ 0 w 546994"/>
              <a:gd name="connsiteY0" fmla="*/ 404376 h 791726"/>
              <a:gd name="connsiteX1" fmla="*/ 546431 w 546994"/>
              <a:gd name="connsiteY1" fmla="*/ 1 h 791726"/>
              <a:gd name="connsiteX2" fmla="*/ 541792 w 546994"/>
              <a:gd name="connsiteY2" fmla="*/ 787496 h 791726"/>
              <a:gd name="connsiteX3" fmla="*/ 0 w 546994"/>
              <a:gd name="connsiteY3" fmla="*/ 404376 h 791726"/>
              <a:gd name="connsiteX0" fmla="*/ 0 w 546994"/>
              <a:gd name="connsiteY0" fmla="*/ 404376 h 770655"/>
              <a:gd name="connsiteX1" fmla="*/ 546431 w 546994"/>
              <a:gd name="connsiteY1" fmla="*/ 1 h 770655"/>
              <a:gd name="connsiteX2" fmla="*/ 541792 w 546994"/>
              <a:gd name="connsiteY2" fmla="*/ 766136 h 770655"/>
              <a:gd name="connsiteX3" fmla="*/ 0 w 546994"/>
              <a:gd name="connsiteY3" fmla="*/ 404376 h 770655"/>
              <a:gd name="connsiteX0" fmla="*/ 0 w 546994"/>
              <a:gd name="connsiteY0" fmla="*/ 418615 h 784894"/>
              <a:gd name="connsiteX1" fmla="*/ 546431 w 546994"/>
              <a:gd name="connsiteY1" fmla="*/ 0 h 784894"/>
              <a:gd name="connsiteX2" fmla="*/ 541792 w 546994"/>
              <a:gd name="connsiteY2" fmla="*/ 780375 h 784894"/>
              <a:gd name="connsiteX3" fmla="*/ 0 w 546994"/>
              <a:gd name="connsiteY3" fmla="*/ 418615 h 784894"/>
              <a:gd name="connsiteX0" fmla="*/ 0 w 550830"/>
              <a:gd name="connsiteY0" fmla="*/ 418615 h 820032"/>
              <a:gd name="connsiteX1" fmla="*/ 546431 w 550830"/>
              <a:gd name="connsiteY1" fmla="*/ 0 h 820032"/>
              <a:gd name="connsiteX2" fmla="*/ 548912 w 550830"/>
              <a:gd name="connsiteY2" fmla="*/ 815975 h 820032"/>
              <a:gd name="connsiteX3" fmla="*/ 0 w 550830"/>
              <a:gd name="connsiteY3" fmla="*/ 418615 h 820032"/>
              <a:gd name="connsiteX0" fmla="*/ 0 w 575437"/>
              <a:gd name="connsiteY0" fmla="*/ 447096 h 848513"/>
              <a:gd name="connsiteX1" fmla="*/ 574911 w 575437"/>
              <a:gd name="connsiteY1" fmla="*/ 0 h 848513"/>
              <a:gd name="connsiteX2" fmla="*/ 548912 w 575437"/>
              <a:gd name="connsiteY2" fmla="*/ 844456 h 848513"/>
              <a:gd name="connsiteX3" fmla="*/ 0 w 575437"/>
              <a:gd name="connsiteY3" fmla="*/ 447096 h 848513"/>
              <a:gd name="connsiteX0" fmla="*/ 0 w 579191"/>
              <a:gd name="connsiteY0" fmla="*/ 447096 h 919024"/>
              <a:gd name="connsiteX1" fmla="*/ 574911 w 579191"/>
              <a:gd name="connsiteY1" fmla="*/ 0 h 919024"/>
              <a:gd name="connsiteX2" fmla="*/ 577392 w 579191"/>
              <a:gd name="connsiteY2" fmla="*/ 915658 h 919024"/>
              <a:gd name="connsiteX3" fmla="*/ 0 w 579191"/>
              <a:gd name="connsiteY3" fmla="*/ 447096 h 919024"/>
              <a:gd name="connsiteX0" fmla="*/ 0 w 579191"/>
              <a:gd name="connsiteY0" fmla="*/ 504057 h 975985"/>
              <a:gd name="connsiteX1" fmla="*/ 574911 w 579191"/>
              <a:gd name="connsiteY1" fmla="*/ 0 h 975985"/>
              <a:gd name="connsiteX2" fmla="*/ 577392 w 579191"/>
              <a:gd name="connsiteY2" fmla="*/ 972619 h 975985"/>
              <a:gd name="connsiteX3" fmla="*/ 0 w 579191"/>
              <a:gd name="connsiteY3" fmla="*/ 504057 h 975985"/>
              <a:gd name="connsiteX0" fmla="*/ 0 w 1304542"/>
              <a:gd name="connsiteY0" fmla="*/ 504057 h 663504"/>
              <a:gd name="connsiteX1" fmla="*/ 574911 w 1304542"/>
              <a:gd name="connsiteY1" fmla="*/ 0 h 663504"/>
              <a:gd name="connsiteX2" fmla="*/ 1303850 w 1304542"/>
              <a:gd name="connsiteY2" fmla="*/ 649749 h 663504"/>
              <a:gd name="connsiteX3" fmla="*/ 0 w 1304542"/>
              <a:gd name="connsiteY3" fmla="*/ 504057 h 663504"/>
              <a:gd name="connsiteX0" fmla="*/ 0 w 1304542"/>
              <a:gd name="connsiteY0" fmla="*/ 997331 h 1156778"/>
              <a:gd name="connsiteX1" fmla="*/ 700472 w 1304542"/>
              <a:gd name="connsiteY1" fmla="*/ 0 h 1156778"/>
              <a:gd name="connsiteX2" fmla="*/ 1303850 w 1304542"/>
              <a:gd name="connsiteY2" fmla="*/ 1143023 h 1156778"/>
              <a:gd name="connsiteX3" fmla="*/ 0 w 1304542"/>
              <a:gd name="connsiteY3" fmla="*/ 997331 h 1156778"/>
              <a:gd name="connsiteX0" fmla="*/ 6568 w 1311110"/>
              <a:gd name="connsiteY0" fmla="*/ 997331 h 1156778"/>
              <a:gd name="connsiteX1" fmla="*/ 707040 w 1311110"/>
              <a:gd name="connsiteY1" fmla="*/ 0 h 1156778"/>
              <a:gd name="connsiteX2" fmla="*/ 1310418 w 1311110"/>
              <a:gd name="connsiteY2" fmla="*/ 1143023 h 1156778"/>
              <a:gd name="connsiteX3" fmla="*/ 6568 w 1311110"/>
              <a:gd name="connsiteY3" fmla="*/ 997331 h 1156778"/>
              <a:gd name="connsiteX0" fmla="*/ 6568 w 1311011"/>
              <a:gd name="connsiteY0" fmla="*/ 997331 h 1148603"/>
              <a:gd name="connsiteX1" fmla="*/ 707040 w 1311011"/>
              <a:gd name="connsiteY1" fmla="*/ 0 h 1148603"/>
              <a:gd name="connsiteX2" fmla="*/ 1310418 w 1311011"/>
              <a:gd name="connsiteY2" fmla="*/ 1143023 h 1148603"/>
              <a:gd name="connsiteX3" fmla="*/ 6568 w 1311011"/>
              <a:gd name="connsiteY3" fmla="*/ 997331 h 1148603"/>
              <a:gd name="connsiteX0" fmla="*/ 154 w 1304597"/>
              <a:gd name="connsiteY0" fmla="*/ 997331 h 1148603"/>
              <a:gd name="connsiteX1" fmla="*/ 700626 w 1304597"/>
              <a:gd name="connsiteY1" fmla="*/ 0 h 1148603"/>
              <a:gd name="connsiteX2" fmla="*/ 1304004 w 1304597"/>
              <a:gd name="connsiteY2" fmla="*/ 1143023 h 1148603"/>
              <a:gd name="connsiteX3" fmla="*/ 154 w 1304597"/>
              <a:gd name="connsiteY3" fmla="*/ 997331 h 1148603"/>
              <a:gd name="connsiteX0" fmla="*/ 90 w 2245996"/>
              <a:gd name="connsiteY0" fmla="*/ 1956973 h 1956973"/>
              <a:gd name="connsiteX1" fmla="*/ 1642266 w 2245996"/>
              <a:gd name="connsiteY1" fmla="*/ 0 h 1956973"/>
              <a:gd name="connsiteX2" fmla="*/ 2245644 w 2245996"/>
              <a:gd name="connsiteY2" fmla="*/ 1143023 h 1956973"/>
              <a:gd name="connsiteX3" fmla="*/ 90 w 2245996"/>
              <a:gd name="connsiteY3" fmla="*/ 1956973 h 1956973"/>
              <a:gd name="connsiteX0" fmla="*/ 79 w 2622618"/>
              <a:gd name="connsiteY0" fmla="*/ 1956973 h 1956973"/>
              <a:gd name="connsiteX1" fmla="*/ 1642255 w 2622618"/>
              <a:gd name="connsiteY1" fmla="*/ 0 h 1956973"/>
              <a:gd name="connsiteX2" fmla="*/ 2622315 w 2622618"/>
              <a:gd name="connsiteY2" fmla="*/ 1080243 h 1956973"/>
              <a:gd name="connsiteX3" fmla="*/ 79 w 2622618"/>
              <a:gd name="connsiteY3" fmla="*/ 1956973 h 1956973"/>
            </a:gdLst>
            <a:ahLst/>
            <a:cxnLst>
              <a:cxn ang="0">
                <a:pos x="connsiteX0" y="connsiteY0"/>
              </a:cxn>
              <a:cxn ang="0">
                <a:pos x="connsiteX1" y="connsiteY1"/>
              </a:cxn>
              <a:cxn ang="0">
                <a:pos x="connsiteX2" y="connsiteY2"/>
              </a:cxn>
              <a:cxn ang="0">
                <a:pos x="connsiteX3" y="connsiteY3"/>
              </a:cxn>
            </a:cxnLst>
            <a:rect l="l" t="t" r="r" b="b"/>
            <a:pathLst>
              <a:path w="2622618" h="1956973">
                <a:moveTo>
                  <a:pt x="79" y="1956973"/>
                </a:moveTo>
                <a:cubicBezTo>
                  <a:pt x="-6119" y="1920836"/>
                  <a:pt x="1659475" y="13750"/>
                  <a:pt x="1642255" y="0"/>
                </a:cubicBezTo>
                <a:cubicBezTo>
                  <a:pt x="1619349" y="-946"/>
                  <a:pt x="2616741" y="1109670"/>
                  <a:pt x="2622315" y="1080243"/>
                </a:cubicBezTo>
                <a:cubicBezTo>
                  <a:pt x="2655321" y="1123419"/>
                  <a:pt x="-16632" y="1923246"/>
                  <a:pt x="79" y="1956973"/>
                </a:cubicBezTo>
                <a:close/>
              </a:path>
            </a:pathLst>
          </a:custGeom>
          <a:solidFill>
            <a:schemeClr val="accent2">
              <a:alpha val="3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BCF3"/>
              </a:solidFill>
            </a:endParaRPr>
          </a:p>
        </p:txBody>
      </p:sp>
      <p:grpSp>
        <p:nvGrpSpPr>
          <p:cNvPr id="75" name="Group 74"/>
          <p:cNvGrpSpPr/>
          <p:nvPr/>
        </p:nvGrpSpPr>
        <p:grpSpPr>
          <a:xfrm>
            <a:off x="10841552" y="1493473"/>
            <a:ext cx="1528509" cy="1516337"/>
            <a:chOff x="10629073" y="1464323"/>
            <a:chExt cx="1498674" cy="1486740"/>
          </a:xfrm>
        </p:grpSpPr>
        <p:sp>
          <p:nvSpPr>
            <p:cNvPr id="76" name="Oval 75"/>
            <p:cNvSpPr/>
            <p:nvPr/>
          </p:nvSpPr>
          <p:spPr bwMode="auto">
            <a:xfrm>
              <a:off x="10629073" y="1464323"/>
              <a:ext cx="1486740" cy="1486740"/>
            </a:xfrm>
            <a:prstGeom prst="ellipse">
              <a:avLst/>
            </a:prstGeom>
            <a:solidFill>
              <a:schemeClr val="bg1"/>
            </a:solidFill>
            <a:ln w="19050">
              <a:solidFill>
                <a:srgbClr val="0076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77" name="TextBox 76"/>
            <p:cNvSpPr txBox="1"/>
            <p:nvPr/>
          </p:nvSpPr>
          <p:spPr>
            <a:xfrm>
              <a:off x="10640143" y="1484737"/>
              <a:ext cx="1487604" cy="1432209"/>
            </a:xfrm>
            <a:prstGeom prst="rect">
              <a:avLst/>
            </a:prstGeom>
          </p:spPr>
          <p:txBody>
            <a:bodyPr vert="horz" wrap="square" lIns="91427" tIns="45713" rIns="91427" bIns="45713" rtlCol="0" anchor="ctr">
              <a:noAutofit/>
            </a:bodyPr>
            <a:lstStyle/>
            <a:p>
              <a:pPr algn="ctr" defTabSz="932597">
                <a:lnSpc>
                  <a:spcPct val="95000"/>
                </a:lnSpc>
                <a:spcBef>
                  <a:spcPts val="400"/>
                </a:spcBef>
                <a:spcAft>
                  <a:spcPts val="200"/>
                </a:spcAft>
              </a:pPr>
              <a:r>
                <a:rPr lang="en-US" sz="1224" dirty="0">
                  <a:solidFill>
                    <a:srgbClr val="0076D7"/>
                  </a:solidFill>
                </a:rPr>
                <a:t>Supports: </a:t>
              </a:r>
            </a:p>
            <a:p>
              <a:pPr algn="ctr" defTabSz="932597">
                <a:lnSpc>
                  <a:spcPct val="95000"/>
                </a:lnSpc>
                <a:spcBef>
                  <a:spcPts val="400"/>
                </a:spcBef>
                <a:spcAft>
                  <a:spcPts val="200"/>
                </a:spcAft>
              </a:pPr>
              <a:r>
                <a:rPr lang="en-US" sz="1224" dirty="0">
                  <a:solidFill>
                    <a:sysClr val="windowText" lastClr="000000"/>
                  </a:solidFill>
                </a:rPr>
                <a:t>Cool Storage and </a:t>
              </a:r>
            </a:p>
            <a:p>
              <a:pPr algn="ctr" defTabSz="932597">
                <a:lnSpc>
                  <a:spcPct val="95000"/>
                </a:lnSpc>
                <a:spcBef>
                  <a:spcPts val="400"/>
                </a:spcBef>
                <a:spcAft>
                  <a:spcPts val="200"/>
                </a:spcAft>
              </a:pPr>
              <a:r>
                <a:rPr lang="en-US" sz="1224" dirty="0">
                  <a:solidFill>
                    <a:sysClr val="windowText" lastClr="000000"/>
                  </a:solidFill>
                </a:rPr>
                <a:t>Microsoft Azure Government</a:t>
              </a:r>
            </a:p>
          </p:txBody>
        </p:sp>
      </p:grpSp>
      <p:sp>
        <p:nvSpPr>
          <p:cNvPr id="78" name="Freeform 6"/>
          <p:cNvSpPr>
            <a:spLocks/>
          </p:cNvSpPr>
          <p:nvPr/>
        </p:nvSpPr>
        <p:spPr bwMode="auto">
          <a:xfrm>
            <a:off x="8060385" y="2517968"/>
            <a:ext cx="2760943" cy="1579195"/>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w="38100">
            <a:solidFill>
              <a:srgbClr val="0067C5"/>
            </a:solidFill>
          </a:ln>
          <a:sp3d prstMaterial="matte"/>
        </p:spPr>
        <p:txBody>
          <a:bodyPr vert="horz" wrap="square" lIns="93247" tIns="46623" rIns="93247" bIns="46623" numCol="1" anchor="t" anchorCtr="0" compatLnSpc="1">
            <a:prstTxWarp prst="textNoShape">
              <a:avLst/>
            </a:prstTxWarp>
          </a:bodyPr>
          <a:lstStyle/>
          <a:p>
            <a:pPr defTabSz="932597"/>
            <a:endParaRPr lang="en-US" sz="1836" dirty="0">
              <a:solidFill>
                <a:srgbClr val="FFFFFF"/>
              </a:solidFill>
            </a:endParaRPr>
          </a:p>
        </p:txBody>
      </p:sp>
      <p:pic>
        <p:nvPicPr>
          <p:cNvPr id="79" name="Picture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88273" y="3174286"/>
            <a:ext cx="1855827" cy="524374"/>
          </a:xfrm>
          <a:prstGeom prst="rect">
            <a:avLst/>
          </a:prstGeom>
        </p:spPr>
      </p:pic>
      <p:sp>
        <p:nvSpPr>
          <p:cNvPr id="80" name="TextBox 79"/>
          <p:cNvSpPr txBox="1"/>
          <p:nvPr/>
        </p:nvSpPr>
        <p:spPr>
          <a:xfrm>
            <a:off x="8060386" y="3649292"/>
            <a:ext cx="2760942" cy="241081"/>
          </a:xfrm>
          <a:prstGeom prst="rect">
            <a:avLst/>
          </a:prstGeom>
        </p:spPr>
        <p:txBody>
          <a:bodyPr vert="horz" wrap="square" lIns="91427" tIns="45713" rIns="91427" bIns="45713" rtlCol="0" anchor="ctr">
            <a:noAutofit/>
          </a:bodyPr>
          <a:lstStyle/>
          <a:p>
            <a:pPr algn="ctr" defTabSz="932597">
              <a:lnSpc>
                <a:spcPct val="95000"/>
              </a:lnSpc>
              <a:spcBef>
                <a:spcPts val="400"/>
              </a:spcBef>
              <a:spcAft>
                <a:spcPts val="200"/>
              </a:spcAft>
            </a:pPr>
            <a:r>
              <a:rPr lang="en-US" dirty="0">
                <a:solidFill>
                  <a:sysClr val="windowText" lastClr="000000"/>
                </a:solidFill>
              </a:rPr>
              <a:t>Blob Storage</a:t>
            </a:r>
          </a:p>
        </p:txBody>
      </p:sp>
    </p:spTree>
    <p:extLst>
      <p:ext uri="{BB962C8B-B14F-4D97-AF65-F5344CB8AC3E}">
        <p14:creationId xmlns:p14="http://schemas.microsoft.com/office/powerpoint/2010/main" val="372220587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Right 11"/>
          <p:cNvSpPr/>
          <p:nvPr/>
        </p:nvSpPr>
        <p:spPr>
          <a:xfrm rot="10800000">
            <a:off x="6368896" y="2500590"/>
            <a:ext cx="1487635" cy="1074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3" name="Title 2"/>
          <p:cNvSpPr>
            <a:spLocks noGrp="1"/>
          </p:cNvSpPr>
          <p:nvPr>
            <p:ph type="title"/>
          </p:nvPr>
        </p:nvSpPr>
        <p:spPr/>
        <p:txBody>
          <a:bodyPr/>
          <a:lstStyle/>
          <a:p>
            <a:r>
              <a:rPr lang="en-US" dirty="0"/>
              <a:t>Secondary Data Center – Restore/DR</a:t>
            </a:r>
          </a:p>
        </p:txBody>
      </p:sp>
      <p:sp>
        <p:nvSpPr>
          <p:cNvPr id="40" name="TextBox 39"/>
          <p:cNvSpPr txBox="1"/>
          <p:nvPr/>
        </p:nvSpPr>
        <p:spPr>
          <a:xfrm>
            <a:off x="378133" y="1275337"/>
            <a:ext cx="1932490" cy="1668431"/>
          </a:xfrm>
          <a:prstGeom prst="rect">
            <a:avLst/>
          </a:prstGeom>
        </p:spPr>
        <p:txBody>
          <a:bodyPr vert="horz" wrap="square" lIns="91403" tIns="45701" rIns="91403" bIns="45701" rtlCol="0" anchor="ctr">
            <a:noAutofit/>
          </a:bodyPr>
          <a:lstStyle/>
          <a:p>
            <a:pPr defTabSz="913951">
              <a:lnSpc>
                <a:spcPct val="95000"/>
              </a:lnSpc>
              <a:spcBef>
                <a:spcPts val="400"/>
              </a:spcBef>
              <a:spcAft>
                <a:spcPts val="200"/>
              </a:spcAft>
            </a:pPr>
            <a:endParaRPr lang="en-US" sz="1799" dirty="0">
              <a:solidFill>
                <a:sysClr val="windowText" lastClr="000000"/>
              </a:solidFill>
            </a:endParaRPr>
          </a:p>
        </p:txBody>
      </p:sp>
      <p:sp>
        <p:nvSpPr>
          <p:cNvPr id="41" name="TextBox 40"/>
          <p:cNvSpPr txBox="1"/>
          <p:nvPr/>
        </p:nvSpPr>
        <p:spPr>
          <a:xfrm>
            <a:off x="1887487" y="1248992"/>
            <a:ext cx="1589449" cy="3533180"/>
          </a:xfrm>
          <a:prstGeom prst="rect">
            <a:avLst/>
          </a:prstGeom>
        </p:spPr>
        <p:txBody>
          <a:bodyPr vert="horz" wrap="square" lIns="91403" tIns="45701" rIns="91403" bIns="45701" rtlCol="0" anchor="ctr">
            <a:noAutofit/>
          </a:bodyPr>
          <a:lstStyle/>
          <a:p>
            <a:pPr marL="0" lvl="6" algn="ctr" defTabSz="932597">
              <a:lnSpc>
                <a:spcPct val="80000"/>
              </a:lnSpc>
              <a:spcBef>
                <a:spcPts val="400"/>
              </a:spcBef>
              <a:spcAft>
                <a:spcPts val="200"/>
              </a:spcAft>
            </a:pPr>
            <a:r>
              <a:rPr lang="en-US" dirty="0">
                <a:solidFill>
                  <a:srgbClr val="505050"/>
                </a:solidFill>
                <a:latin typeface="Segoe UI Light"/>
              </a:rPr>
              <a:t>Any leading backup software </a:t>
            </a:r>
          </a:p>
          <a:p>
            <a:pPr marL="0" lvl="6" algn="ctr" defTabSz="932597">
              <a:lnSpc>
                <a:spcPct val="80000"/>
              </a:lnSpc>
              <a:spcBef>
                <a:spcPts val="400"/>
              </a:spcBef>
              <a:spcAft>
                <a:spcPts val="200"/>
              </a:spcAft>
            </a:pPr>
            <a:r>
              <a:rPr lang="en-US" dirty="0">
                <a:solidFill>
                  <a:srgbClr val="505050"/>
                </a:solidFill>
                <a:latin typeface="Segoe UI Light"/>
              </a:rPr>
              <a:t>or Microsoft SQL Server</a:t>
            </a:r>
          </a:p>
        </p:txBody>
      </p:sp>
      <p:grpSp>
        <p:nvGrpSpPr>
          <p:cNvPr id="44" name="Group 43"/>
          <p:cNvGrpSpPr/>
          <p:nvPr/>
        </p:nvGrpSpPr>
        <p:grpSpPr>
          <a:xfrm>
            <a:off x="33523" y="1907758"/>
            <a:ext cx="1714492" cy="1643900"/>
            <a:chOff x="283058" y="1031028"/>
            <a:chExt cx="1601476" cy="2292060"/>
          </a:xfrm>
        </p:grpSpPr>
        <p:pic>
          <p:nvPicPr>
            <p:cNvPr id="45" name="image226.png"/>
            <p:cNvPicPr/>
            <p:nvPr/>
          </p:nvPicPr>
          <p:blipFill>
            <a:blip r:embed="rId3" cstate="print">
              <a:extLst>
                <a:ext uri="{28A0092B-C50C-407E-A947-70E740481C1C}">
                  <a14:useLocalDpi xmlns:a14="http://schemas.microsoft.com/office/drawing/2010/main"/>
                </a:ext>
              </a:extLst>
            </a:blip>
            <a:stretch>
              <a:fillRect/>
            </a:stretch>
          </p:blipFill>
          <p:spPr>
            <a:xfrm>
              <a:off x="740895" y="1951485"/>
              <a:ext cx="685804" cy="1371603"/>
            </a:xfrm>
            <a:prstGeom prst="rect">
              <a:avLst/>
            </a:prstGeom>
            <a:ln w="12700">
              <a:miter lim="400000"/>
            </a:ln>
          </p:spPr>
        </p:pic>
        <p:sp>
          <p:nvSpPr>
            <p:cNvPr id="46" name="Shape 805"/>
            <p:cNvSpPr/>
            <p:nvPr/>
          </p:nvSpPr>
          <p:spPr>
            <a:xfrm>
              <a:off x="283058" y="1031028"/>
              <a:ext cx="1601476" cy="7878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932597">
                <a:defRPr sz="1800"/>
              </a:pPr>
              <a:r>
                <a:rPr lang="en-US" dirty="0">
                  <a:solidFill>
                    <a:srgbClr val="505050"/>
                  </a:solidFill>
                  <a:latin typeface="Segoe UI Light"/>
                  <a:cs typeface="Arial"/>
                  <a:sym typeface="Arial"/>
                </a:rPr>
                <a:t>Primary</a:t>
              </a:r>
            </a:p>
            <a:p>
              <a:pPr algn="ctr" defTabSz="932597">
                <a:defRPr sz="1800"/>
              </a:pPr>
              <a:r>
                <a:rPr lang="en-US" dirty="0">
                  <a:solidFill>
                    <a:srgbClr val="505050"/>
                  </a:solidFill>
                  <a:latin typeface="Segoe UI Light"/>
                  <a:cs typeface="Arial"/>
                  <a:sym typeface="Arial"/>
                </a:rPr>
                <a:t>Storage</a:t>
              </a:r>
              <a:endParaRPr dirty="0">
                <a:solidFill>
                  <a:srgbClr val="505050"/>
                </a:solidFill>
                <a:latin typeface="Segoe UI Light"/>
                <a:sym typeface="Helvetica"/>
              </a:endParaRPr>
            </a:p>
          </p:txBody>
        </p:sp>
      </p:grpSp>
      <p:sp>
        <p:nvSpPr>
          <p:cNvPr id="47" name="Right Brace 46"/>
          <p:cNvSpPr/>
          <p:nvPr/>
        </p:nvSpPr>
        <p:spPr>
          <a:xfrm>
            <a:off x="1531654" y="1976433"/>
            <a:ext cx="228567" cy="206432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dirty="0">
              <a:solidFill>
                <a:srgbClr val="505050"/>
              </a:solidFill>
            </a:endParaRPr>
          </a:p>
        </p:txBody>
      </p:sp>
      <p:grpSp>
        <p:nvGrpSpPr>
          <p:cNvPr id="6" name="Group 5"/>
          <p:cNvGrpSpPr/>
          <p:nvPr/>
        </p:nvGrpSpPr>
        <p:grpSpPr>
          <a:xfrm>
            <a:off x="1083908" y="5093526"/>
            <a:ext cx="2102822" cy="1478973"/>
            <a:chOff x="1497582" y="5093751"/>
            <a:chExt cx="2544775" cy="1479183"/>
          </a:xfrm>
        </p:grpSpPr>
        <p:sp>
          <p:nvSpPr>
            <p:cNvPr id="48" name="Rounded Rectangle 19"/>
            <p:cNvSpPr/>
            <p:nvPr/>
          </p:nvSpPr>
          <p:spPr>
            <a:xfrm>
              <a:off x="1497582" y="5402502"/>
              <a:ext cx="2544775" cy="1170432"/>
            </a:xfrm>
            <a:prstGeom prst="roundRect">
              <a:avLst/>
            </a:prstGeom>
            <a:solidFill>
              <a:srgbClr val="00BCF3"/>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Seamlessly integrates into existing infrastructure</a:t>
              </a:r>
            </a:p>
          </p:txBody>
        </p:sp>
        <p:cxnSp>
          <p:nvCxnSpPr>
            <p:cNvPr id="52" name="Straight Arrow Connector 51"/>
            <p:cNvCxnSpPr/>
            <p:nvPr/>
          </p:nvCxnSpPr>
          <p:spPr>
            <a:xfrm flipV="1">
              <a:off x="2756933" y="5093751"/>
              <a:ext cx="0" cy="312737"/>
            </a:xfrm>
            <a:prstGeom prst="straightConnector1">
              <a:avLst/>
            </a:prstGeom>
            <a:ln>
              <a:solidFill>
                <a:srgbClr val="00BCF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510367" y="5100210"/>
            <a:ext cx="2102822" cy="1481761"/>
            <a:chOff x="3909178" y="5100438"/>
            <a:chExt cx="2544775" cy="1481969"/>
          </a:xfrm>
        </p:grpSpPr>
        <p:sp>
          <p:nvSpPr>
            <p:cNvPr id="49" name="Rounded Rectangle 23"/>
            <p:cNvSpPr/>
            <p:nvPr/>
          </p:nvSpPr>
          <p:spPr>
            <a:xfrm>
              <a:off x="3909178" y="5409141"/>
              <a:ext cx="2544775" cy="1173266"/>
            </a:xfrm>
            <a:prstGeom prst="roundRect">
              <a:avLst/>
            </a:prstGeom>
            <a:solidFill>
              <a:srgbClr val="0177D7"/>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Uncompressed and de-encrypted</a:t>
              </a:r>
            </a:p>
          </p:txBody>
        </p:sp>
        <p:cxnSp>
          <p:nvCxnSpPr>
            <p:cNvPr id="53" name="Straight Arrow Connector 52"/>
            <p:cNvCxnSpPr/>
            <p:nvPr/>
          </p:nvCxnSpPr>
          <p:spPr>
            <a:xfrm flipV="1">
              <a:off x="5176435" y="5100438"/>
              <a:ext cx="0" cy="312737"/>
            </a:xfrm>
            <a:prstGeom prst="straightConnector1">
              <a:avLst/>
            </a:prstGeom>
            <a:ln>
              <a:solidFill>
                <a:srgbClr val="0177D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5936825" y="5100210"/>
            <a:ext cx="2102822" cy="1481761"/>
            <a:chOff x="6265689" y="5100438"/>
            <a:chExt cx="2544775" cy="1481969"/>
          </a:xfrm>
        </p:grpSpPr>
        <p:sp>
          <p:nvSpPr>
            <p:cNvPr id="50" name="Rounded Rectangle 28"/>
            <p:cNvSpPr/>
            <p:nvPr/>
          </p:nvSpPr>
          <p:spPr>
            <a:xfrm>
              <a:off x="6265689" y="5409141"/>
              <a:ext cx="2544775" cy="1173266"/>
            </a:xfrm>
            <a:prstGeom prst="roundRect">
              <a:avLst/>
            </a:prstGeom>
            <a:solidFill>
              <a:schemeClr val="accent1"/>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Individual file or data set download from Azure to AltaVault</a:t>
              </a:r>
            </a:p>
          </p:txBody>
        </p:sp>
        <p:cxnSp>
          <p:nvCxnSpPr>
            <p:cNvPr id="54" name="Straight Arrow Connector 53"/>
            <p:cNvCxnSpPr/>
            <p:nvPr/>
          </p:nvCxnSpPr>
          <p:spPr>
            <a:xfrm flipV="1">
              <a:off x="7538076" y="5100438"/>
              <a:ext cx="0" cy="312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363285" y="5099694"/>
            <a:ext cx="2102822" cy="1475686"/>
            <a:chOff x="8644234" y="5099921"/>
            <a:chExt cx="2544775" cy="1475895"/>
          </a:xfrm>
        </p:grpSpPr>
        <p:sp>
          <p:nvSpPr>
            <p:cNvPr id="51" name="Rounded Rectangle 29"/>
            <p:cNvSpPr/>
            <p:nvPr/>
          </p:nvSpPr>
          <p:spPr>
            <a:xfrm>
              <a:off x="8644234" y="5402550"/>
              <a:ext cx="2544775" cy="1173266"/>
            </a:xfrm>
            <a:prstGeom prst="roundRect">
              <a:avLst/>
            </a:prstGeom>
            <a:solidFill>
              <a:srgbClr val="A81400"/>
            </a:solidFill>
            <a:ln w="12700">
              <a:gradFill>
                <a:gsLst>
                  <a:gs pos="0">
                    <a:schemeClr val="bg1">
                      <a:alpha val="90000"/>
                    </a:schemeClr>
                  </a:gs>
                  <a:gs pos="100000">
                    <a:schemeClr val="bg1">
                      <a:alpha val="0"/>
                    </a:schemeClr>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tIns="45701" bIns="45701" rtlCol="0" anchor="ctr" anchorCtr="1">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32597"/>
              <a:r>
                <a:rPr lang="en-US" sz="1599" dirty="0">
                  <a:solidFill>
                    <a:srgbClr val="FFFFFF"/>
                  </a:solidFill>
                </a:rPr>
                <a:t>Encrypted/ Compressed data      in Azure</a:t>
              </a:r>
            </a:p>
          </p:txBody>
        </p:sp>
        <p:cxnSp>
          <p:nvCxnSpPr>
            <p:cNvPr id="55" name="Straight Arrow Connector 54"/>
            <p:cNvCxnSpPr/>
            <p:nvPr/>
          </p:nvCxnSpPr>
          <p:spPr>
            <a:xfrm flipV="1">
              <a:off x="9887210" y="5099921"/>
              <a:ext cx="0" cy="312737"/>
            </a:xfrm>
            <a:prstGeom prst="straightConnector1">
              <a:avLst/>
            </a:prstGeom>
            <a:ln>
              <a:solidFill>
                <a:srgbClr val="A8140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3780163" y="1754039"/>
            <a:ext cx="2710183" cy="351011"/>
          </a:xfrm>
          <a:prstGeom prst="rect">
            <a:avLst/>
          </a:prstGeom>
        </p:spPr>
        <p:txBody>
          <a:bodyPr vert="horz" wrap="square" lIns="91403" tIns="45701" rIns="91403" bIns="45701" rtlCol="0" anchor="ctr">
            <a:noAutofit/>
          </a:bodyPr>
          <a:lstStyle/>
          <a:p>
            <a:pPr algn="ctr" defTabSz="913951">
              <a:lnSpc>
                <a:spcPct val="95000"/>
              </a:lnSpc>
              <a:spcBef>
                <a:spcPts val="400"/>
              </a:spcBef>
              <a:spcAft>
                <a:spcPts val="200"/>
              </a:spcAft>
            </a:pPr>
            <a:r>
              <a:rPr lang="en-US" sz="2000" b="1" dirty="0">
                <a:solidFill>
                  <a:srgbClr val="D83B01"/>
                </a:solidFill>
              </a:rPr>
              <a:t>NetApp AltaVault </a:t>
            </a:r>
            <a:r>
              <a:rPr lang="en-US" b="1" dirty="0">
                <a:solidFill>
                  <a:srgbClr val="D83B01"/>
                </a:solidFill>
                <a:sym typeface="Arial"/>
              </a:rPr>
              <a:t>Cloud-Integrated Storage</a:t>
            </a:r>
            <a:endParaRPr lang="en-US" b="1" dirty="0">
              <a:solidFill>
                <a:srgbClr val="D83B01"/>
              </a:solidFill>
              <a:sym typeface="Helvetica"/>
            </a:endParaRPr>
          </a:p>
        </p:txBody>
      </p:sp>
      <p:sp>
        <p:nvSpPr>
          <p:cNvPr id="65" name="TextBox 64"/>
          <p:cNvSpPr txBox="1"/>
          <p:nvPr/>
        </p:nvSpPr>
        <p:spPr>
          <a:xfrm>
            <a:off x="6351312" y="2705287"/>
            <a:ext cx="1668263" cy="665878"/>
          </a:xfrm>
          <a:prstGeom prst="rect">
            <a:avLst/>
          </a:prstGeom>
        </p:spPr>
        <p:txBody>
          <a:bodyPr vert="horz" wrap="square" lIns="91427" tIns="45713" rIns="91427" bIns="45713" rtlCol="0" anchor="ctr">
            <a:noAutofit/>
          </a:bodyPr>
          <a:lstStyle/>
          <a:p>
            <a:pPr algn="ctr" defTabSz="932597">
              <a:lnSpc>
                <a:spcPct val="95000"/>
              </a:lnSpc>
              <a:spcBef>
                <a:spcPts val="400"/>
              </a:spcBef>
              <a:spcAft>
                <a:spcPts val="200"/>
              </a:spcAft>
            </a:pPr>
            <a:r>
              <a:rPr lang="en-US" dirty="0">
                <a:solidFill>
                  <a:srgbClr val="FFFFFF"/>
                </a:solidFill>
              </a:rPr>
              <a:t>Azure API</a:t>
            </a:r>
          </a:p>
        </p:txBody>
      </p:sp>
      <p:sp>
        <p:nvSpPr>
          <p:cNvPr id="68" name="Arrow: Right 11"/>
          <p:cNvSpPr/>
          <p:nvPr/>
        </p:nvSpPr>
        <p:spPr>
          <a:xfrm rot="10800000">
            <a:off x="3549959" y="2869644"/>
            <a:ext cx="639882" cy="244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cxnSp>
        <p:nvCxnSpPr>
          <p:cNvPr id="58" name="Straight Arrow Connector 57"/>
          <p:cNvCxnSpPr/>
          <p:nvPr/>
        </p:nvCxnSpPr>
        <p:spPr>
          <a:xfrm flipV="1">
            <a:off x="4341034" y="3784034"/>
            <a:ext cx="10608" cy="1539005"/>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474353" y="4143898"/>
            <a:ext cx="1871942" cy="973063"/>
          </a:xfrm>
          <a:prstGeom prst="rect">
            <a:avLst/>
          </a:prstGeom>
          <a:noFill/>
        </p:spPr>
        <p:txBody>
          <a:bodyPr wrap="square" lIns="182854" tIns="146283" rIns="182854" bIns="146283" rtlCol="0">
            <a:spAutoFit/>
          </a:bodyPr>
          <a:lstStyle/>
          <a:p>
            <a:pPr algn="r" defTabSz="932597">
              <a:lnSpc>
                <a:spcPct val="90000"/>
              </a:lnSpc>
              <a:spcAft>
                <a:spcPts val="600"/>
              </a:spcAft>
            </a:pPr>
            <a:r>
              <a:rPr lang="en-US" sz="1599" dirty="0">
                <a:gradFill>
                  <a:gsLst>
                    <a:gs pos="2917">
                      <a:srgbClr val="505050"/>
                    </a:gs>
                    <a:gs pos="30000">
                      <a:srgbClr val="505050"/>
                    </a:gs>
                  </a:gsLst>
                  <a:lin ang="5400000" scaled="0"/>
                </a:gradFill>
              </a:rPr>
              <a:t>“key” copied from Primary site AVA</a:t>
            </a:r>
          </a:p>
        </p:txBody>
      </p:sp>
      <p:pic>
        <p:nvPicPr>
          <p:cNvPr id="66" name="Picture 65" descr="AVA800-6U-SS10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1034" y="2439975"/>
            <a:ext cx="1449032" cy="1279979"/>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3509" y="3139742"/>
            <a:ext cx="1018759" cy="914270"/>
          </a:xfrm>
          <a:prstGeom prst="rect">
            <a:avLst/>
          </a:prstGeom>
        </p:spPr>
      </p:pic>
      <p:sp>
        <p:nvSpPr>
          <p:cNvPr id="76" name="Triangle 21"/>
          <p:cNvSpPr/>
          <p:nvPr/>
        </p:nvSpPr>
        <p:spPr bwMode="auto">
          <a:xfrm>
            <a:off x="9320794" y="1836453"/>
            <a:ext cx="2622245" cy="1956695"/>
          </a:xfrm>
          <a:custGeom>
            <a:avLst/>
            <a:gdLst>
              <a:gd name="connsiteX0" fmla="*/ 0 w 4901058"/>
              <a:gd name="connsiteY0" fmla="*/ 1973921 h 1973921"/>
              <a:gd name="connsiteX1" fmla="*/ 2450529 w 4901058"/>
              <a:gd name="connsiteY1" fmla="*/ 0 h 1973921"/>
              <a:gd name="connsiteX2" fmla="*/ 4901058 w 4901058"/>
              <a:gd name="connsiteY2" fmla="*/ 1973921 h 1973921"/>
              <a:gd name="connsiteX3" fmla="*/ 0 w 4901058"/>
              <a:gd name="connsiteY3" fmla="*/ 1973921 h 1973921"/>
              <a:gd name="connsiteX0" fmla="*/ 0 w 4901058"/>
              <a:gd name="connsiteY0" fmla="*/ 1949537 h 1949537"/>
              <a:gd name="connsiteX1" fmla="*/ 280353 w 4901058"/>
              <a:gd name="connsiteY1" fmla="*/ 0 h 1949537"/>
              <a:gd name="connsiteX2" fmla="*/ 4901058 w 4901058"/>
              <a:gd name="connsiteY2" fmla="*/ 1949537 h 1949537"/>
              <a:gd name="connsiteX3" fmla="*/ 0 w 4901058"/>
              <a:gd name="connsiteY3" fmla="*/ 1949537 h 1949537"/>
              <a:gd name="connsiteX0" fmla="*/ 0 w 6668898"/>
              <a:gd name="connsiteY0" fmla="*/ 1949537 h 2217761"/>
              <a:gd name="connsiteX1" fmla="*/ 280353 w 6668898"/>
              <a:gd name="connsiteY1" fmla="*/ 0 h 2217761"/>
              <a:gd name="connsiteX2" fmla="*/ 6668898 w 6668898"/>
              <a:gd name="connsiteY2" fmla="*/ 2217761 h 2217761"/>
              <a:gd name="connsiteX3" fmla="*/ 0 w 6668898"/>
              <a:gd name="connsiteY3" fmla="*/ 1949537 h 2217761"/>
              <a:gd name="connsiteX0" fmla="*/ 0 w 7217538"/>
              <a:gd name="connsiteY0" fmla="*/ 2924897 h 2924897"/>
              <a:gd name="connsiteX1" fmla="*/ 828993 w 7217538"/>
              <a:gd name="connsiteY1" fmla="*/ 0 h 2924897"/>
              <a:gd name="connsiteX2" fmla="*/ 7217538 w 7217538"/>
              <a:gd name="connsiteY2" fmla="*/ 2217761 h 2924897"/>
              <a:gd name="connsiteX3" fmla="*/ 0 w 7217538"/>
              <a:gd name="connsiteY3" fmla="*/ 2924897 h 2924897"/>
              <a:gd name="connsiteX0" fmla="*/ 0 w 7217538"/>
              <a:gd name="connsiteY0" fmla="*/ 2156801 h 2156801"/>
              <a:gd name="connsiteX1" fmla="*/ 536385 w 7217538"/>
              <a:gd name="connsiteY1" fmla="*/ 0 h 2156801"/>
              <a:gd name="connsiteX2" fmla="*/ 7217538 w 7217538"/>
              <a:gd name="connsiteY2" fmla="*/ 1449665 h 2156801"/>
              <a:gd name="connsiteX3" fmla="*/ 0 w 7217538"/>
              <a:gd name="connsiteY3" fmla="*/ 2156801 h 2156801"/>
              <a:gd name="connsiteX0" fmla="*/ 0 w 7205346"/>
              <a:gd name="connsiteY0" fmla="*/ 1681313 h 1681313"/>
              <a:gd name="connsiteX1" fmla="*/ 524193 w 7205346"/>
              <a:gd name="connsiteY1" fmla="*/ 0 h 1681313"/>
              <a:gd name="connsiteX2" fmla="*/ 7205346 w 7205346"/>
              <a:gd name="connsiteY2" fmla="*/ 1449665 h 1681313"/>
              <a:gd name="connsiteX3" fmla="*/ 0 w 7205346"/>
              <a:gd name="connsiteY3" fmla="*/ 1681313 h 1681313"/>
              <a:gd name="connsiteX0" fmla="*/ 158559 w 6681153"/>
              <a:gd name="connsiteY0" fmla="*/ 2181185 h 2181185"/>
              <a:gd name="connsiteX1" fmla="*/ 0 w 6681153"/>
              <a:gd name="connsiteY1" fmla="*/ 0 h 2181185"/>
              <a:gd name="connsiteX2" fmla="*/ 6681153 w 6681153"/>
              <a:gd name="connsiteY2" fmla="*/ 1449665 h 2181185"/>
              <a:gd name="connsiteX3" fmla="*/ 158559 w 6681153"/>
              <a:gd name="connsiteY3" fmla="*/ 2181185 h 2181185"/>
              <a:gd name="connsiteX0" fmla="*/ 207327 w 6681153"/>
              <a:gd name="connsiteY0" fmla="*/ 2193377 h 2193377"/>
              <a:gd name="connsiteX1" fmla="*/ 0 w 6681153"/>
              <a:gd name="connsiteY1" fmla="*/ 0 h 2193377"/>
              <a:gd name="connsiteX2" fmla="*/ 6681153 w 6681153"/>
              <a:gd name="connsiteY2" fmla="*/ 1449665 h 2193377"/>
              <a:gd name="connsiteX3" fmla="*/ 207327 w 6681153"/>
              <a:gd name="connsiteY3" fmla="*/ 2193377 h 2193377"/>
              <a:gd name="connsiteX0" fmla="*/ 0 w 8217282"/>
              <a:gd name="connsiteY0" fmla="*/ 2034881 h 2034881"/>
              <a:gd name="connsiteX1" fmla="*/ 1536129 w 8217282"/>
              <a:gd name="connsiteY1" fmla="*/ 0 h 2034881"/>
              <a:gd name="connsiteX2" fmla="*/ 8217282 w 8217282"/>
              <a:gd name="connsiteY2" fmla="*/ 1449665 h 2034881"/>
              <a:gd name="connsiteX3" fmla="*/ 0 w 8217282"/>
              <a:gd name="connsiteY3" fmla="*/ 2034881 h 2034881"/>
              <a:gd name="connsiteX0" fmla="*/ 0 w 8217282"/>
              <a:gd name="connsiteY0" fmla="*/ 959743 h 959743"/>
              <a:gd name="connsiteX1" fmla="*/ 6662615 w 8217282"/>
              <a:gd name="connsiteY1" fmla="*/ 0 h 959743"/>
              <a:gd name="connsiteX2" fmla="*/ 8217282 w 8217282"/>
              <a:gd name="connsiteY2" fmla="*/ 374527 h 959743"/>
              <a:gd name="connsiteX3" fmla="*/ 0 w 8217282"/>
              <a:gd name="connsiteY3" fmla="*/ 959743 h 959743"/>
              <a:gd name="connsiteX0" fmla="*/ 0 w 6662615"/>
              <a:gd name="connsiteY0" fmla="*/ 959743 h 959743"/>
              <a:gd name="connsiteX1" fmla="*/ 6662615 w 6662615"/>
              <a:gd name="connsiteY1" fmla="*/ 0 h 959743"/>
              <a:gd name="connsiteX2" fmla="*/ 6657976 w 6662615"/>
              <a:gd name="connsiteY2" fmla="*/ 851575 h 959743"/>
              <a:gd name="connsiteX3" fmla="*/ 0 w 6662615"/>
              <a:gd name="connsiteY3" fmla="*/ 959743 h 959743"/>
              <a:gd name="connsiteX0" fmla="*/ 0 w 959399"/>
              <a:gd name="connsiteY0" fmla="*/ 0 h 1073771"/>
              <a:gd name="connsiteX1" fmla="*/ 959399 w 959399"/>
              <a:gd name="connsiteY1" fmla="*/ 222197 h 1073771"/>
              <a:gd name="connsiteX2" fmla="*/ 954760 w 959399"/>
              <a:gd name="connsiteY2" fmla="*/ 1073772 h 1073771"/>
              <a:gd name="connsiteX3" fmla="*/ 0 w 959399"/>
              <a:gd name="connsiteY3" fmla="*/ 0 h 1073771"/>
              <a:gd name="connsiteX0" fmla="*/ 0 w 959399"/>
              <a:gd name="connsiteY0" fmla="*/ 0 h 1173453"/>
              <a:gd name="connsiteX1" fmla="*/ 959399 w 959399"/>
              <a:gd name="connsiteY1" fmla="*/ 222197 h 1173453"/>
              <a:gd name="connsiteX2" fmla="*/ 349549 w 959399"/>
              <a:gd name="connsiteY2" fmla="*/ 1173453 h 1173453"/>
              <a:gd name="connsiteX3" fmla="*/ 0 w 959399"/>
              <a:gd name="connsiteY3" fmla="*/ 0 h 1173453"/>
              <a:gd name="connsiteX0" fmla="*/ 0 w 895317"/>
              <a:gd name="connsiteY0" fmla="*/ 0 h 1173453"/>
              <a:gd name="connsiteX1" fmla="*/ 895317 w 895317"/>
              <a:gd name="connsiteY1" fmla="*/ 293397 h 1173453"/>
              <a:gd name="connsiteX2" fmla="*/ 349549 w 895317"/>
              <a:gd name="connsiteY2" fmla="*/ 1173453 h 1173453"/>
              <a:gd name="connsiteX3" fmla="*/ 0 w 895317"/>
              <a:gd name="connsiteY3" fmla="*/ 0 h 1173453"/>
              <a:gd name="connsiteX0" fmla="*/ 0 w 895317"/>
              <a:gd name="connsiteY0" fmla="*/ 0 h 1173453"/>
              <a:gd name="connsiteX1" fmla="*/ 895317 w 895317"/>
              <a:gd name="connsiteY1" fmla="*/ 293397 h 1173453"/>
              <a:gd name="connsiteX2" fmla="*/ 349549 w 895317"/>
              <a:gd name="connsiteY2" fmla="*/ 1173453 h 1173453"/>
              <a:gd name="connsiteX3" fmla="*/ 0 w 895317"/>
              <a:gd name="connsiteY3" fmla="*/ 0 h 1173453"/>
              <a:gd name="connsiteX0" fmla="*/ 0 w 895317"/>
              <a:gd name="connsiteY0" fmla="*/ 0 h 1174151"/>
              <a:gd name="connsiteX1" fmla="*/ 895317 w 895317"/>
              <a:gd name="connsiteY1" fmla="*/ 293397 h 1174151"/>
              <a:gd name="connsiteX2" fmla="*/ 349549 w 895317"/>
              <a:gd name="connsiteY2" fmla="*/ 1173453 h 1174151"/>
              <a:gd name="connsiteX3" fmla="*/ 0 w 895317"/>
              <a:gd name="connsiteY3" fmla="*/ 0 h 1174151"/>
              <a:gd name="connsiteX0" fmla="*/ 0 w 895317"/>
              <a:gd name="connsiteY0" fmla="*/ 0 h 967866"/>
              <a:gd name="connsiteX1" fmla="*/ 895317 w 895317"/>
              <a:gd name="connsiteY1" fmla="*/ 293397 h 967866"/>
              <a:gd name="connsiteX2" fmla="*/ 612993 w 895317"/>
              <a:gd name="connsiteY2" fmla="*/ 966969 h 967866"/>
              <a:gd name="connsiteX3" fmla="*/ 0 w 895317"/>
              <a:gd name="connsiteY3" fmla="*/ 0 h 967866"/>
              <a:gd name="connsiteX0" fmla="*/ 0 w 1464926"/>
              <a:gd name="connsiteY0" fmla="*/ 0 h 1181469"/>
              <a:gd name="connsiteX1" fmla="*/ 1464926 w 1464926"/>
              <a:gd name="connsiteY1" fmla="*/ 507000 h 1181469"/>
              <a:gd name="connsiteX2" fmla="*/ 1182602 w 1464926"/>
              <a:gd name="connsiteY2" fmla="*/ 1180572 h 1181469"/>
              <a:gd name="connsiteX3" fmla="*/ 0 w 1464926"/>
              <a:gd name="connsiteY3" fmla="*/ 0 h 1181469"/>
              <a:gd name="connsiteX0" fmla="*/ 0 w 1564608"/>
              <a:gd name="connsiteY0" fmla="*/ 0 h 1181207"/>
              <a:gd name="connsiteX1" fmla="*/ 1564608 w 1564608"/>
              <a:gd name="connsiteY1" fmla="*/ 207955 h 1181207"/>
              <a:gd name="connsiteX2" fmla="*/ 1182602 w 1564608"/>
              <a:gd name="connsiteY2" fmla="*/ 1180572 h 1181207"/>
              <a:gd name="connsiteX3" fmla="*/ 0 w 1564608"/>
              <a:gd name="connsiteY3" fmla="*/ 0 h 1181207"/>
              <a:gd name="connsiteX0" fmla="*/ 0 w 1486286"/>
              <a:gd name="connsiteY0" fmla="*/ 0 h 1181211"/>
              <a:gd name="connsiteX1" fmla="*/ 1486286 w 1486286"/>
              <a:gd name="connsiteY1" fmla="*/ 215075 h 1181211"/>
              <a:gd name="connsiteX2" fmla="*/ 1182602 w 1486286"/>
              <a:gd name="connsiteY2" fmla="*/ 1180572 h 1181211"/>
              <a:gd name="connsiteX3" fmla="*/ 0 w 1486286"/>
              <a:gd name="connsiteY3" fmla="*/ 0 h 1181211"/>
              <a:gd name="connsiteX0" fmla="*/ 0 w 1486286"/>
              <a:gd name="connsiteY0" fmla="*/ 0 h 1017572"/>
              <a:gd name="connsiteX1" fmla="*/ 1486286 w 1486286"/>
              <a:gd name="connsiteY1" fmla="*/ 215075 h 1017572"/>
              <a:gd name="connsiteX2" fmla="*/ 1481647 w 1486286"/>
              <a:gd name="connsiteY2" fmla="*/ 1016810 h 1017572"/>
              <a:gd name="connsiteX3" fmla="*/ 0 w 1486286"/>
              <a:gd name="connsiteY3" fmla="*/ 0 h 1017572"/>
              <a:gd name="connsiteX0" fmla="*/ 0 w 546431"/>
              <a:gd name="connsiteY0" fmla="*/ 418616 h 802498"/>
              <a:gd name="connsiteX1" fmla="*/ 546431 w 546431"/>
              <a:gd name="connsiteY1" fmla="*/ 1 h 802498"/>
              <a:gd name="connsiteX2" fmla="*/ 541792 w 546431"/>
              <a:gd name="connsiteY2" fmla="*/ 801736 h 802498"/>
              <a:gd name="connsiteX3" fmla="*/ 0 w 546431"/>
              <a:gd name="connsiteY3" fmla="*/ 418616 h 802498"/>
              <a:gd name="connsiteX0" fmla="*/ 0 w 546431"/>
              <a:gd name="connsiteY0" fmla="*/ 418616 h 805966"/>
              <a:gd name="connsiteX1" fmla="*/ 546431 w 546431"/>
              <a:gd name="connsiteY1" fmla="*/ 1 h 805966"/>
              <a:gd name="connsiteX2" fmla="*/ 541792 w 546431"/>
              <a:gd name="connsiteY2" fmla="*/ 801736 h 805966"/>
              <a:gd name="connsiteX3" fmla="*/ 0 w 546431"/>
              <a:gd name="connsiteY3" fmla="*/ 418616 h 805966"/>
              <a:gd name="connsiteX0" fmla="*/ 0 w 546431"/>
              <a:gd name="connsiteY0" fmla="*/ 404376 h 791726"/>
              <a:gd name="connsiteX1" fmla="*/ 546431 w 546431"/>
              <a:gd name="connsiteY1" fmla="*/ 1 h 791726"/>
              <a:gd name="connsiteX2" fmla="*/ 541792 w 546431"/>
              <a:gd name="connsiteY2" fmla="*/ 787496 h 791726"/>
              <a:gd name="connsiteX3" fmla="*/ 0 w 546431"/>
              <a:gd name="connsiteY3" fmla="*/ 404376 h 791726"/>
              <a:gd name="connsiteX0" fmla="*/ 0 w 546994"/>
              <a:gd name="connsiteY0" fmla="*/ 404376 h 791726"/>
              <a:gd name="connsiteX1" fmla="*/ 546431 w 546994"/>
              <a:gd name="connsiteY1" fmla="*/ 1 h 791726"/>
              <a:gd name="connsiteX2" fmla="*/ 541792 w 546994"/>
              <a:gd name="connsiteY2" fmla="*/ 787496 h 791726"/>
              <a:gd name="connsiteX3" fmla="*/ 0 w 546994"/>
              <a:gd name="connsiteY3" fmla="*/ 404376 h 791726"/>
              <a:gd name="connsiteX0" fmla="*/ 0 w 546994"/>
              <a:gd name="connsiteY0" fmla="*/ 404376 h 770655"/>
              <a:gd name="connsiteX1" fmla="*/ 546431 w 546994"/>
              <a:gd name="connsiteY1" fmla="*/ 1 h 770655"/>
              <a:gd name="connsiteX2" fmla="*/ 541792 w 546994"/>
              <a:gd name="connsiteY2" fmla="*/ 766136 h 770655"/>
              <a:gd name="connsiteX3" fmla="*/ 0 w 546994"/>
              <a:gd name="connsiteY3" fmla="*/ 404376 h 770655"/>
              <a:gd name="connsiteX0" fmla="*/ 0 w 546994"/>
              <a:gd name="connsiteY0" fmla="*/ 418615 h 784894"/>
              <a:gd name="connsiteX1" fmla="*/ 546431 w 546994"/>
              <a:gd name="connsiteY1" fmla="*/ 0 h 784894"/>
              <a:gd name="connsiteX2" fmla="*/ 541792 w 546994"/>
              <a:gd name="connsiteY2" fmla="*/ 780375 h 784894"/>
              <a:gd name="connsiteX3" fmla="*/ 0 w 546994"/>
              <a:gd name="connsiteY3" fmla="*/ 418615 h 784894"/>
              <a:gd name="connsiteX0" fmla="*/ 0 w 550830"/>
              <a:gd name="connsiteY0" fmla="*/ 418615 h 820032"/>
              <a:gd name="connsiteX1" fmla="*/ 546431 w 550830"/>
              <a:gd name="connsiteY1" fmla="*/ 0 h 820032"/>
              <a:gd name="connsiteX2" fmla="*/ 548912 w 550830"/>
              <a:gd name="connsiteY2" fmla="*/ 815975 h 820032"/>
              <a:gd name="connsiteX3" fmla="*/ 0 w 550830"/>
              <a:gd name="connsiteY3" fmla="*/ 418615 h 820032"/>
              <a:gd name="connsiteX0" fmla="*/ 0 w 575437"/>
              <a:gd name="connsiteY0" fmla="*/ 447096 h 848513"/>
              <a:gd name="connsiteX1" fmla="*/ 574911 w 575437"/>
              <a:gd name="connsiteY1" fmla="*/ 0 h 848513"/>
              <a:gd name="connsiteX2" fmla="*/ 548912 w 575437"/>
              <a:gd name="connsiteY2" fmla="*/ 844456 h 848513"/>
              <a:gd name="connsiteX3" fmla="*/ 0 w 575437"/>
              <a:gd name="connsiteY3" fmla="*/ 447096 h 848513"/>
              <a:gd name="connsiteX0" fmla="*/ 0 w 579191"/>
              <a:gd name="connsiteY0" fmla="*/ 447096 h 919024"/>
              <a:gd name="connsiteX1" fmla="*/ 574911 w 579191"/>
              <a:gd name="connsiteY1" fmla="*/ 0 h 919024"/>
              <a:gd name="connsiteX2" fmla="*/ 577392 w 579191"/>
              <a:gd name="connsiteY2" fmla="*/ 915658 h 919024"/>
              <a:gd name="connsiteX3" fmla="*/ 0 w 579191"/>
              <a:gd name="connsiteY3" fmla="*/ 447096 h 919024"/>
              <a:gd name="connsiteX0" fmla="*/ 0 w 579191"/>
              <a:gd name="connsiteY0" fmla="*/ 504057 h 975985"/>
              <a:gd name="connsiteX1" fmla="*/ 574911 w 579191"/>
              <a:gd name="connsiteY1" fmla="*/ 0 h 975985"/>
              <a:gd name="connsiteX2" fmla="*/ 577392 w 579191"/>
              <a:gd name="connsiteY2" fmla="*/ 972619 h 975985"/>
              <a:gd name="connsiteX3" fmla="*/ 0 w 579191"/>
              <a:gd name="connsiteY3" fmla="*/ 504057 h 975985"/>
              <a:gd name="connsiteX0" fmla="*/ 0 w 1304542"/>
              <a:gd name="connsiteY0" fmla="*/ 504057 h 663504"/>
              <a:gd name="connsiteX1" fmla="*/ 574911 w 1304542"/>
              <a:gd name="connsiteY1" fmla="*/ 0 h 663504"/>
              <a:gd name="connsiteX2" fmla="*/ 1303850 w 1304542"/>
              <a:gd name="connsiteY2" fmla="*/ 649749 h 663504"/>
              <a:gd name="connsiteX3" fmla="*/ 0 w 1304542"/>
              <a:gd name="connsiteY3" fmla="*/ 504057 h 663504"/>
              <a:gd name="connsiteX0" fmla="*/ 0 w 1304542"/>
              <a:gd name="connsiteY0" fmla="*/ 997331 h 1156778"/>
              <a:gd name="connsiteX1" fmla="*/ 700472 w 1304542"/>
              <a:gd name="connsiteY1" fmla="*/ 0 h 1156778"/>
              <a:gd name="connsiteX2" fmla="*/ 1303850 w 1304542"/>
              <a:gd name="connsiteY2" fmla="*/ 1143023 h 1156778"/>
              <a:gd name="connsiteX3" fmla="*/ 0 w 1304542"/>
              <a:gd name="connsiteY3" fmla="*/ 997331 h 1156778"/>
              <a:gd name="connsiteX0" fmla="*/ 6568 w 1311110"/>
              <a:gd name="connsiteY0" fmla="*/ 997331 h 1156778"/>
              <a:gd name="connsiteX1" fmla="*/ 707040 w 1311110"/>
              <a:gd name="connsiteY1" fmla="*/ 0 h 1156778"/>
              <a:gd name="connsiteX2" fmla="*/ 1310418 w 1311110"/>
              <a:gd name="connsiteY2" fmla="*/ 1143023 h 1156778"/>
              <a:gd name="connsiteX3" fmla="*/ 6568 w 1311110"/>
              <a:gd name="connsiteY3" fmla="*/ 997331 h 1156778"/>
              <a:gd name="connsiteX0" fmla="*/ 6568 w 1311011"/>
              <a:gd name="connsiteY0" fmla="*/ 997331 h 1148603"/>
              <a:gd name="connsiteX1" fmla="*/ 707040 w 1311011"/>
              <a:gd name="connsiteY1" fmla="*/ 0 h 1148603"/>
              <a:gd name="connsiteX2" fmla="*/ 1310418 w 1311011"/>
              <a:gd name="connsiteY2" fmla="*/ 1143023 h 1148603"/>
              <a:gd name="connsiteX3" fmla="*/ 6568 w 1311011"/>
              <a:gd name="connsiteY3" fmla="*/ 997331 h 1148603"/>
              <a:gd name="connsiteX0" fmla="*/ 154 w 1304597"/>
              <a:gd name="connsiteY0" fmla="*/ 997331 h 1148603"/>
              <a:gd name="connsiteX1" fmla="*/ 700626 w 1304597"/>
              <a:gd name="connsiteY1" fmla="*/ 0 h 1148603"/>
              <a:gd name="connsiteX2" fmla="*/ 1304004 w 1304597"/>
              <a:gd name="connsiteY2" fmla="*/ 1143023 h 1148603"/>
              <a:gd name="connsiteX3" fmla="*/ 154 w 1304597"/>
              <a:gd name="connsiteY3" fmla="*/ 997331 h 1148603"/>
              <a:gd name="connsiteX0" fmla="*/ 90 w 2245996"/>
              <a:gd name="connsiteY0" fmla="*/ 1956973 h 1956973"/>
              <a:gd name="connsiteX1" fmla="*/ 1642266 w 2245996"/>
              <a:gd name="connsiteY1" fmla="*/ 0 h 1956973"/>
              <a:gd name="connsiteX2" fmla="*/ 2245644 w 2245996"/>
              <a:gd name="connsiteY2" fmla="*/ 1143023 h 1956973"/>
              <a:gd name="connsiteX3" fmla="*/ 90 w 2245996"/>
              <a:gd name="connsiteY3" fmla="*/ 1956973 h 1956973"/>
              <a:gd name="connsiteX0" fmla="*/ 79 w 2622618"/>
              <a:gd name="connsiteY0" fmla="*/ 1956973 h 1956973"/>
              <a:gd name="connsiteX1" fmla="*/ 1642255 w 2622618"/>
              <a:gd name="connsiteY1" fmla="*/ 0 h 1956973"/>
              <a:gd name="connsiteX2" fmla="*/ 2622315 w 2622618"/>
              <a:gd name="connsiteY2" fmla="*/ 1080243 h 1956973"/>
              <a:gd name="connsiteX3" fmla="*/ 79 w 2622618"/>
              <a:gd name="connsiteY3" fmla="*/ 1956973 h 1956973"/>
            </a:gdLst>
            <a:ahLst/>
            <a:cxnLst>
              <a:cxn ang="0">
                <a:pos x="connsiteX0" y="connsiteY0"/>
              </a:cxn>
              <a:cxn ang="0">
                <a:pos x="connsiteX1" y="connsiteY1"/>
              </a:cxn>
              <a:cxn ang="0">
                <a:pos x="connsiteX2" y="connsiteY2"/>
              </a:cxn>
              <a:cxn ang="0">
                <a:pos x="connsiteX3" y="connsiteY3"/>
              </a:cxn>
            </a:cxnLst>
            <a:rect l="l" t="t" r="r" b="b"/>
            <a:pathLst>
              <a:path w="2622618" h="1956973">
                <a:moveTo>
                  <a:pt x="79" y="1956973"/>
                </a:moveTo>
                <a:cubicBezTo>
                  <a:pt x="-6119" y="1920836"/>
                  <a:pt x="1659475" y="13750"/>
                  <a:pt x="1642255" y="0"/>
                </a:cubicBezTo>
                <a:cubicBezTo>
                  <a:pt x="1619349" y="-946"/>
                  <a:pt x="2616741" y="1109670"/>
                  <a:pt x="2622315" y="1080243"/>
                </a:cubicBezTo>
                <a:cubicBezTo>
                  <a:pt x="2655321" y="1123419"/>
                  <a:pt x="-16632" y="1923246"/>
                  <a:pt x="79" y="1956973"/>
                </a:cubicBezTo>
                <a:close/>
              </a:path>
            </a:pathLst>
          </a:custGeom>
          <a:solidFill>
            <a:schemeClr val="accent2">
              <a:alpha val="3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BCF3"/>
              </a:solidFill>
            </a:endParaRPr>
          </a:p>
        </p:txBody>
      </p:sp>
      <p:grpSp>
        <p:nvGrpSpPr>
          <p:cNvPr id="77" name="Group 76"/>
          <p:cNvGrpSpPr/>
          <p:nvPr/>
        </p:nvGrpSpPr>
        <p:grpSpPr>
          <a:xfrm>
            <a:off x="10841552" y="1493473"/>
            <a:ext cx="1528509" cy="1516337"/>
            <a:chOff x="10629073" y="1464323"/>
            <a:chExt cx="1498674" cy="1486740"/>
          </a:xfrm>
        </p:grpSpPr>
        <p:sp>
          <p:nvSpPr>
            <p:cNvPr id="78" name="Oval 77"/>
            <p:cNvSpPr/>
            <p:nvPr/>
          </p:nvSpPr>
          <p:spPr bwMode="auto">
            <a:xfrm>
              <a:off x="10629073" y="1464323"/>
              <a:ext cx="1486740" cy="1486740"/>
            </a:xfrm>
            <a:prstGeom prst="ellipse">
              <a:avLst/>
            </a:prstGeom>
            <a:solidFill>
              <a:schemeClr val="bg1"/>
            </a:solidFill>
            <a:ln w="19050">
              <a:solidFill>
                <a:srgbClr val="0076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79" name="TextBox 78"/>
            <p:cNvSpPr txBox="1"/>
            <p:nvPr/>
          </p:nvSpPr>
          <p:spPr>
            <a:xfrm>
              <a:off x="10640143" y="1484737"/>
              <a:ext cx="1487604" cy="1432209"/>
            </a:xfrm>
            <a:prstGeom prst="rect">
              <a:avLst/>
            </a:prstGeom>
          </p:spPr>
          <p:txBody>
            <a:bodyPr vert="horz" wrap="square" lIns="91427" tIns="45713" rIns="91427" bIns="45713" rtlCol="0" anchor="ctr">
              <a:noAutofit/>
            </a:bodyPr>
            <a:lstStyle/>
            <a:p>
              <a:pPr algn="ctr" defTabSz="932597">
                <a:lnSpc>
                  <a:spcPct val="95000"/>
                </a:lnSpc>
                <a:spcBef>
                  <a:spcPts val="400"/>
                </a:spcBef>
                <a:spcAft>
                  <a:spcPts val="200"/>
                </a:spcAft>
              </a:pPr>
              <a:r>
                <a:rPr lang="en-US" sz="1224" dirty="0">
                  <a:solidFill>
                    <a:srgbClr val="0076D7"/>
                  </a:solidFill>
                </a:rPr>
                <a:t>Supports: </a:t>
              </a:r>
            </a:p>
            <a:p>
              <a:pPr algn="ctr" defTabSz="932597">
                <a:lnSpc>
                  <a:spcPct val="95000"/>
                </a:lnSpc>
                <a:spcBef>
                  <a:spcPts val="400"/>
                </a:spcBef>
                <a:spcAft>
                  <a:spcPts val="200"/>
                </a:spcAft>
              </a:pPr>
              <a:r>
                <a:rPr lang="en-US" sz="1224" dirty="0">
                  <a:solidFill>
                    <a:sysClr val="windowText" lastClr="000000"/>
                  </a:solidFill>
                </a:rPr>
                <a:t>Cool Storage and </a:t>
              </a:r>
            </a:p>
            <a:p>
              <a:pPr algn="ctr" defTabSz="932597">
                <a:lnSpc>
                  <a:spcPct val="95000"/>
                </a:lnSpc>
                <a:spcBef>
                  <a:spcPts val="400"/>
                </a:spcBef>
                <a:spcAft>
                  <a:spcPts val="200"/>
                </a:spcAft>
              </a:pPr>
              <a:r>
                <a:rPr lang="en-US" sz="1224" dirty="0">
                  <a:solidFill>
                    <a:sysClr val="windowText" lastClr="000000"/>
                  </a:solidFill>
                </a:rPr>
                <a:t>Microsoft Azure Government</a:t>
              </a:r>
            </a:p>
          </p:txBody>
        </p:sp>
      </p:grpSp>
      <p:sp>
        <p:nvSpPr>
          <p:cNvPr id="80" name="Freeform 6"/>
          <p:cNvSpPr>
            <a:spLocks/>
          </p:cNvSpPr>
          <p:nvPr/>
        </p:nvSpPr>
        <p:spPr bwMode="auto">
          <a:xfrm>
            <a:off x="8060385" y="2517968"/>
            <a:ext cx="2760943" cy="1579195"/>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w="38100">
            <a:solidFill>
              <a:srgbClr val="0067C5"/>
            </a:solidFill>
          </a:ln>
          <a:sp3d prstMaterial="matte"/>
        </p:spPr>
        <p:txBody>
          <a:bodyPr vert="horz" wrap="square" lIns="93247" tIns="46623" rIns="93247" bIns="46623" numCol="1" anchor="t" anchorCtr="0" compatLnSpc="1">
            <a:prstTxWarp prst="textNoShape">
              <a:avLst/>
            </a:prstTxWarp>
          </a:bodyPr>
          <a:lstStyle/>
          <a:p>
            <a:pPr defTabSz="932597"/>
            <a:endParaRPr lang="en-US" sz="1836" dirty="0">
              <a:solidFill>
                <a:srgbClr val="FFFFFF"/>
              </a:solidFill>
            </a:endParaRPr>
          </a:p>
        </p:txBody>
      </p:sp>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88273" y="3174286"/>
            <a:ext cx="1855827" cy="524374"/>
          </a:xfrm>
          <a:prstGeom prst="rect">
            <a:avLst/>
          </a:prstGeom>
        </p:spPr>
      </p:pic>
      <p:sp>
        <p:nvSpPr>
          <p:cNvPr id="82" name="TextBox 81"/>
          <p:cNvSpPr txBox="1"/>
          <p:nvPr/>
        </p:nvSpPr>
        <p:spPr>
          <a:xfrm>
            <a:off x="8060386" y="3649292"/>
            <a:ext cx="2760942" cy="241081"/>
          </a:xfrm>
          <a:prstGeom prst="rect">
            <a:avLst/>
          </a:prstGeom>
        </p:spPr>
        <p:txBody>
          <a:bodyPr vert="horz" wrap="square" lIns="91427" tIns="45713" rIns="91427" bIns="45713" rtlCol="0" anchor="ctr">
            <a:noAutofit/>
          </a:bodyPr>
          <a:lstStyle/>
          <a:p>
            <a:pPr algn="ctr" defTabSz="932597">
              <a:lnSpc>
                <a:spcPct val="95000"/>
              </a:lnSpc>
              <a:spcBef>
                <a:spcPts val="400"/>
              </a:spcBef>
              <a:spcAft>
                <a:spcPts val="200"/>
              </a:spcAft>
            </a:pPr>
            <a:r>
              <a:rPr lang="en-US" dirty="0">
                <a:solidFill>
                  <a:sysClr val="windowText" lastClr="000000"/>
                </a:solidFill>
              </a:rPr>
              <a:t>Blob Storage</a:t>
            </a:r>
          </a:p>
        </p:txBody>
      </p:sp>
    </p:spTree>
    <p:extLst>
      <p:ext uri="{BB962C8B-B14F-4D97-AF65-F5344CB8AC3E}">
        <p14:creationId xmlns:p14="http://schemas.microsoft.com/office/powerpoint/2010/main" val="30067973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74430" y="4731105"/>
            <a:ext cx="4842170" cy="1934864"/>
          </a:xfrm>
          <a:prstGeom prst="rect">
            <a:avLst/>
          </a:prstGeom>
        </p:spPr>
      </p:pic>
      <p:sp>
        <p:nvSpPr>
          <p:cNvPr id="22" name="Triangle 21"/>
          <p:cNvSpPr/>
          <p:nvPr/>
        </p:nvSpPr>
        <p:spPr bwMode="auto">
          <a:xfrm>
            <a:off x="3153607" y="3780580"/>
            <a:ext cx="8091128" cy="1803846"/>
          </a:xfrm>
          <a:custGeom>
            <a:avLst/>
            <a:gdLst>
              <a:gd name="connsiteX0" fmla="*/ 0 w 4901058"/>
              <a:gd name="connsiteY0" fmla="*/ 1973921 h 1973921"/>
              <a:gd name="connsiteX1" fmla="*/ 2450529 w 4901058"/>
              <a:gd name="connsiteY1" fmla="*/ 0 h 1973921"/>
              <a:gd name="connsiteX2" fmla="*/ 4901058 w 4901058"/>
              <a:gd name="connsiteY2" fmla="*/ 1973921 h 1973921"/>
              <a:gd name="connsiteX3" fmla="*/ 0 w 4901058"/>
              <a:gd name="connsiteY3" fmla="*/ 1973921 h 1973921"/>
              <a:gd name="connsiteX0" fmla="*/ 0 w 4901058"/>
              <a:gd name="connsiteY0" fmla="*/ 1949537 h 1949537"/>
              <a:gd name="connsiteX1" fmla="*/ 280353 w 4901058"/>
              <a:gd name="connsiteY1" fmla="*/ 0 h 1949537"/>
              <a:gd name="connsiteX2" fmla="*/ 4901058 w 4901058"/>
              <a:gd name="connsiteY2" fmla="*/ 1949537 h 1949537"/>
              <a:gd name="connsiteX3" fmla="*/ 0 w 4901058"/>
              <a:gd name="connsiteY3" fmla="*/ 1949537 h 1949537"/>
              <a:gd name="connsiteX0" fmla="*/ 0 w 6668898"/>
              <a:gd name="connsiteY0" fmla="*/ 1949537 h 2217761"/>
              <a:gd name="connsiteX1" fmla="*/ 280353 w 6668898"/>
              <a:gd name="connsiteY1" fmla="*/ 0 h 2217761"/>
              <a:gd name="connsiteX2" fmla="*/ 6668898 w 6668898"/>
              <a:gd name="connsiteY2" fmla="*/ 2217761 h 2217761"/>
              <a:gd name="connsiteX3" fmla="*/ 0 w 6668898"/>
              <a:gd name="connsiteY3" fmla="*/ 1949537 h 2217761"/>
              <a:gd name="connsiteX0" fmla="*/ 0 w 7217538"/>
              <a:gd name="connsiteY0" fmla="*/ 2924897 h 2924897"/>
              <a:gd name="connsiteX1" fmla="*/ 828993 w 7217538"/>
              <a:gd name="connsiteY1" fmla="*/ 0 h 2924897"/>
              <a:gd name="connsiteX2" fmla="*/ 7217538 w 7217538"/>
              <a:gd name="connsiteY2" fmla="*/ 2217761 h 2924897"/>
              <a:gd name="connsiteX3" fmla="*/ 0 w 7217538"/>
              <a:gd name="connsiteY3" fmla="*/ 2924897 h 2924897"/>
              <a:gd name="connsiteX0" fmla="*/ 0 w 7217538"/>
              <a:gd name="connsiteY0" fmla="*/ 2156801 h 2156801"/>
              <a:gd name="connsiteX1" fmla="*/ 536385 w 7217538"/>
              <a:gd name="connsiteY1" fmla="*/ 0 h 2156801"/>
              <a:gd name="connsiteX2" fmla="*/ 7217538 w 7217538"/>
              <a:gd name="connsiteY2" fmla="*/ 1449665 h 2156801"/>
              <a:gd name="connsiteX3" fmla="*/ 0 w 7217538"/>
              <a:gd name="connsiteY3" fmla="*/ 2156801 h 2156801"/>
              <a:gd name="connsiteX0" fmla="*/ 0 w 7205346"/>
              <a:gd name="connsiteY0" fmla="*/ 1681313 h 1681313"/>
              <a:gd name="connsiteX1" fmla="*/ 524193 w 7205346"/>
              <a:gd name="connsiteY1" fmla="*/ 0 h 1681313"/>
              <a:gd name="connsiteX2" fmla="*/ 7205346 w 7205346"/>
              <a:gd name="connsiteY2" fmla="*/ 1449665 h 1681313"/>
              <a:gd name="connsiteX3" fmla="*/ 0 w 7205346"/>
              <a:gd name="connsiteY3" fmla="*/ 1681313 h 1681313"/>
              <a:gd name="connsiteX0" fmla="*/ 158559 w 6681153"/>
              <a:gd name="connsiteY0" fmla="*/ 2181185 h 2181185"/>
              <a:gd name="connsiteX1" fmla="*/ 0 w 6681153"/>
              <a:gd name="connsiteY1" fmla="*/ 0 h 2181185"/>
              <a:gd name="connsiteX2" fmla="*/ 6681153 w 6681153"/>
              <a:gd name="connsiteY2" fmla="*/ 1449665 h 2181185"/>
              <a:gd name="connsiteX3" fmla="*/ 158559 w 6681153"/>
              <a:gd name="connsiteY3" fmla="*/ 2181185 h 2181185"/>
              <a:gd name="connsiteX0" fmla="*/ 207327 w 6681153"/>
              <a:gd name="connsiteY0" fmla="*/ 2193377 h 2193377"/>
              <a:gd name="connsiteX1" fmla="*/ 0 w 6681153"/>
              <a:gd name="connsiteY1" fmla="*/ 0 h 2193377"/>
              <a:gd name="connsiteX2" fmla="*/ 6681153 w 6681153"/>
              <a:gd name="connsiteY2" fmla="*/ 1449665 h 2193377"/>
              <a:gd name="connsiteX3" fmla="*/ 207327 w 6681153"/>
              <a:gd name="connsiteY3" fmla="*/ 2193377 h 2193377"/>
              <a:gd name="connsiteX0" fmla="*/ 0 w 8217282"/>
              <a:gd name="connsiteY0" fmla="*/ 2034881 h 2034881"/>
              <a:gd name="connsiteX1" fmla="*/ 1536129 w 8217282"/>
              <a:gd name="connsiteY1" fmla="*/ 0 h 2034881"/>
              <a:gd name="connsiteX2" fmla="*/ 8217282 w 8217282"/>
              <a:gd name="connsiteY2" fmla="*/ 1449665 h 2034881"/>
              <a:gd name="connsiteX3" fmla="*/ 0 w 8217282"/>
              <a:gd name="connsiteY3" fmla="*/ 2034881 h 2034881"/>
              <a:gd name="connsiteX0" fmla="*/ 0 w 8217282"/>
              <a:gd name="connsiteY0" fmla="*/ 1804101 h 1804101"/>
              <a:gd name="connsiteX1" fmla="*/ 74523 w 8217282"/>
              <a:gd name="connsiteY1" fmla="*/ 0 h 1804101"/>
              <a:gd name="connsiteX2" fmla="*/ 8217282 w 8217282"/>
              <a:gd name="connsiteY2" fmla="*/ 1218885 h 1804101"/>
              <a:gd name="connsiteX3" fmla="*/ 0 w 8217282"/>
              <a:gd name="connsiteY3" fmla="*/ 1804101 h 1804101"/>
              <a:gd name="connsiteX0" fmla="*/ 0 w 8092277"/>
              <a:gd name="connsiteY0" fmla="*/ 1804101 h 1804101"/>
              <a:gd name="connsiteX1" fmla="*/ 74523 w 8092277"/>
              <a:gd name="connsiteY1" fmla="*/ 0 h 1804101"/>
              <a:gd name="connsiteX2" fmla="*/ 8092277 w 8092277"/>
              <a:gd name="connsiteY2" fmla="*/ 1238116 h 1804101"/>
              <a:gd name="connsiteX3" fmla="*/ 0 w 8092277"/>
              <a:gd name="connsiteY3" fmla="*/ 1804101 h 1804101"/>
            </a:gdLst>
            <a:ahLst/>
            <a:cxnLst>
              <a:cxn ang="0">
                <a:pos x="connsiteX0" y="connsiteY0"/>
              </a:cxn>
              <a:cxn ang="0">
                <a:pos x="connsiteX1" y="connsiteY1"/>
              </a:cxn>
              <a:cxn ang="0">
                <a:pos x="connsiteX2" y="connsiteY2"/>
              </a:cxn>
              <a:cxn ang="0">
                <a:pos x="connsiteX3" y="connsiteY3"/>
              </a:cxn>
            </a:cxnLst>
            <a:rect l="l" t="t" r="r" b="b"/>
            <a:pathLst>
              <a:path w="8092277" h="1804101">
                <a:moveTo>
                  <a:pt x="0" y="1804101"/>
                </a:moveTo>
                <a:lnTo>
                  <a:pt x="74523" y="0"/>
                </a:lnTo>
                <a:lnTo>
                  <a:pt x="8092277" y="1238116"/>
                </a:lnTo>
                <a:lnTo>
                  <a:pt x="0" y="1804101"/>
                </a:lnTo>
                <a:close/>
              </a:path>
            </a:pathLst>
          </a:custGeom>
          <a:solidFill>
            <a:schemeClr val="accent2">
              <a:alpha val="3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00BCF3"/>
              </a:solidFill>
            </a:endParaRPr>
          </a:p>
        </p:txBody>
      </p:sp>
      <p:sp>
        <p:nvSpPr>
          <p:cNvPr id="3" name="Title 2"/>
          <p:cNvSpPr>
            <a:spLocks noGrp="1"/>
          </p:cNvSpPr>
          <p:nvPr>
            <p:ph type="title"/>
          </p:nvPr>
        </p:nvSpPr>
        <p:spPr/>
        <p:txBody>
          <a:bodyPr/>
          <a:lstStyle/>
          <a:p>
            <a:r>
              <a:rPr lang="en-US" dirty="0"/>
              <a:t>Azure as a Secondary Data Center </a:t>
            </a:r>
          </a:p>
        </p:txBody>
      </p:sp>
      <p:sp>
        <p:nvSpPr>
          <p:cNvPr id="28" name="Freeform 6"/>
          <p:cNvSpPr>
            <a:spLocks/>
          </p:cNvSpPr>
          <p:nvPr/>
        </p:nvSpPr>
        <p:spPr bwMode="auto">
          <a:xfrm>
            <a:off x="3195614" y="1034203"/>
            <a:ext cx="9028523" cy="3998149"/>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w="19050" cmpd="sng">
            <a:solidFill>
              <a:schemeClr val="accent1"/>
            </a:solidFill>
          </a:ln>
          <a:sp3d prstMaterial="matte"/>
        </p:spPr>
        <p:txBody>
          <a:bodyPr vert="horz" wrap="square" lIns="93247" tIns="46623" rIns="93247" bIns="46623" numCol="1" anchor="t" anchorCtr="0" compatLnSpc="1">
            <a:prstTxWarp prst="textNoShape">
              <a:avLst/>
            </a:prstTxWarp>
          </a:bodyPr>
          <a:lstStyle/>
          <a:p>
            <a:pPr defTabSz="932597"/>
            <a:r>
              <a:rPr lang="en-US" sz="1599" dirty="0">
                <a:solidFill>
                  <a:srgbClr val="FFFFFF"/>
                </a:solidFill>
              </a:rPr>
              <a:t>v</a:t>
            </a:r>
          </a:p>
        </p:txBody>
      </p:sp>
      <p:sp>
        <p:nvSpPr>
          <p:cNvPr id="67" name="Text Placeholder 2"/>
          <p:cNvSpPr>
            <a:spLocks noGrp="1"/>
          </p:cNvSpPr>
          <p:nvPr>
            <p:ph type="body" sz="quarter" idx="10"/>
          </p:nvPr>
        </p:nvSpPr>
        <p:spPr>
          <a:xfrm>
            <a:off x="3363774" y="2031950"/>
            <a:ext cx="8587891" cy="753238"/>
          </a:xfrm>
        </p:spPr>
        <p:txBody>
          <a:bodyPr/>
          <a:lstStyle/>
          <a:p>
            <a:pPr marL="0" indent="0" algn="ctr">
              <a:buNone/>
            </a:pPr>
            <a:r>
              <a:rPr lang="en-US" dirty="0">
                <a:solidFill>
                  <a:srgbClr val="D93B00"/>
                </a:solidFill>
              </a:rPr>
              <a:t>Microsoft Azure</a:t>
            </a:r>
          </a:p>
        </p:txBody>
      </p:sp>
      <p:sp>
        <p:nvSpPr>
          <p:cNvPr id="23" name="Arrow: Right 11"/>
          <p:cNvSpPr/>
          <p:nvPr/>
        </p:nvSpPr>
        <p:spPr>
          <a:xfrm rot="10800000">
            <a:off x="8347574" y="3490963"/>
            <a:ext cx="1227843" cy="856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sp>
        <p:nvSpPr>
          <p:cNvPr id="24" name="TextBox 23"/>
          <p:cNvSpPr txBox="1"/>
          <p:nvPr/>
        </p:nvSpPr>
        <p:spPr>
          <a:xfrm>
            <a:off x="3699747" y="2558437"/>
            <a:ext cx="1319917" cy="1139560"/>
          </a:xfrm>
          <a:prstGeom prst="rect">
            <a:avLst/>
          </a:prstGeom>
        </p:spPr>
        <p:txBody>
          <a:bodyPr vert="horz" wrap="square" lIns="91403" tIns="45701" rIns="91403" bIns="45701" rtlCol="0" anchor="ctr">
            <a:noAutofit/>
          </a:bodyPr>
          <a:lstStyle/>
          <a:p>
            <a:pPr defTabSz="913951">
              <a:lnSpc>
                <a:spcPct val="95000"/>
              </a:lnSpc>
              <a:spcBef>
                <a:spcPts val="400"/>
              </a:spcBef>
              <a:spcAft>
                <a:spcPts val="200"/>
              </a:spcAft>
            </a:pPr>
            <a:endParaRPr lang="en-US" sz="1799" dirty="0">
              <a:solidFill>
                <a:sysClr val="windowText" lastClr="000000"/>
              </a:solidFill>
            </a:endParaRPr>
          </a:p>
        </p:txBody>
      </p:sp>
      <p:sp>
        <p:nvSpPr>
          <p:cNvPr id="25" name="TextBox 24"/>
          <p:cNvSpPr txBox="1"/>
          <p:nvPr/>
        </p:nvSpPr>
        <p:spPr>
          <a:xfrm>
            <a:off x="5276040" y="2903573"/>
            <a:ext cx="1189869" cy="1977578"/>
          </a:xfrm>
          <a:prstGeom prst="rect">
            <a:avLst/>
          </a:prstGeom>
        </p:spPr>
        <p:txBody>
          <a:bodyPr vert="horz" wrap="square" lIns="91403" tIns="45701" rIns="91403" bIns="45701" rtlCol="0" anchor="ctr">
            <a:noAutofit/>
          </a:bodyPr>
          <a:lstStyle/>
          <a:p>
            <a:pPr marL="0" lvl="6" algn="ctr" defTabSz="932597">
              <a:lnSpc>
                <a:spcPct val="80000"/>
              </a:lnSpc>
              <a:spcBef>
                <a:spcPts val="400"/>
              </a:spcBef>
              <a:spcAft>
                <a:spcPts val="200"/>
              </a:spcAft>
            </a:pPr>
            <a:r>
              <a:rPr lang="en-US" sz="1428" dirty="0">
                <a:solidFill>
                  <a:srgbClr val="505050"/>
                </a:solidFill>
                <a:latin typeface="Segoe UI Light"/>
              </a:rPr>
              <a:t>Any leading backup software </a:t>
            </a:r>
          </a:p>
          <a:p>
            <a:pPr marL="0" lvl="6" algn="ctr" defTabSz="932597">
              <a:lnSpc>
                <a:spcPct val="80000"/>
              </a:lnSpc>
              <a:spcBef>
                <a:spcPts val="400"/>
              </a:spcBef>
              <a:spcAft>
                <a:spcPts val="200"/>
              </a:spcAft>
            </a:pPr>
            <a:r>
              <a:rPr lang="en-US" sz="1428" dirty="0">
                <a:solidFill>
                  <a:srgbClr val="505050"/>
                </a:solidFill>
                <a:latin typeface="Segoe UI Light"/>
              </a:rPr>
              <a:t>or Microsoft SQL Server</a:t>
            </a:r>
          </a:p>
        </p:txBody>
      </p:sp>
      <p:sp>
        <p:nvSpPr>
          <p:cNvPr id="39" name="Right Brace 38"/>
          <p:cNvSpPr/>
          <p:nvPr/>
        </p:nvSpPr>
        <p:spPr>
          <a:xfrm>
            <a:off x="5018761" y="3171354"/>
            <a:ext cx="171727" cy="155095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dirty="0">
              <a:solidFill>
                <a:srgbClr val="505050"/>
              </a:solidFill>
            </a:endParaRPr>
          </a:p>
        </p:txBody>
      </p:sp>
      <p:sp>
        <p:nvSpPr>
          <p:cNvPr id="41" name="TextBox 40"/>
          <p:cNvSpPr txBox="1"/>
          <p:nvPr/>
        </p:nvSpPr>
        <p:spPr>
          <a:xfrm>
            <a:off x="6643701" y="3088887"/>
            <a:ext cx="2036200" cy="263719"/>
          </a:xfrm>
          <a:prstGeom prst="rect">
            <a:avLst/>
          </a:prstGeom>
        </p:spPr>
        <p:txBody>
          <a:bodyPr vert="horz" wrap="square" lIns="91403" tIns="45701" rIns="91403" bIns="45701" rtlCol="0" anchor="ctr">
            <a:noAutofit/>
          </a:bodyPr>
          <a:lstStyle/>
          <a:p>
            <a:pPr algn="ctr" defTabSz="913951">
              <a:lnSpc>
                <a:spcPct val="95000"/>
              </a:lnSpc>
              <a:spcBef>
                <a:spcPts val="400"/>
              </a:spcBef>
              <a:spcAft>
                <a:spcPts val="200"/>
              </a:spcAft>
            </a:pPr>
            <a:r>
              <a:rPr lang="en-US" sz="1428" b="1" dirty="0">
                <a:solidFill>
                  <a:srgbClr val="D83B01"/>
                </a:solidFill>
              </a:rPr>
              <a:t>NetApp AltaVault </a:t>
            </a:r>
            <a:r>
              <a:rPr lang="en-US" sz="1428" b="1" dirty="0">
                <a:solidFill>
                  <a:srgbClr val="D83B01"/>
                </a:solidFill>
                <a:sym typeface="Arial"/>
              </a:rPr>
              <a:t>Cloud-Integrated Storage</a:t>
            </a:r>
            <a:endParaRPr lang="en-US" sz="1428" b="1" dirty="0">
              <a:solidFill>
                <a:srgbClr val="D83B01"/>
              </a:solidFill>
              <a:sym typeface="Helvetica"/>
            </a:endParaRPr>
          </a:p>
        </p:txBody>
      </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2664" y="3535650"/>
            <a:ext cx="986158" cy="885013"/>
          </a:xfrm>
          <a:prstGeom prst="rect">
            <a:avLst/>
          </a:prstGeom>
        </p:spPr>
      </p:pic>
      <p:sp>
        <p:nvSpPr>
          <p:cNvPr id="46" name="TextBox 45"/>
          <p:cNvSpPr txBox="1"/>
          <p:nvPr/>
        </p:nvSpPr>
        <p:spPr>
          <a:xfrm>
            <a:off x="8343415" y="3688343"/>
            <a:ext cx="1284952" cy="448863"/>
          </a:xfrm>
          <a:prstGeom prst="rect">
            <a:avLst/>
          </a:prstGeom>
        </p:spPr>
        <p:txBody>
          <a:bodyPr vert="horz" wrap="square" lIns="91427" tIns="45713" rIns="91427" bIns="45713" rtlCol="0" anchor="ctr">
            <a:noAutofit/>
          </a:bodyPr>
          <a:lstStyle/>
          <a:p>
            <a:pPr algn="ctr" defTabSz="932597">
              <a:lnSpc>
                <a:spcPct val="95000"/>
              </a:lnSpc>
              <a:spcBef>
                <a:spcPts val="400"/>
              </a:spcBef>
              <a:spcAft>
                <a:spcPts val="200"/>
              </a:spcAft>
            </a:pPr>
            <a:r>
              <a:rPr lang="en-US" dirty="0">
                <a:solidFill>
                  <a:srgbClr val="FFFFFF"/>
                </a:solidFill>
              </a:rPr>
              <a:t>Azure API</a:t>
            </a:r>
          </a:p>
        </p:txBody>
      </p:sp>
      <p:sp>
        <p:nvSpPr>
          <p:cNvPr id="50" name="Arrow: Right 11"/>
          <p:cNvSpPr/>
          <p:nvPr/>
        </p:nvSpPr>
        <p:spPr>
          <a:xfrm rot="10800000">
            <a:off x="6539208" y="3843572"/>
            <a:ext cx="480753" cy="183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cxnSp>
        <p:nvCxnSpPr>
          <p:cNvPr id="33" name="Straight Arrow Connector 32"/>
          <p:cNvCxnSpPr>
            <a:stCxn id="34" idx="1"/>
          </p:cNvCxnSpPr>
          <p:nvPr/>
        </p:nvCxnSpPr>
        <p:spPr>
          <a:xfrm flipV="1">
            <a:off x="6117664" y="4504992"/>
            <a:ext cx="1056879" cy="1465720"/>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117665" y="5568738"/>
            <a:ext cx="2796342" cy="803947"/>
          </a:xfrm>
          <a:prstGeom prst="rect">
            <a:avLst/>
          </a:prstGeom>
          <a:noFill/>
        </p:spPr>
        <p:txBody>
          <a:bodyPr wrap="square" lIns="182854" tIns="146283" rIns="182854" bIns="146283" rtlCol="0">
            <a:spAutoFit/>
          </a:bodyPr>
          <a:lstStyle/>
          <a:p>
            <a:pPr defTabSz="932597">
              <a:lnSpc>
                <a:spcPct val="90000"/>
              </a:lnSpc>
              <a:spcAft>
                <a:spcPts val="600"/>
              </a:spcAft>
            </a:pPr>
            <a:r>
              <a:rPr lang="en-US" dirty="0">
                <a:gradFill>
                  <a:gsLst>
                    <a:gs pos="2917">
                      <a:srgbClr val="505050"/>
                    </a:gs>
                    <a:gs pos="30000">
                      <a:srgbClr val="505050"/>
                    </a:gs>
                  </a:gsLst>
                  <a:lin ang="5400000" scaled="0"/>
                </a:gradFill>
              </a:rPr>
              <a:t>   “key” copied from     Primary site AVA</a:t>
            </a:r>
          </a:p>
        </p:txBody>
      </p:sp>
      <p:grpSp>
        <p:nvGrpSpPr>
          <p:cNvPr id="2" name="Group 1"/>
          <p:cNvGrpSpPr/>
          <p:nvPr/>
        </p:nvGrpSpPr>
        <p:grpSpPr>
          <a:xfrm>
            <a:off x="9732792" y="3161502"/>
            <a:ext cx="2281774" cy="1305121"/>
            <a:chOff x="9659144" y="2962192"/>
            <a:chExt cx="1848955" cy="1057559"/>
          </a:xfrm>
        </p:grpSpPr>
        <p:grpSp>
          <p:nvGrpSpPr>
            <p:cNvPr id="51" name="Group 50"/>
            <p:cNvGrpSpPr/>
            <p:nvPr/>
          </p:nvGrpSpPr>
          <p:grpSpPr>
            <a:xfrm>
              <a:off x="9659144" y="2962192"/>
              <a:ext cx="1848955" cy="1057559"/>
              <a:chOff x="7104869" y="1185581"/>
              <a:chExt cx="2074632" cy="1186641"/>
            </a:xfrm>
          </p:grpSpPr>
          <p:sp>
            <p:nvSpPr>
              <p:cNvPr id="52" name="Freeform 6"/>
              <p:cNvSpPr>
                <a:spLocks/>
              </p:cNvSpPr>
              <p:nvPr/>
            </p:nvSpPr>
            <p:spPr bwMode="auto">
              <a:xfrm>
                <a:off x="7104869" y="1185581"/>
                <a:ext cx="2074632" cy="1186641"/>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67C5"/>
                </a:solidFill>
              </a:ln>
              <a:sp3d prstMaterial="matte"/>
            </p:spPr>
            <p:txBody>
              <a:bodyPr vert="horz" wrap="square" lIns="93247" tIns="46623" rIns="93247" bIns="46623" numCol="1" anchor="t" anchorCtr="0" compatLnSpc="1">
                <a:prstTxWarp prst="textNoShape">
                  <a:avLst/>
                </a:prstTxWarp>
              </a:bodyPr>
              <a:lstStyle/>
              <a:p>
                <a:pPr defTabSz="932597"/>
                <a:endParaRPr lang="en-US" sz="1836" dirty="0">
                  <a:solidFill>
                    <a:srgbClr val="FFFFFF"/>
                  </a:solidFill>
                </a:endParaRPr>
              </a:p>
            </p:txBody>
          </p:sp>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5887" y="1697968"/>
                <a:ext cx="1403496" cy="396566"/>
              </a:xfrm>
              <a:prstGeom prst="rect">
                <a:avLst/>
              </a:prstGeom>
            </p:spPr>
          </p:pic>
        </p:grpSp>
        <p:sp>
          <p:nvSpPr>
            <p:cNvPr id="36" name="TextBox 35"/>
            <p:cNvSpPr txBox="1"/>
            <p:nvPr/>
          </p:nvSpPr>
          <p:spPr>
            <a:xfrm>
              <a:off x="9659144" y="3726753"/>
              <a:ext cx="1848955" cy="192983"/>
            </a:xfrm>
            <a:prstGeom prst="rect">
              <a:avLst/>
            </a:prstGeom>
          </p:spPr>
          <p:txBody>
            <a:bodyPr vert="horz" wrap="square" lIns="91427" tIns="45713" rIns="91427" bIns="45713" rtlCol="0" anchor="ctr">
              <a:noAutofit/>
            </a:bodyPr>
            <a:lstStyle/>
            <a:p>
              <a:pPr algn="ctr" defTabSz="932597">
                <a:lnSpc>
                  <a:spcPct val="95000"/>
                </a:lnSpc>
                <a:spcBef>
                  <a:spcPts val="400"/>
                </a:spcBef>
                <a:spcAft>
                  <a:spcPts val="200"/>
                </a:spcAft>
              </a:pPr>
              <a:r>
                <a:rPr lang="en-US" sz="1428" dirty="0">
                  <a:solidFill>
                    <a:sysClr val="windowText" lastClr="000000"/>
                  </a:solidFill>
                </a:rPr>
                <a:t>Blob Storage</a:t>
              </a:r>
            </a:p>
          </p:txBody>
        </p:sp>
      </p:grpSp>
      <p:grpSp>
        <p:nvGrpSpPr>
          <p:cNvPr id="59" name="Group 58"/>
          <p:cNvGrpSpPr/>
          <p:nvPr/>
        </p:nvGrpSpPr>
        <p:grpSpPr>
          <a:xfrm>
            <a:off x="3549951" y="3336336"/>
            <a:ext cx="1349529" cy="1202240"/>
            <a:chOff x="2082161" y="2824552"/>
            <a:chExt cx="1227018" cy="1093102"/>
          </a:xfrm>
        </p:grpSpPr>
        <p:pic>
          <p:nvPicPr>
            <p:cNvPr id="60" name="Picture 59" descr="https://alexandrebrisebois.files.wordpress.com/2014/01/image.png?w=240&amp;h=17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40095" y="2824552"/>
              <a:ext cx="711153" cy="524476"/>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2082161" y="3508988"/>
              <a:ext cx="1227018" cy="408666"/>
            </a:xfrm>
            <a:prstGeom prst="rect">
              <a:avLst/>
            </a:prstGeom>
          </p:spPr>
          <p:txBody>
            <a:bodyPr vert="horz" wrap="square" lIns="93247" tIns="46623" rIns="93247" bIns="46623" rtlCol="0" anchor="ctr">
              <a:noAutofit/>
            </a:bodyPr>
            <a:lstStyle/>
            <a:p>
              <a:pPr marL="0" lvl="6" algn="ctr" defTabSz="932597">
                <a:lnSpc>
                  <a:spcPct val="80000"/>
                </a:lnSpc>
                <a:spcBef>
                  <a:spcPts val="408"/>
                </a:spcBef>
                <a:spcAft>
                  <a:spcPts val="204"/>
                </a:spcAft>
              </a:pPr>
              <a:r>
                <a:rPr lang="en-US" sz="1428" dirty="0">
                  <a:solidFill>
                    <a:srgbClr val="505050"/>
                  </a:solidFill>
                </a:rPr>
                <a:t>Azure Compute Resources</a:t>
              </a:r>
              <a:endParaRPr lang="en-US" sz="1428" baseline="30000" dirty="0">
                <a:solidFill>
                  <a:srgbClr val="505050"/>
                </a:solidFill>
              </a:endParaRPr>
            </a:p>
          </p:txBody>
        </p:sp>
      </p:grpSp>
      <p:pic>
        <p:nvPicPr>
          <p:cNvPr id="7" name="Picture 6"/>
          <p:cNvPicPr>
            <a:picLocks noChangeAspect="1"/>
          </p:cNvPicPr>
          <p:nvPr/>
        </p:nvPicPr>
        <p:blipFill>
          <a:blip r:embed="rId7"/>
          <a:stretch>
            <a:fillRect/>
          </a:stretch>
        </p:blipFill>
        <p:spPr>
          <a:xfrm>
            <a:off x="5440370" y="5679031"/>
            <a:ext cx="562178" cy="513766"/>
          </a:xfrm>
          <a:prstGeom prst="rect">
            <a:avLst/>
          </a:prstGeom>
        </p:spPr>
      </p:pic>
    </p:spTree>
    <p:extLst>
      <p:ext uri="{BB962C8B-B14F-4D97-AF65-F5344CB8AC3E}">
        <p14:creationId xmlns:p14="http://schemas.microsoft.com/office/powerpoint/2010/main" val="425634773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AltaVault for Azure</a:t>
            </a:r>
          </a:p>
        </p:txBody>
      </p:sp>
      <p:sp>
        <p:nvSpPr>
          <p:cNvPr id="3" name="Text Placeholder 2"/>
          <p:cNvSpPr>
            <a:spLocks noGrp="1"/>
          </p:cNvSpPr>
          <p:nvPr>
            <p:ph type="body" sz="quarter" idx="10"/>
          </p:nvPr>
        </p:nvSpPr>
        <p:spPr>
          <a:xfrm>
            <a:off x="275481" y="1213175"/>
            <a:ext cx="6264346" cy="4074207"/>
          </a:xfrm>
        </p:spPr>
        <p:txBody>
          <a:bodyPr/>
          <a:lstStyle/>
          <a:p>
            <a:r>
              <a:rPr lang="en-US" sz="3202" dirty="0"/>
              <a:t>Cloud Integrated Storage Appliance</a:t>
            </a:r>
          </a:p>
          <a:p>
            <a:pPr marL="349724" lvl="1" indent="-349724">
              <a:buFont typeface="Arial" charset="0"/>
              <a:buChar char="•"/>
            </a:pPr>
            <a:r>
              <a:rPr lang="en-US" sz="1999" dirty="0"/>
              <a:t>Seamlessly integrates into existing infrastructure.</a:t>
            </a:r>
          </a:p>
          <a:p>
            <a:pPr marL="349724" lvl="1" indent="-349724">
              <a:buFont typeface="Arial" charset="0"/>
              <a:buChar char="•"/>
            </a:pPr>
            <a:r>
              <a:rPr lang="en-US" sz="1999" dirty="0"/>
              <a:t>Deduplication, compression, and encryption.</a:t>
            </a:r>
          </a:p>
          <a:p>
            <a:pPr marL="349724" lvl="1" indent="-349724">
              <a:buFont typeface="Arial" charset="0"/>
              <a:buChar char="•"/>
            </a:pPr>
            <a:r>
              <a:rPr lang="en-US" sz="1999" dirty="0"/>
              <a:t>Caches recent backups locally, vaults to Azure.</a:t>
            </a:r>
          </a:p>
          <a:p>
            <a:pPr marL="349724" lvl="1" indent="-349724">
              <a:buFont typeface="Arial" charset="0"/>
              <a:buChar char="•"/>
            </a:pPr>
            <a:r>
              <a:rPr lang="en-US" sz="1999" b="1" u="sng" dirty="0"/>
              <a:t>Supports Hot and Cool tiers of Azure Blob Storage.</a:t>
            </a:r>
          </a:p>
          <a:p>
            <a:pPr marL="349724" lvl="1" indent="-349724">
              <a:buFont typeface="Arial" charset="0"/>
              <a:buChar char="•"/>
            </a:pPr>
            <a:r>
              <a:rPr lang="en-US" sz="1999" dirty="0"/>
              <a:t>Use cloud virtual appliance for cloud restores and disaster recovery.</a:t>
            </a:r>
          </a:p>
          <a:p>
            <a:pPr lvl="1"/>
            <a:endParaRPr lang="en-US" dirty="0"/>
          </a:p>
          <a:p>
            <a:pPr lvl="1"/>
            <a:endParaRPr lang="en-US" dirty="0"/>
          </a:p>
        </p:txBody>
      </p:sp>
      <p:sp>
        <p:nvSpPr>
          <p:cNvPr id="4" name="Freeform 117"/>
          <p:cNvSpPr>
            <a:spLocks/>
          </p:cNvSpPr>
          <p:nvPr/>
        </p:nvSpPr>
        <p:spPr bwMode="auto">
          <a:xfrm>
            <a:off x="7495194" y="1018710"/>
            <a:ext cx="3934823" cy="2478722"/>
          </a:xfrm>
          <a:custGeom>
            <a:avLst/>
            <a:gdLst>
              <a:gd name="T0" fmla="*/ 484 w 536"/>
              <a:gd name="T1" fmla="*/ 156 h 312"/>
              <a:gd name="T2" fmla="*/ 394 w 536"/>
              <a:gd name="T3" fmla="*/ 89 h 312"/>
              <a:gd name="T4" fmla="*/ 302 w 536"/>
              <a:gd name="T5" fmla="*/ 0 h 312"/>
              <a:gd name="T6" fmla="*/ 223 w 536"/>
              <a:gd name="T7" fmla="*/ 49 h 312"/>
              <a:gd name="T8" fmla="*/ 195 w 536"/>
              <a:gd name="T9" fmla="*/ 43 h 312"/>
              <a:gd name="T10" fmla="*/ 108 w 536"/>
              <a:gd name="T11" fmla="*/ 126 h 312"/>
              <a:gd name="T12" fmla="*/ 98 w 536"/>
              <a:gd name="T13" fmla="*/ 126 h 312"/>
              <a:gd name="T14" fmla="*/ 0 w 536"/>
              <a:gd name="T15" fmla="*/ 220 h 312"/>
              <a:gd name="T16" fmla="*/ 98 w 536"/>
              <a:gd name="T17" fmla="*/ 312 h 312"/>
              <a:gd name="T18" fmla="*/ 451 w 536"/>
              <a:gd name="T19" fmla="*/ 312 h 312"/>
              <a:gd name="T20" fmla="*/ 536 w 536"/>
              <a:gd name="T21" fmla="*/ 233 h 312"/>
              <a:gd name="T22" fmla="*/ 484 w 536"/>
              <a:gd name="T23" fmla="*/ 15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12">
                <a:moveTo>
                  <a:pt x="484" y="156"/>
                </a:moveTo>
                <a:cubicBezTo>
                  <a:pt x="474" y="118"/>
                  <a:pt x="438" y="89"/>
                  <a:pt x="394" y="89"/>
                </a:cubicBezTo>
                <a:cubicBezTo>
                  <a:pt x="394" y="41"/>
                  <a:pt x="354" y="0"/>
                  <a:pt x="302" y="0"/>
                </a:cubicBezTo>
                <a:cubicBezTo>
                  <a:pt x="269" y="0"/>
                  <a:pt x="239" y="20"/>
                  <a:pt x="223" y="49"/>
                </a:cubicBezTo>
                <a:cubicBezTo>
                  <a:pt x="213" y="43"/>
                  <a:pt x="206" y="43"/>
                  <a:pt x="195" y="43"/>
                </a:cubicBezTo>
                <a:cubicBezTo>
                  <a:pt x="146" y="43"/>
                  <a:pt x="108" y="79"/>
                  <a:pt x="108" y="126"/>
                </a:cubicBezTo>
                <a:cubicBezTo>
                  <a:pt x="105" y="126"/>
                  <a:pt x="100" y="126"/>
                  <a:pt x="98" y="126"/>
                </a:cubicBezTo>
                <a:cubicBezTo>
                  <a:pt x="43" y="126"/>
                  <a:pt x="0" y="167"/>
                  <a:pt x="0" y="220"/>
                </a:cubicBezTo>
                <a:cubicBezTo>
                  <a:pt x="0" y="272"/>
                  <a:pt x="43" y="312"/>
                  <a:pt x="98" y="312"/>
                </a:cubicBezTo>
                <a:cubicBezTo>
                  <a:pt x="451" y="312"/>
                  <a:pt x="451" y="312"/>
                  <a:pt x="451" y="312"/>
                </a:cubicBezTo>
                <a:cubicBezTo>
                  <a:pt x="499" y="312"/>
                  <a:pt x="536" y="277"/>
                  <a:pt x="536" y="233"/>
                </a:cubicBezTo>
                <a:cubicBezTo>
                  <a:pt x="536" y="197"/>
                  <a:pt x="515" y="169"/>
                  <a:pt x="484" y="156"/>
                </a:cubicBezTo>
              </a:path>
            </a:pathLst>
          </a:custGeom>
          <a:solidFill>
            <a:schemeClr val="accent4">
              <a:lumMod val="20000"/>
              <a:lumOff val="80000"/>
            </a:schemeClr>
          </a:solidFill>
          <a:ln>
            <a:noFill/>
          </a:ln>
          <a:extLst/>
        </p:spPr>
        <p:txBody>
          <a:bodyPr vert="horz" wrap="square" lIns="93247" tIns="46623" rIns="93247" bIns="46623" numCol="1" anchor="t" anchorCtr="0" compatLnSpc="1">
            <a:prstTxWarp prst="textNoShape">
              <a:avLst/>
            </a:prstTxWarp>
          </a:bodyPr>
          <a:lstStyle/>
          <a:p>
            <a:pPr defTabSz="932563"/>
            <a:endParaRPr lang="en-US" sz="1836" dirty="0">
              <a:solidFill>
                <a:srgbClr val="505050"/>
              </a:solidFill>
            </a:endParaRPr>
          </a:p>
        </p:txBody>
      </p:sp>
      <p:sp>
        <p:nvSpPr>
          <p:cNvPr id="6" name="Rectangle 5"/>
          <p:cNvSpPr/>
          <p:nvPr/>
        </p:nvSpPr>
        <p:spPr>
          <a:xfrm>
            <a:off x="9561458" y="2090367"/>
            <a:ext cx="2087320" cy="224114"/>
          </a:xfrm>
          <a:prstGeom prst="rect">
            <a:avLst/>
          </a:prstGeom>
          <a:ln w="12700">
            <a:miter lim="400000"/>
          </a:ln>
        </p:spPr>
        <p:txBody>
          <a:bodyPr wrap="square" lIns="0" tIns="0" rIns="0" bIns="0" anchor="ctr">
            <a:spAutoFit/>
          </a:bodyPr>
          <a:lstStyle/>
          <a:p>
            <a:pPr algn="ctr" defTabSz="932563"/>
            <a:r>
              <a:rPr lang="en-US" sz="1428" dirty="0">
                <a:solidFill>
                  <a:srgbClr val="505050"/>
                </a:solidFill>
                <a:cs typeface="Arial"/>
              </a:rPr>
              <a:t>Hot and Cool Storage</a:t>
            </a:r>
          </a:p>
        </p:txBody>
      </p:sp>
      <p:grpSp>
        <p:nvGrpSpPr>
          <p:cNvPr id="11" name="Group 10"/>
          <p:cNvGrpSpPr/>
          <p:nvPr/>
        </p:nvGrpSpPr>
        <p:grpSpPr>
          <a:xfrm>
            <a:off x="9971012" y="2393779"/>
            <a:ext cx="1316574" cy="429461"/>
            <a:chOff x="7592030" y="4798423"/>
            <a:chExt cx="1291059" cy="421137"/>
          </a:xfrm>
        </p:grpSpPr>
        <p:pic>
          <p:nvPicPr>
            <p:cNvPr id="7" name="Picture 6" descr="WormVolume.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3266" y="4798423"/>
              <a:ext cx="368586" cy="421137"/>
            </a:xfrm>
            <a:prstGeom prst="rect">
              <a:avLst/>
            </a:prstGeom>
          </p:spPr>
        </p:pic>
        <p:pic>
          <p:nvPicPr>
            <p:cNvPr id="8" name="Picture 7" descr="WormVolume.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2030" y="4798423"/>
              <a:ext cx="368586" cy="421137"/>
            </a:xfrm>
            <a:prstGeom prst="rect">
              <a:avLst/>
            </a:prstGeom>
          </p:spPr>
        </p:pic>
        <p:pic>
          <p:nvPicPr>
            <p:cNvPr id="9" name="Picture 8" descr="WormVolume.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4503" y="4798423"/>
              <a:ext cx="368586" cy="421137"/>
            </a:xfrm>
            <a:prstGeom prst="rect">
              <a:avLst/>
            </a:prstGeom>
          </p:spPr>
        </p:pic>
      </p:grpSp>
      <p:pic>
        <p:nvPicPr>
          <p:cNvPr id="10" name="Picture 9" descr="AVA-Cloud-Azure.png"/>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265827" y="2298616"/>
            <a:ext cx="1154880" cy="619787"/>
          </a:xfrm>
          <a:prstGeom prst="rect">
            <a:avLst/>
          </a:prstGeom>
        </p:spPr>
      </p:pic>
      <p:sp>
        <p:nvSpPr>
          <p:cNvPr id="13" name="Rounded Rectangle 7"/>
          <p:cNvSpPr/>
          <p:nvPr/>
        </p:nvSpPr>
        <p:spPr>
          <a:xfrm>
            <a:off x="6539826" y="3604296"/>
            <a:ext cx="5451955" cy="2914312"/>
          </a:xfrm>
          <a:prstGeom prst="roundRect">
            <a:avLst>
              <a:gd name="adj" fmla="val 6191"/>
            </a:avLst>
          </a:prstGeom>
          <a:solidFill>
            <a:schemeClr val="tx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95103" rIns="0" bIns="95103" numCol="1" spcCol="0" rtlCol="0" fromWordArt="0" anchor="ctr" anchorCtr="0" forceAA="0" compatLnSpc="1">
            <a:prstTxWarp prst="textNoShape">
              <a:avLst/>
            </a:prstTxWarp>
            <a:noAutofit/>
          </a:bodyPr>
          <a:lstStyle/>
          <a:p>
            <a:pPr algn="ctr" defTabSz="932563">
              <a:lnSpc>
                <a:spcPct val="95000"/>
              </a:lnSpc>
            </a:pPr>
            <a:endParaRPr lang="en-US" sz="2497" dirty="0">
              <a:solidFill>
                <a:srgbClr val="FFFFFF"/>
              </a:solidFill>
            </a:endParaRPr>
          </a:p>
        </p:txBody>
      </p:sp>
      <p:sp>
        <p:nvSpPr>
          <p:cNvPr id="14" name="TextBox 13"/>
          <p:cNvSpPr txBox="1"/>
          <p:nvPr/>
        </p:nvSpPr>
        <p:spPr>
          <a:xfrm>
            <a:off x="7648339" y="4692935"/>
            <a:ext cx="1379472" cy="661117"/>
          </a:xfrm>
          <a:prstGeom prst="rect">
            <a:avLst/>
          </a:prstGeom>
        </p:spPr>
        <p:txBody>
          <a:bodyPr vert="horz" wrap="square" lIns="95103" tIns="47551" rIns="95103" bIns="47551" rtlCol="0" anchor="ctr">
            <a:noAutofit/>
          </a:bodyPr>
          <a:lstStyle/>
          <a:p>
            <a:pPr marL="0" lvl="6" algn="ctr" defTabSz="932563">
              <a:lnSpc>
                <a:spcPct val="80000"/>
              </a:lnSpc>
              <a:spcBef>
                <a:spcPts val="416"/>
              </a:spcBef>
              <a:spcAft>
                <a:spcPts val="208"/>
              </a:spcAft>
            </a:pPr>
            <a:r>
              <a:rPr lang="en-US" sz="1428" dirty="0">
                <a:solidFill>
                  <a:srgbClr val="595959"/>
                </a:solidFill>
              </a:rPr>
              <a:t>Any leading backup software or Microsoft SQL Server</a:t>
            </a:r>
            <a:endParaRPr lang="en-US" sz="1428" baseline="30000" dirty="0">
              <a:solidFill>
                <a:srgbClr val="595959"/>
              </a:solidFill>
            </a:endParaRPr>
          </a:p>
        </p:txBody>
      </p:sp>
      <p:sp>
        <p:nvSpPr>
          <p:cNvPr id="21" name="Shape 805"/>
          <p:cNvSpPr/>
          <p:nvPr/>
        </p:nvSpPr>
        <p:spPr>
          <a:xfrm>
            <a:off x="9294363" y="5176877"/>
            <a:ext cx="2525874" cy="22411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932563">
              <a:defRPr sz="1800"/>
            </a:pPr>
            <a:r>
              <a:rPr lang="en-US" sz="1428" dirty="0">
                <a:solidFill>
                  <a:srgbClr val="505050"/>
                </a:solidFill>
                <a:cs typeface="Arial"/>
                <a:sym typeface="Arial"/>
              </a:rPr>
              <a:t>AltaVault appliances</a:t>
            </a:r>
            <a:endParaRPr sz="1428" dirty="0">
              <a:solidFill>
                <a:srgbClr val="505050"/>
              </a:solidFill>
              <a:sym typeface="Helvetica"/>
            </a:endParaRPr>
          </a:p>
        </p:txBody>
      </p:sp>
      <p:sp>
        <p:nvSpPr>
          <p:cNvPr id="23" name="TextBox 22"/>
          <p:cNvSpPr txBox="1"/>
          <p:nvPr/>
        </p:nvSpPr>
        <p:spPr>
          <a:xfrm>
            <a:off x="6539825" y="6017108"/>
            <a:ext cx="5451955" cy="328788"/>
          </a:xfrm>
          <a:prstGeom prst="rect">
            <a:avLst/>
          </a:prstGeom>
        </p:spPr>
        <p:txBody>
          <a:bodyPr vert="horz" wrap="square" lIns="95103" tIns="47551" rIns="95103" bIns="47551" rtlCol="0" anchor="ctr">
            <a:noAutofit/>
          </a:bodyPr>
          <a:lstStyle/>
          <a:p>
            <a:pPr marL="0" lvl="6" algn="ctr" defTabSz="932563">
              <a:lnSpc>
                <a:spcPct val="80000"/>
              </a:lnSpc>
              <a:spcBef>
                <a:spcPts val="416"/>
              </a:spcBef>
              <a:spcAft>
                <a:spcPts val="208"/>
              </a:spcAft>
            </a:pPr>
            <a:r>
              <a:rPr lang="en-US" b="1" dirty="0">
                <a:solidFill>
                  <a:srgbClr val="595959"/>
                </a:solidFill>
              </a:rPr>
              <a:t>On-premises data center</a:t>
            </a:r>
            <a:endParaRPr lang="en-US" b="1" baseline="30000" dirty="0">
              <a:solidFill>
                <a:srgbClr val="595959"/>
              </a:solidFill>
            </a:endParaRPr>
          </a:p>
        </p:txBody>
      </p:sp>
      <p:pic>
        <p:nvPicPr>
          <p:cNvPr id="19" name="image226.png"/>
          <p:cNvPicPr/>
          <p:nvPr/>
        </p:nvPicPr>
        <p:blipFill>
          <a:blip r:embed="rId5">
            <a:extLst/>
          </a:blip>
          <a:stretch>
            <a:fillRect/>
          </a:stretch>
        </p:blipFill>
        <p:spPr>
          <a:xfrm>
            <a:off x="6854188" y="3965355"/>
            <a:ext cx="549679" cy="1099353"/>
          </a:xfrm>
          <a:prstGeom prst="rect">
            <a:avLst/>
          </a:prstGeom>
          <a:ln w="12700">
            <a:miter lim="400000"/>
          </a:ln>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55893" y="4266649"/>
            <a:ext cx="925651" cy="496766"/>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10240" y="4001275"/>
            <a:ext cx="1163223" cy="1027513"/>
          </a:xfrm>
          <a:prstGeom prst="rect">
            <a:avLst/>
          </a:prstGeom>
        </p:spPr>
      </p:pic>
      <p:sp>
        <p:nvSpPr>
          <p:cNvPr id="26" name="Up-Down Arrow 6"/>
          <p:cNvSpPr/>
          <p:nvPr/>
        </p:nvSpPr>
        <p:spPr bwMode="auto">
          <a:xfrm rot="5400000">
            <a:off x="8225875" y="3650786"/>
            <a:ext cx="224400" cy="1379472"/>
          </a:xfrm>
          <a:prstGeom prst="upDownArrow">
            <a:avLst>
              <a:gd name="adj1" fmla="val 53966"/>
              <a:gd name="adj2" fmla="val 50000"/>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7" name="Up-Down Arrow 6"/>
          <p:cNvSpPr/>
          <p:nvPr/>
        </p:nvSpPr>
        <p:spPr bwMode="auto">
          <a:xfrm>
            <a:off x="10498944" y="2973520"/>
            <a:ext cx="212348" cy="523913"/>
          </a:xfrm>
          <a:prstGeom prst="upDownArrow">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Up-Down Arrow 6"/>
          <p:cNvSpPr/>
          <p:nvPr/>
        </p:nvSpPr>
        <p:spPr bwMode="auto">
          <a:xfrm rot="5400000">
            <a:off x="9078572" y="2096998"/>
            <a:ext cx="220668" cy="1083888"/>
          </a:xfrm>
          <a:prstGeom prst="upDownArrow">
            <a:avLst>
              <a:gd name="adj1" fmla="val 53966"/>
              <a:gd name="adj2" fmla="val 50000"/>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a:xfrm>
            <a:off x="6854188" y="2977784"/>
            <a:ext cx="2087320" cy="224114"/>
          </a:xfrm>
          <a:prstGeom prst="rect">
            <a:avLst/>
          </a:prstGeom>
          <a:ln w="12700">
            <a:miter lim="400000"/>
          </a:ln>
        </p:spPr>
        <p:txBody>
          <a:bodyPr wrap="square" lIns="0" tIns="0" rIns="0" bIns="0" anchor="ctr">
            <a:spAutoFit/>
          </a:bodyPr>
          <a:lstStyle/>
          <a:p>
            <a:pPr algn="ctr" defTabSz="932563"/>
            <a:r>
              <a:rPr lang="en-US" sz="1428" dirty="0">
                <a:solidFill>
                  <a:srgbClr val="505050"/>
                </a:solidFill>
                <a:cs typeface="Arial"/>
              </a:rPr>
              <a:t>AltaVault Cloud VA</a:t>
            </a:r>
          </a:p>
        </p:txBody>
      </p:sp>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40772" b="39221"/>
          <a:stretch/>
        </p:blipFill>
        <p:spPr>
          <a:xfrm>
            <a:off x="7509164" y="1113875"/>
            <a:ext cx="3262996" cy="652813"/>
          </a:xfrm>
          <a:prstGeom prst="rect">
            <a:avLst/>
          </a:prstGeom>
        </p:spPr>
      </p:pic>
    </p:spTree>
    <p:extLst>
      <p:ext uri="{BB962C8B-B14F-4D97-AF65-F5344CB8AC3E}">
        <p14:creationId xmlns:p14="http://schemas.microsoft.com/office/powerpoint/2010/main" val="1332076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a:t>
            </a:r>
          </a:p>
        </p:txBody>
      </p:sp>
      <p:sp>
        <p:nvSpPr>
          <p:cNvPr id="3" name="Text Placeholder 2"/>
          <p:cNvSpPr>
            <a:spLocks noGrp="1"/>
          </p:cNvSpPr>
          <p:nvPr>
            <p:ph type="body" sz="quarter" idx="10"/>
          </p:nvPr>
        </p:nvSpPr>
        <p:spPr>
          <a:xfrm>
            <a:off x="274638" y="1136650"/>
            <a:ext cx="11887200" cy="1598612"/>
          </a:xfrm>
        </p:spPr>
        <p:txBody>
          <a:bodyPr/>
          <a:lstStyle/>
          <a:p>
            <a:r>
              <a:rPr lang="en-US" dirty="0"/>
              <a:t>Foundational Building Block of Azure</a:t>
            </a:r>
          </a:p>
          <a:p>
            <a:pPr lvl="1"/>
            <a:r>
              <a:rPr lang="en-US" dirty="0"/>
              <a:t>Azure Services: SQL Data Warehouse, HDInsight, Data Lake Store,  Event Hubs, IoT Hubs…</a:t>
            </a:r>
          </a:p>
          <a:p>
            <a:pPr lvl="1"/>
            <a:r>
              <a:rPr lang="en-US" dirty="0"/>
              <a:t>Microsoft Services: Office 365, OneDrive, XBox, Skype…</a:t>
            </a:r>
          </a:p>
          <a:p>
            <a:pPr lvl="1"/>
            <a:endParaRPr lang="en-US" dirty="0"/>
          </a:p>
          <a:p>
            <a:pPr lvl="1"/>
            <a:endParaRPr lang="en-US" dirty="0"/>
          </a:p>
          <a:p>
            <a:pPr lvl="1"/>
            <a:endParaRPr lang="en-US" dirty="0"/>
          </a:p>
        </p:txBody>
      </p:sp>
      <p:grpSp>
        <p:nvGrpSpPr>
          <p:cNvPr id="9" name="Group 8"/>
          <p:cNvGrpSpPr/>
          <p:nvPr/>
        </p:nvGrpSpPr>
        <p:grpSpPr>
          <a:xfrm>
            <a:off x="503237" y="2582862"/>
            <a:ext cx="11430001" cy="685800"/>
            <a:chOff x="427036" y="2735262"/>
            <a:chExt cx="11430001" cy="990600"/>
          </a:xfrm>
        </p:grpSpPr>
        <p:sp>
          <p:nvSpPr>
            <p:cNvPr id="7" name="Rectangle 6"/>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nSpc>
                  <a:spcPct val="90000"/>
                </a:lnSpc>
                <a:spcBef>
                  <a:spcPct val="20000"/>
                </a:spcBef>
                <a:buSzPct val="90000"/>
              </a:pPr>
              <a:r>
                <a:rPr lang="en-US" sz="3600" dirty="0">
                  <a:gradFill>
                    <a:gsLst>
                      <a:gs pos="1250">
                        <a:srgbClr val="D83B01"/>
                      </a:gs>
                      <a:gs pos="99000">
                        <a:srgbClr val="D83B01"/>
                      </a:gs>
                    </a:gsLst>
                    <a:lin ang="5400000" scaled="0"/>
                  </a:gradFill>
                  <a:latin typeface="Segoe UI Light"/>
                </a:rPr>
                <a:t>Hyper Scale</a:t>
              </a:r>
            </a:p>
          </p:txBody>
        </p:sp>
        <p:sp>
          <p:nvSpPr>
            <p:cNvPr id="8" name="Rectangle 7"/>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&gt;120 Trillion Objects, &gt;19 million transactions per second</a:t>
              </a:r>
            </a:p>
          </p:txBody>
        </p:sp>
      </p:grpSp>
      <p:grpSp>
        <p:nvGrpSpPr>
          <p:cNvPr id="13" name="Group 12"/>
          <p:cNvGrpSpPr/>
          <p:nvPr/>
        </p:nvGrpSpPr>
        <p:grpSpPr>
          <a:xfrm>
            <a:off x="503237" y="3268662"/>
            <a:ext cx="11430001" cy="685800"/>
            <a:chOff x="427036" y="2735262"/>
            <a:chExt cx="11430001" cy="990600"/>
          </a:xfrm>
        </p:grpSpPr>
        <p:sp>
          <p:nvSpPr>
            <p:cNvPr id="14" name="Rectangle 13"/>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nSpc>
                  <a:spcPct val="90000"/>
                </a:lnSpc>
                <a:spcBef>
                  <a:spcPct val="20000"/>
                </a:spcBef>
                <a:buSzPct val="90000"/>
              </a:pPr>
              <a:r>
                <a:rPr lang="en-US" sz="3600" dirty="0">
                  <a:gradFill>
                    <a:gsLst>
                      <a:gs pos="1250">
                        <a:srgbClr val="D83B01"/>
                      </a:gs>
                      <a:gs pos="99000">
                        <a:srgbClr val="D83B01"/>
                      </a:gs>
                    </a:gsLst>
                    <a:lin ang="5400000" scaled="0"/>
                  </a:gradFill>
                  <a:latin typeface="Segoe UI Light"/>
                </a:rPr>
                <a:t>Durable</a:t>
              </a:r>
            </a:p>
          </p:txBody>
        </p:sp>
        <p:sp>
          <p:nvSpPr>
            <p:cNvPr id="15" name="Rectangle 14"/>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Never lose your data. Multiple redundancy options. Automatic data checks</a:t>
              </a:r>
            </a:p>
          </p:txBody>
        </p:sp>
      </p:grpSp>
      <p:grpSp>
        <p:nvGrpSpPr>
          <p:cNvPr id="16" name="Group 15"/>
          <p:cNvGrpSpPr/>
          <p:nvPr/>
        </p:nvGrpSpPr>
        <p:grpSpPr>
          <a:xfrm>
            <a:off x="503237" y="3954462"/>
            <a:ext cx="11430001" cy="685800"/>
            <a:chOff x="427036" y="2735262"/>
            <a:chExt cx="11430001" cy="990600"/>
          </a:xfrm>
        </p:grpSpPr>
        <p:sp>
          <p:nvSpPr>
            <p:cNvPr id="17" name="Rectangle 16"/>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nSpc>
                  <a:spcPct val="90000"/>
                </a:lnSpc>
                <a:spcBef>
                  <a:spcPct val="20000"/>
                </a:spcBef>
                <a:buSzPct val="90000"/>
              </a:pPr>
              <a:r>
                <a:rPr lang="en-US" sz="3600" dirty="0">
                  <a:gradFill>
                    <a:gsLst>
                      <a:gs pos="1250">
                        <a:srgbClr val="D83B01"/>
                      </a:gs>
                      <a:gs pos="99000">
                        <a:srgbClr val="D83B01"/>
                      </a:gs>
                    </a:gsLst>
                    <a:lin ang="5400000" scaled="0"/>
                  </a:gradFill>
                  <a:latin typeface="Segoe UI Light"/>
                </a:rPr>
                <a:t>Secure</a:t>
              </a:r>
              <a:endParaRPr lang="en-US" sz="4000" dirty="0">
                <a:gradFill>
                  <a:gsLst>
                    <a:gs pos="1250">
                      <a:srgbClr val="D83B01"/>
                    </a:gs>
                    <a:gs pos="99000">
                      <a:srgbClr val="D83B01"/>
                    </a:gs>
                  </a:gsLst>
                  <a:lin ang="5400000" scaled="0"/>
                </a:gradFill>
                <a:latin typeface="Segoe UI Light"/>
              </a:endParaRPr>
            </a:p>
          </p:txBody>
        </p:sp>
        <p:sp>
          <p:nvSpPr>
            <p:cNvPr id="18" name="Rectangle 17"/>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Encryption at Rest. Client side Encryption. Integration with KeyVault</a:t>
              </a:r>
            </a:p>
          </p:txBody>
        </p:sp>
      </p:grpSp>
      <p:grpSp>
        <p:nvGrpSpPr>
          <p:cNvPr id="19" name="Group 18"/>
          <p:cNvGrpSpPr/>
          <p:nvPr/>
        </p:nvGrpSpPr>
        <p:grpSpPr>
          <a:xfrm>
            <a:off x="503237" y="4640262"/>
            <a:ext cx="11430001" cy="685800"/>
            <a:chOff x="427036" y="2735262"/>
            <a:chExt cx="11430001" cy="990600"/>
          </a:xfrm>
        </p:grpSpPr>
        <p:sp>
          <p:nvSpPr>
            <p:cNvPr id="20" name="Rectangle 19"/>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nSpc>
                  <a:spcPct val="90000"/>
                </a:lnSpc>
                <a:spcBef>
                  <a:spcPct val="20000"/>
                </a:spcBef>
                <a:buSzPct val="90000"/>
              </a:pPr>
              <a:r>
                <a:rPr lang="en-US" sz="3600" dirty="0">
                  <a:gradFill>
                    <a:gsLst>
                      <a:gs pos="1250">
                        <a:srgbClr val="D83B01"/>
                      </a:gs>
                      <a:gs pos="99000">
                        <a:srgbClr val="D83B01"/>
                      </a:gs>
                    </a:gsLst>
                    <a:lin ang="5400000" scaled="0"/>
                  </a:gradFill>
                  <a:latin typeface="Segoe UI Light"/>
                </a:rPr>
                <a:t>Highly Available</a:t>
              </a:r>
            </a:p>
          </p:txBody>
        </p:sp>
        <p:sp>
          <p:nvSpPr>
            <p:cNvPr id="21" name="Rectangle 20"/>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Fault tolerance to hardware/software issues. Automatic load balancing</a:t>
              </a:r>
            </a:p>
          </p:txBody>
        </p:sp>
      </p:grpSp>
      <p:grpSp>
        <p:nvGrpSpPr>
          <p:cNvPr id="22" name="Group 21"/>
          <p:cNvGrpSpPr/>
          <p:nvPr/>
        </p:nvGrpSpPr>
        <p:grpSpPr>
          <a:xfrm>
            <a:off x="503237" y="5402262"/>
            <a:ext cx="11430001" cy="685801"/>
            <a:chOff x="427036" y="2735261"/>
            <a:chExt cx="11430001" cy="990601"/>
          </a:xfrm>
        </p:grpSpPr>
        <p:sp>
          <p:nvSpPr>
            <p:cNvPr id="23" name="Rectangle 22"/>
            <p:cNvSpPr/>
            <p:nvPr/>
          </p:nvSpPr>
          <p:spPr bwMode="auto">
            <a:xfrm>
              <a:off x="427036" y="2735261"/>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nSpc>
                  <a:spcPct val="90000"/>
                </a:lnSpc>
                <a:spcBef>
                  <a:spcPct val="20000"/>
                </a:spcBef>
                <a:buSzPct val="90000"/>
              </a:pPr>
              <a:r>
                <a:rPr lang="en-US" sz="3600" dirty="0">
                  <a:gradFill>
                    <a:gsLst>
                      <a:gs pos="1250">
                        <a:srgbClr val="D83B01"/>
                      </a:gs>
                      <a:gs pos="99000">
                        <a:srgbClr val="D83B01"/>
                      </a:gs>
                    </a:gsLst>
                    <a:lin ang="5400000" scaled="0"/>
                  </a:gradFill>
                  <a:latin typeface="Segoe UI Light"/>
                </a:rPr>
                <a:t>Open</a:t>
              </a:r>
            </a:p>
          </p:txBody>
        </p:sp>
        <p:sp>
          <p:nvSpPr>
            <p:cNvPr id="24" name="Rectangle 23"/>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REST API, Open sourced Client Libraries – .NET, Java, C++, Python, Node.js, iOS, Android, Xamarin…</a:t>
              </a:r>
            </a:p>
          </p:txBody>
        </p:sp>
      </p:grpSp>
      <p:grpSp>
        <p:nvGrpSpPr>
          <p:cNvPr id="25" name="Group 24"/>
          <p:cNvGrpSpPr/>
          <p:nvPr/>
        </p:nvGrpSpPr>
        <p:grpSpPr>
          <a:xfrm>
            <a:off x="503236" y="6164262"/>
            <a:ext cx="11430001" cy="685800"/>
            <a:chOff x="427036" y="2735262"/>
            <a:chExt cx="11430001" cy="990600"/>
          </a:xfrm>
        </p:grpSpPr>
        <p:sp>
          <p:nvSpPr>
            <p:cNvPr id="26" name="Rectangle 25"/>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nSpc>
                  <a:spcPct val="90000"/>
                </a:lnSpc>
                <a:spcBef>
                  <a:spcPct val="20000"/>
                </a:spcBef>
                <a:buSzPct val="90000"/>
              </a:pPr>
              <a:r>
                <a:rPr lang="en-US" sz="3600" dirty="0">
                  <a:gradFill>
                    <a:gsLst>
                      <a:gs pos="1250">
                        <a:srgbClr val="D83B01"/>
                      </a:gs>
                      <a:gs pos="99000">
                        <a:srgbClr val="D83B01"/>
                      </a:gs>
                    </a:gsLst>
                    <a:lin ang="5400000" scaled="0"/>
                  </a:gradFill>
                  <a:latin typeface="Segoe UI Light"/>
                </a:rPr>
                <a:t>Hybrid</a:t>
              </a:r>
              <a:endParaRPr lang="en-US" sz="4000" dirty="0">
                <a:gradFill>
                  <a:gsLst>
                    <a:gs pos="1250">
                      <a:srgbClr val="D83B01"/>
                    </a:gs>
                    <a:gs pos="99000">
                      <a:srgbClr val="D83B01"/>
                    </a:gs>
                  </a:gsLst>
                  <a:lin ang="5400000" scaled="0"/>
                </a:gradFill>
                <a:latin typeface="Segoe UI Light"/>
              </a:endParaRPr>
            </a:p>
          </p:txBody>
        </p:sp>
        <p:sp>
          <p:nvSpPr>
            <p:cNvPr id="27" name="Rectangle 26"/>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lvl="1">
                <a:lnSpc>
                  <a:spcPct val="90000"/>
                </a:lnSpc>
                <a:spcBef>
                  <a:spcPct val="20000"/>
                </a:spcBef>
                <a:buSzPct val="90000"/>
              </a:pPr>
              <a:r>
                <a:rPr lang="en-US" sz="2000" dirty="0">
                  <a:gradFill>
                    <a:gsLst>
                      <a:gs pos="1250">
                        <a:srgbClr val="505050"/>
                      </a:gs>
                      <a:gs pos="100000">
                        <a:srgbClr val="505050"/>
                      </a:gs>
                    </a:gsLst>
                    <a:lin ang="5400000" scaled="0"/>
                  </a:gradFill>
                </a:rPr>
                <a:t>Extensive partner ecosystem. Azure Stack for private/hosted clouds. </a:t>
              </a:r>
            </a:p>
          </p:txBody>
        </p:sp>
      </p:grpSp>
    </p:spTree>
    <p:extLst>
      <p:ext uri="{BB962C8B-B14F-4D97-AF65-F5344CB8AC3E}">
        <p14:creationId xmlns:p14="http://schemas.microsoft.com/office/powerpoint/2010/main" val="450997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25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25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25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25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25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5482" y="1212848"/>
            <a:ext cx="11885514" cy="5197787"/>
          </a:xfrm>
        </p:spPr>
        <p:txBody>
          <a:bodyPr/>
          <a:lstStyle/>
          <a:p>
            <a:pPr>
              <a:lnSpc>
                <a:spcPct val="95000"/>
              </a:lnSpc>
              <a:spcAft>
                <a:spcPts val="113"/>
              </a:spcAft>
            </a:pPr>
            <a:r>
              <a:rPr lang="en-US" sz="3202" dirty="0"/>
              <a:t>Quick Onboarding</a:t>
            </a:r>
          </a:p>
          <a:p>
            <a:pPr marL="349724" lvl="1" indent="-349724">
              <a:lnSpc>
                <a:spcPct val="95000"/>
              </a:lnSpc>
              <a:spcAft>
                <a:spcPts val="113"/>
              </a:spcAft>
              <a:buFont typeface="Arial" charset="0"/>
              <a:buChar char="•"/>
            </a:pPr>
            <a:r>
              <a:rPr lang="en-US" sz="1999" dirty="0"/>
              <a:t>No change to existing backup products, architecture or methodology.</a:t>
            </a:r>
          </a:p>
          <a:p>
            <a:pPr>
              <a:lnSpc>
                <a:spcPct val="95000"/>
              </a:lnSpc>
              <a:spcAft>
                <a:spcPts val="113"/>
              </a:spcAft>
            </a:pPr>
            <a:r>
              <a:rPr lang="en-US" sz="3202" dirty="0"/>
              <a:t>Retire Tape Drive solution</a:t>
            </a:r>
          </a:p>
          <a:p>
            <a:pPr marL="349724" lvl="1" indent="-349724">
              <a:lnSpc>
                <a:spcPct val="95000"/>
              </a:lnSpc>
              <a:spcAft>
                <a:spcPts val="113"/>
              </a:spcAft>
              <a:buFont typeface="Arial" charset="0"/>
              <a:buChar char="•"/>
            </a:pPr>
            <a:r>
              <a:rPr lang="en-US" sz="1999" dirty="0"/>
              <a:t>Reduce cost and complexity (AVA400 48TB, under $50,000).</a:t>
            </a:r>
          </a:p>
          <a:p>
            <a:pPr marL="349724" lvl="1" indent="-349724">
              <a:lnSpc>
                <a:spcPct val="95000"/>
              </a:lnSpc>
              <a:spcAft>
                <a:spcPts val="113"/>
              </a:spcAft>
              <a:buFont typeface="Arial" charset="0"/>
              <a:buChar char="•"/>
            </a:pPr>
            <a:r>
              <a:rPr lang="en-US" sz="1999" dirty="0"/>
              <a:t>Customer estimates 80% cost savings over tape, along with freed up staff time. </a:t>
            </a:r>
          </a:p>
          <a:p>
            <a:pPr marL="349724" lvl="1" indent="-349724">
              <a:lnSpc>
                <a:spcPct val="95000"/>
              </a:lnSpc>
              <a:spcAft>
                <a:spcPts val="113"/>
              </a:spcAft>
              <a:buFont typeface="Arial" charset="0"/>
              <a:buChar char="•"/>
            </a:pPr>
            <a:r>
              <a:rPr lang="en-US" sz="1999" dirty="0"/>
              <a:t>Achieved 18:1 deduplication ratio: Longer local retention, quick replication to Azure.</a:t>
            </a:r>
          </a:p>
          <a:p>
            <a:pPr marL="349724" lvl="1" indent="-349724">
              <a:lnSpc>
                <a:spcPct val="95000"/>
              </a:lnSpc>
              <a:spcAft>
                <a:spcPts val="113"/>
              </a:spcAft>
              <a:buFont typeface="Arial" charset="0"/>
              <a:buChar char="•"/>
            </a:pPr>
            <a:r>
              <a:rPr lang="en-US" sz="1999" dirty="0"/>
              <a:t>The customer now has 13 TB of archive data in Azure Storage.</a:t>
            </a:r>
          </a:p>
          <a:p>
            <a:pPr>
              <a:lnSpc>
                <a:spcPct val="95000"/>
              </a:lnSpc>
              <a:spcAft>
                <a:spcPts val="113"/>
              </a:spcAft>
            </a:pPr>
            <a:r>
              <a:rPr lang="en-US" sz="3202" dirty="0"/>
              <a:t>Faster Backups and Restores</a:t>
            </a:r>
          </a:p>
          <a:p>
            <a:pPr marL="349724" lvl="1" indent="-349724">
              <a:lnSpc>
                <a:spcPct val="95000"/>
              </a:lnSpc>
              <a:spcAft>
                <a:spcPts val="113"/>
              </a:spcAft>
              <a:buFont typeface="Arial" charset="0"/>
              <a:buChar char="•"/>
            </a:pPr>
            <a:r>
              <a:rPr lang="en-US" sz="1999" dirty="0"/>
              <a:t>Much easier to test restores.</a:t>
            </a:r>
          </a:p>
          <a:p>
            <a:pPr marL="349724" lvl="1" indent="-349724">
              <a:lnSpc>
                <a:spcPct val="95000"/>
              </a:lnSpc>
              <a:spcAft>
                <a:spcPts val="113"/>
              </a:spcAft>
              <a:buFont typeface="Arial" charset="0"/>
              <a:buChar char="•"/>
            </a:pPr>
            <a:r>
              <a:rPr lang="en-US" sz="1999" dirty="0"/>
              <a:t>Single file recovery from cloud to production very quickly.</a:t>
            </a:r>
          </a:p>
          <a:p>
            <a:pPr marL="349724" lvl="1" indent="-349724">
              <a:lnSpc>
                <a:spcPct val="95000"/>
              </a:lnSpc>
              <a:spcAft>
                <a:spcPts val="113"/>
              </a:spcAft>
              <a:buFont typeface="Arial" charset="0"/>
              <a:buChar char="•"/>
            </a:pPr>
            <a:r>
              <a:rPr lang="en-US" sz="1999" dirty="0"/>
              <a:t>Can even rehydrate fully functional VMs in Azure for alternative DR.</a:t>
            </a:r>
          </a:p>
          <a:p>
            <a:pPr lvl="1"/>
            <a:endParaRPr lang="en-US" dirty="0"/>
          </a:p>
        </p:txBody>
      </p:sp>
      <p:pic>
        <p:nvPicPr>
          <p:cNvPr id="5122" name="Picture 2" descr="Jackson Heights Middle Sch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0466" y="4058016"/>
            <a:ext cx="3630530" cy="19047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275482" y="295730"/>
            <a:ext cx="8683771" cy="917444"/>
          </a:xfrm>
        </p:spPr>
        <p:txBody>
          <a:bodyPr/>
          <a:lstStyle/>
          <a:p>
            <a:r>
              <a:rPr lang="en-US" dirty="0"/>
              <a:t>Customer Benefits  with AltaVault</a:t>
            </a:r>
          </a:p>
        </p:txBody>
      </p:sp>
      <p:pic>
        <p:nvPicPr>
          <p:cNvPr id="9" name="Picture 8" descr="Seminole County Public School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5839" y="6383496"/>
            <a:ext cx="371445" cy="41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44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Rectangle 1"/>
          <p:cNvSpPr/>
          <p:nvPr/>
        </p:nvSpPr>
        <p:spPr bwMode="auto">
          <a:xfrm>
            <a:off x="882" y="3704042"/>
            <a:ext cx="12434711" cy="1695672"/>
          </a:xfrm>
          <a:prstGeom prst="rect">
            <a:avLst/>
          </a:prstGeom>
          <a:solidFill>
            <a:srgbClr val="007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10" name="Text Placeholder 5"/>
          <p:cNvSpPr txBox="1">
            <a:spLocks/>
          </p:cNvSpPr>
          <p:nvPr/>
        </p:nvSpPr>
        <p:spPr>
          <a:xfrm>
            <a:off x="275547" y="1221845"/>
            <a:ext cx="5866568" cy="2359174"/>
          </a:xfrm>
          <a:prstGeom prst="rect">
            <a:avLst/>
          </a:prstGeom>
        </p:spPr>
        <p:txBody>
          <a:bodyPr vert="horz" wrap="square" lIns="143408" tIns="89629" rIns="143408" bIns="89629"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3202" dirty="0">
                <a:gradFill>
                  <a:gsLst>
                    <a:gs pos="1250">
                      <a:srgbClr val="D83B01"/>
                    </a:gs>
                    <a:gs pos="99000">
                      <a:srgbClr val="D83B01"/>
                    </a:gs>
                  </a:gsLst>
                  <a:lin ang="5400000" scaled="0"/>
                </a:gradFill>
                <a:latin typeface="Segoe UI Light"/>
              </a:rPr>
              <a:t>Features</a:t>
            </a:r>
          </a:p>
          <a:p>
            <a:pPr marL="349724" lvl="1" indent="-349724">
              <a:buFont typeface="Arial" charset="0"/>
              <a:buChar char="•"/>
            </a:pPr>
            <a:r>
              <a:rPr lang="en-US" sz="1999" dirty="0">
                <a:gradFill>
                  <a:gsLst>
                    <a:gs pos="1250">
                      <a:srgbClr val="505050"/>
                    </a:gs>
                    <a:gs pos="100000">
                      <a:srgbClr val="505050"/>
                    </a:gs>
                  </a:gsLst>
                  <a:lin ang="5400000" scaled="0"/>
                </a:gradFill>
              </a:rPr>
              <a:t>Get started in 30 minutes with Azure.</a:t>
            </a:r>
          </a:p>
          <a:p>
            <a:pPr marL="349724" lvl="1" indent="-349724">
              <a:buFont typeface="Arial" charset="0"/>
              <a:buChar char="•"/>
            </a:pPr>
            <a:r>
              <a:rPr lang="en-US" sz="1999" dirty="0">
                <a:gradFill>
                  <a:gsLst>
                    <a:gs pos="1250">
                      <a:srgbClr val="505050"/>
                    </a:gs>
                    <a:gs pos="100000">
                      <a:srgbClr val="505050"/>
                    </a:gs>
                  </a:gsLst>
                  <a:lin ang="5400000" scaled="0"/>
                </a:gradFill>
              </a:rPr>
              <a:t>Encrypts, Dedupes, Compresses.</a:t>
            </a:r>
          </a:p>
          <a:p>
            <a:pPr marL="349724" lvl="1" indent="-349724">
              <a:buFont typeface="Arial" charset="0"/>
              <a:buChar char="•"/>
            </a:pPr>
            <a:r>
              <a:rPr lang="en-US" sz="1999" dirty="0">
                <a:gradFill>
                  <a:gsLst>
                    <a:gs pos="1250">
                      <a:srgbClr val="505050"/>
                    </a:gs>
                    <a:gs pos="100000">
                      <a:srgbClr val="505050"/>
                    </a:gs>
                  </a:gsLst>
                  <a:lin ang="5400000" scaled="0"/>
                </a:gradFill>
              </a:rPr>
              <a:t>Turnkey integration with Azure Storage.</a:t>
            </a:r>
          </a:p>
          <a:p>
            <a:pPr marL="349724" lvl="1" indent="-349724">
              <a:buFont typeface="Arial" charset="0"/>
              <a:buChar char="•"/>
            </a:pPr>
            <a:r>
              <a:rPr lang="en-US" sz="1999" dirty="0">
                <a:gradFill>
                  <a:gsLst>
                    <a:gs pos="1250">
                      <a:srgbClr val="505050"/>
                    </a:gs>
                    <a:gs pos="100000">
                      <a:srgbClr val="505050"/>
                    </a:gs>
                  </a:gsLst>
                  <a:lin ang="5400000" scaled="0"/>
                </a:gradFill>
              </a:rPr>
              <a:t>Hardware or Software appliance.</a:t>
            </a:r>
          </a:p>
          <a:p>
            <a:pPr marL="349724" lvl="1" indent="-349724">
              <a:buFont typeface="Arial" charset="0"/>
              <a:buChar char="•"/>
            </a:pPr>
            <a:r>
              <a:rPr lang="en-US" sz="1999" dirty="0">
                <a:gradFill>
                  <a:gsLst>
                    <a:gs pos="1250">
                      <a:srgbClr val="505050"/>
                    </a:gs>
                    <a:gs pos="100000">
                      <a:srgbClr val="505050"/>
                    </a:gs>
                  </a:gsLst>
                  <a:lin ang="5400000" scaled="0"/>
                </a:gradFill>
              </a:rPr>
              <a:t>Restore locally, remotely or to Azure.</a:t>
            </a:r>
          </a:p>
        </p:txBody>
      </p:sp>
      <p:sp>
        <p:nvSpPr>
          <p:cNvPr id="11" name="Text Placeholder 5"/>
          <p:cNvSpPr txBox="1">
            <a:spLocks/>
          </p:cNvSpPr>
          <p:nvPr/>
        </p:nvSpPr>
        <p:spPr>
          <a:xfrm>
            <a:off x="6236564" y="1221846"/>
            <a:ext cx="5848241" cy="2359174"/>
          </a:xfrm>
          <a:prstGeom prst="rect">
            <a:avLst/>
          </a:prstGeom>
        </p:spPr>
        <p:txBody>
          <a:bodyPr vert="horz" wrap="square" lIns="143408" tIns="89629" rIns="143408" bIns="89629"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2" dirty="0">
                <a:gradFill>
                  <a:gsLst>
                    <a:gs pos="1250">
                      <a:srgbClr val="D83B01"/>
                    </a:gs>
                    <a:gs pos="99000">
                      <a:srgbClr val="D83B01"/>
                    </a:gs>
                  </a:gsLst>
                  <a:lin ang="5400000" scaled="0"/>
                </a:gradFill>
              </a:rPr>
              <a:t>Benefits</a:t>
            </a:r>
          </a:p>
          <a:p>
            <a:pPr marL="349724" lvl="1" indent="-349724">
              <a:buFont typeface="Arial" charset="0"/>
              <a:buChar char="•"/>
            </a:pPr>
            <a:r>
              <a:rPr lang="en-US" sz="1999" dirty="0">
                <a:gradFill>
                  <a:gsLst>
                    <a:gs pos="1250">
                      <a:srgbClr val="505050"/>
                    </a:gs>
                    <a:gs pos="100000">
                      <a:srgbClr val="505050"/>
                    </a:gs>
                  </a:gsLst>
                  <a:lin ang="5400000" scaled="0"/>
                </a:gradFill>
              </a:rPr>
              <a:t>Reduce costs by up to 90%.</a:t>
            </a:r>
          </a:p>
          <a:p>
            <a:pPr marL="349724" lvl="1" indent="-349724">
              <a:buFont typeface="Arial" charset="0"/>
              <a:buChar char="•"/>
            </a:pPr>
            <a:r>
              <a:rPr lang="en-US" sz="1999" dirty="0">
                <a:gradFill>
                  <a:gsLst>
                    <a:gs pos="1250">
                      <a:srgbClr val="505050"/>
                    </a:gs>
                    <a:gs pos="100000">
                      <a:srgbClr val="505050"/>
                    </a:gs>
                  </a:gsLst>
                  <a:lin ang="5400000" scaled="0"/>
                </a:gradFill>
              </a:rPr>
              <a:t>Access to data instantly.</a:t>
            </a:r>
          </a:p>
          <a:p>
            <a:pPr marL="349724" lvl="1" indent="-349724">
              <a:buFont typeface="Arial" charset="0"/>
              <a:buChar char="•"/>
            </a:pPr>
            <a:r>
              <a:rPr lang="en-US" sz="1999" dirty="0">
                <a:gradFill>
                  <a:gsLst>
                    <a:gs pos="1250">
                      <a:srgbClr val="505050"/>
                    </a:gs>
                    <a:gs pos="100000">
                      <a:srgbClr val="505050"/>
                    </a:gs>
                  </a:gsLst>
                  <a:lin ang="5400000" scaled="0"/>
                </a:gradFill>
              </a:rPr>
              <a:t>Fast, convenient, reliable.</a:t>
            </a:r>
          </a:p>
          <a:p>
            <a:pPr marL="349724" lvl="1" indent="-349724">
              <a:buFont typeface="Arial" charset="0"/>
              <a:buChar char="•"/>
            </a:pPr>
            <a:r>
              <a:rPr lang="en-US" sz="1999" dirty="0">
                <a:gradFill>
                  <a:gsLst>
                    <a:gs pos="1250">
                      <a:srgbClr val="505050"/>
                    </a:gs>
                    <a:gs pos="100000">
                      <a:srgbClr val="505050"/>
                    </a:gs>
                  </a:gsLst>
                  <a:lin ang="5400000" scaled="0"/>
                </a:gradFill>
              </a:rPr>
              <a:t>Can restore in Azure cloud.</a:t>
            </a:r>
          </a:p>
          <a:p>
            <a:pPr marL="336081" lvl="1" indent="-336081">
              <a:buFont typeface="Arial" panose="020B0604020202020204" pitchFamily="34" charset="0"/>
              <a:buChar char="•"/>
            </a:pPr>
            <a:endParaRPr lang="en-US" sz="1999" dirty="0">
              <a:gradFill>
                <a:gsLst>
                  <a:gs pos="1250">
                    <a:srgbClr val="505050"/>
                  </a:gs>
                  <a:gs pos="100000">
                    <a:srgbClr val="505050"/>
                  </a:gs>
                </a:gsLst>
                <a:lin ang="5400000" scaled="0"/>
              </a:gradFill>
            </a:endParaRPr>
          </a:p>
        </p:txBody>
      </p:sp>
      <p:sp>
        <p:nvSpPr>
          <p:cNvPr id="3" name="Title 2"/>
          <p:cNvSpPr>
            <a:spLocks noGrp="1"/>
          </p:cNvSpPr>
          <p:nvPr>
            <p:ph type="title"/>
          </p:nvPr>
        </p:nvSpPr>
        <p:spPr/>
        <p:txBody>
          <a:bodyPr/>
          <a:lstStyle/>
          <a:p>
            <a:r>
              <a:rPr lang="en-US" dirty="0"/>
              <a:t>AltaVault for Azure</a:t>
            </a:r>
          </a:p>
        </p:txBody>
      </p:sp>
      <p:sp>
        <p:nvSpPr>
          <p:cNvPr id="4" name="Text Placeholder 3"/>
          <p:cNvSpPr>
            <a:spLocks noGrp="1"/>
          </p:cNvSpPr>
          <p:nvPr>
            <p:ph type="body" sz="quarter" idx="10"/>
          </p:nvPr>
        </p:nvSpPr>
        <p:spPr>
          <a:xfrm>
            <a:off x="275482" y="3919417"/>
            <a:ext cx="11885514" cy="1245020"/>
          </a:xfrm>
        </p:spPr>
        <p:txBody>
          <a:bodyPr/>
          <a:lstStyle/>
          <a:p>
            <a:r>
              <a:rPr lang="en-US" sz="2244" b="1" dirty="0">
                <a:solidFill>
                  <a:schemeClr val="bg1"/>
                </a:solidFill>
              </a:rPr>
              <a:t>“The minute production systems were up, we realized the NetApp platform was light-years       ahead of what we had before.” </a:t>
            </a:r>
          </a:p>
          <a:p>
            <a:endParaRPr lang="en-US" sz="1224" i="1" dirty="0">
              <a:solidFill>
                <a:schemeClr val="bg1"/>
              </a:solidFill>
            </a:endParaRPr>
          </a:p>
          <a:p>
            <a:r>
              <a:rPr lang="en-US" sz="1224" i="1" dirty="0">
                <a:solidFill>
                  <a:schemeClr val="bg1"/>
                </a:solidFill>
              </a:rPr>
              <a:t>Tom Condo, Supervisor of IS Operations, Seminole County Public Schools</a:t>
            </a:r>
          </a:p>
        </p:txBody>
      </p:sp>
      <p:sp>
        <p:nvSpPr>
          <p:cNvPr id="6" name="Text Placeholder 3"/>
          <p:cNvSpPr txBox="1">
            <a:spLocks/>
          </p:cNvSpPr>
          <p:nvPr/>
        </p:nvSpPr>
        <p:spPr>
          <a:xfrm>
            <a:off x="299745" y="5565247"/>
            <a:ext cx="11885514" cy="1230592"/>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lvl="1" indent="-342834">
              <a:lnSpc>
                <a:spcPct val="95000"/>
              </a:lnSpc>
              <a:spcAft>
                <a:spcPts val="113"/>
              </a:spcAft>
            </a:pPr>
            <a:r>
              <a:rPr lang="en-US" sz="1999" u="sng" dirty="0">
                <a:solidFill>
                  <a:srgbClr val="505050"/>
                </a:solidFill>
              </a:rPr>
              <a:t>cloud.netapp.com/storage-solutions-for-azure</a:t>
            </a:r>
          </a:p>
          <a:p>
            <a:pPr marL="342834" lvl="1" indent="-342834">
              <a:lnSpc>
                <a:spcPct val="95000"/>
              </a:lnSpc>
              <a:spcAft>
                <a:spcPts val="113"/>
              </a:spcAft>
            </a:pPr>
            <a:r>
              <a:rPr lang="en-US" sz="1999" u="sng" dirty="0">
                <a:solidFill>
                  <a:srgbClr val="505050"/>
                </a:solidFill>
              </a:rPr>
              <a:t>cloud.netapp.com/AltaVault</a:t>
            </a:r>
          </a:p>
          <a:p>
            <a:pPr marL="342834" lvl="1" indent="-342834">
              <a:lnSpc>
                <a:spcPct val="95000"/>
              </a:lnSpc>
              <a:spcAft>
                <a:spcPts val="113"/>
              </a:spcAft>
            </a:pPr>
            <a:r>
              <a:rPr lang="en-US" sz="1999" dirty="0">
                <a:solidFill>
                  <a:srgbClr val="505050"/>
                </a:solidFill>
                <a:hlinkClick r:id="rId3"/>
              </a:rPr>
              <a:t>Kurt.Springman@netapp.com</a:t>
            </a:r>
            <a:r>
              <a:rPr lang="en-US" sz="1999" dirty="0">
                <a:solidFill>
                  <a:srgbClr val="505050"/>
                </a:solidFill>
              </a:rPr>
              <a:t>   </a:t>
            </a:r>
            <a:r>
              <a:rPr lang="en-US" sz="1999" dirty="0">
                <a:solidFill>
                  <a:srgbClr val="505050"/>
                </a:solidFill>
                <a:hlinkClick r:id="rId4"/>
              </a:rPr>
              <a:t>John.Parker@netapp.com</a:t>
            </a:r>
            <a:endParaRPr lang="en-US" sz="1999" u="sng" dirty="0">
              <a:solidFill>
                <a:srgbClr val="505050"/>
              </a:solidFill>
            </a:endParaRPr>
          </a:p>
        </p:txBody>
      </p:sp>
    </p:spTree>
    <p:extLst>
      <p:ext uri="{BB962C8B-B14F-4D97-AF65-F5344CB8AC3E}">
        <p14:creationId xmlns:p14="http://schemas.microsoft.com/office/powerpoint/2010/main" val="30685982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Backup and Disaster Recovery</a:t>
            </a:r>
          </a:p>
        </p:txBody>
      </p:sp>
      <p:sp>
        <p:nvSpPr>
          <p:cNvPr id="3" name="Text Placeholder 2"/>
          <p:cNvSpPr>
            <a:spLocks noGrp="1"/>
          </p:cNvSpPr>
          <p:nvPr>
            <p:ph type="body" sz="quarter" idx="10"/>
          </p:nvPr>
        </p:nvSpPr>
        <p:spPr>
          <a:xfrm>
            <a:off x="274638" y="1150143"/>
            <a:ext cx="5789976" cy="5776119"/>
          </a:xfrm>
        </p:spPr>
        <p:txBody>
          <a:bodyPr/>
          <a:lstStyle/>
          <a:p>
            <a:r>
              <a:rPr lang="en-US" dirty="0"/>
              <a:t>Backup</a:t>
            </a:r>
          </a:p>
          <a:p>
            <a:pPr lvl="1"/>
            <a:r>
              <a:rPr lang="en-US" dirty="0"/>
              <a:t>On-premises data</a:t>
            </a:r>
          </a:p>
          <a:p>
            <a:pPr lvl="1"/>
            <a:r>
              <a:rPr lang="en-US" dirty="0"/>
              <a:t>Cloud data and VMs</a:t>
            </a:r>
          </a:p>
          <a:p>
            <a:r>
              <a:rPr lang="en-US" dirty="0"/>
              <a:t>Target</a:t>
            </a:r>
          </a:p>
          <a:p>
            <a:pPr lvl="1"/>
            <a:r>
              <a:rPr lang="en-US" dirty="0"/>
              <a:t>Object storage directly</a:t>
            </a:r>
          </a:p>
          <a:p>
            <a:pPr lvl="1"/>
            <a:r>
              <a:rPr lang="en-US" dirty="0"/>
              <a:t>Ideal workload for cool storage</a:t>
            </a:r>
          </a:p>
          <a:p>
            <a:pPr lvl="1"/>
            <a:r>
              <a:rPr lang="en-US" dirty="0"/>
              <a:t>Virtual Backup Appliance</a:t>
            </a:r>
          </a:p>
          <a:p>
            <a:r>
              <a:rPr lang="en-US" dirty="0"/>
              <a:t>Disaster Recovery</a:t>
            </a:r>
          </a:p>
          <a:p>
            <a:pPr lvl="1"/>
            <a:r>
              <a:rPr lang="en-US" dirty="0"/>
              <a:t>Recover workloads in the cloud</a:t>
            </a:r>
          </a:p>
          <a:p>
            <a:pPr lvl="1"/>
            <a:r>
              <a:rPr lang="en-US" dirty="0"/>
              <a:t>Recover data to alternate sites</a:t>
            </a:r>
          </a:p>
          <a:p>
            <a:r>
              <a:rPr lang="en-US" dirty="0"/>
              <a:t>Migration</a:t>
            </a:r>
          </a:p>
          <a:p>
            <a:pPr lvl="1"/>
            <a:r>
              <a:rPr lang="en-US" dirty="0"/>
              <a:t>Move data into the cloud</a:t>
            </a:r>
          </a:p>
          <a:p>
            <a:pPr lvl="1"/>
            <a:endParaRPr lang="en-US" dirty="0"/>
          </a:p>
          <a:p>
            <a:pPr lvl="1"/>
            <a:endParaRPr lang="en-US" dirty="0"/>
          </a:p>
        </p:txBody>
      </p:sp>
      <p:sp>
        <p:nvSpPr>
          <p:cNvPr id="56" name="Freeform 117"/>
          <p:cNvSpPr>
            <a:spLocks/>
          </p:cNvSpPr>
          <p:nvPr/>
        </p:nvSpPr>
        <p:spPr bwMode="auto">
          <a:xfrm>
            <a:off x="5761037" y="1135062"/>
            <a:ext cx="6018679" cy="2412101"/>
          </a:xfrm>
          <a:custGeom>
            <a:avLst/>
            <a:gdLst>
              <a:gd name="T0" fmla="*/ 484 w 536"/>
              <a:gd name="T1" fmla="*/ 156 h 312"/>
              <a:gd name="T2" fmla="*/ 394 w 536"/>
              <a:gd name="T3" fmla="*/ 89 h 312"/>
              <a:gd name="T4" fmla="*/ 302 w 536"/>
              <a:gd name="T5" fmla="*/ 0 h 312"/>
              <a:gd name="T6" fmla="*/ 223 w 536"/>
              <a:gd name="T7" fmla="*/ 49 h 312"/>
              <a:gd name="T8" fmla="*/ 195 w 536"/>
              <a:gd name="T9" fmla="*/ 43 h 312"/>
              <a:gd name="T10" fmla="*/ 108 w 536"/>
              <a:gd name="T11" fmla="*/ 126 h 312"/>
              <a:gd name="T12" fmla="*/ 98 w 536"/>
              <a:gd name="T13" fmla="*/ 126 h 312"/>
              <a:gd name="T14" fmla="*/ 0 w 536"/>
              <a:gd name="T15" fmla="*/ 220 h 312"/>
              <a:gd name="T16" fmla="*/ 98 w 536"/>
              <a:gd name="T17" fmla="*/ 312 h 312"/>
              <a:gd name="T18" fmla="*/ 451 w 536"/>
              <a:gd name="T19" fmla="*/ 312 h 312"/>
              <a:gd name="T20" fmla="*/ 536 w 536"/>
              <a:gd name="T21" fmla="*/ 233 h 312"/>
              <a:gd name="T22" fmla="*/ 484 w 536"/>
              <a:gd name="T23" fmla="*/ 15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12">
                <a:moveTo>
                  <a:pt x="484" y="156"/>
                </a:moveTo>
                <a:cubicBezTo>
                  <a:pt x="474" y="118"/>
                  <a:pt x="438" y="89"/>
                  <a:pt x="394" y="89"/>
                </a:cubicBezTo>
                <a:cubicBezTo>
                  <a:pt x="394" y="41"/>
                  <a:pt x="354" y="0"/>
                  <a:pt x="302" y="0"/>
                </a:cubicBezTo>
                <a:cubicBezTo>
                  <a:pt x="269" y="0"/>
                  <a:pt x="239" y="20"/>
                  <a:pt x="223" y="49"/>
                </a:cubicBezTo>
                <a:cubicBezTo>
                  <a:pt x="213" y="43"/>
                  <a:pt x="206" y="43"/>
                  <a:pt x="195" y="43"/>
                </a:cubicBezTo>
                <a:cubicBezTo>
                  <a:pt x="146" y="43"/>
                  <a:pt x="108" y="79"/>
                  <a:pt x="108" y="126"/>
                </a:cubicBezTo>
                <a:cubicBezTo>
                  <a:pt x="105" y="126"/>
                  <a:pt x="100" y="126"/>
                  <a:pt x="98" y="126"/>
                </a:cubicBezTo>
                <a:cubicBezTo>
                  <a:pt x="43" y="126"/>
                  <a:pt x="0" y="167"/>
                  <a:pt x="0" y="220"/>
                </a:cubicBezTo>
                <a:cubicBezTo>
                  <a:pt x="0" y="272"/>
                  <a:pt x="43" y="312"/>
                  <a:pt x="98" y="312"/>
                </a:cubicBezTo>
                <a:cubicBezTo>
                  <a:pt x="451" y="312"/>
                  <a:pt x="451" y="312"/>
                  <a:pt x="451" y="312"/>
                </a:cubicBezTo>
                <a:cubicBezTo>
                  <a:pt x="499" y="312"/>
                  <a:pt x="536" y="277"/>
                  <a:pt x="536" y="233"/>
                </a:cubicBezTo>
                <a:cubicBezTo>
                  <a:pt x="536" y="197"/>
                  <a:pt x="515" y="169"/>
                  <a:pt x="484" y="156"/>
                </a:cubicBezTo>
              </a:path>
            </a:pathLst>
          </a:custGeom>
          <a:solidFill>
            <a:schemeClr val="tx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4" name="Group 3"/>
          <p:cNvGrpSpPr>
            <a:grpSpLocks noChangeAspect="1"/>
          </p:cNvGrpSpPr>
          <p:nvPr/>
        </p:nvGrpSpPr>
        <p:grpSpPr>
          <a:xfrm>
            <a:off x="9509081" y="2479554"/>
            <a:ext cx="1447800" cy="865308"/>
            <a:chOff x="10393557" y="1474929"/>
            <a:chExt cx="1300131" cy="758557"/>
          </a:xfrm>
        </p:grpSpPr>
        <p:sp>
          <p:nvSpPr>
            <p:cNvPr id="5" name="Freeform 7"/>
            <p:cNvSpPr>
              <a:spLocks/>
            </p:cNvSpPr>
            <p:nvPr/>
          </p:nvSpPr>
          <p:spPr bwMode="auto">
            <a:xfrm>
              <a:off x="10393557" y="1474929"/>
              <a:ext cx="1300131" cy="758557"/>
            </a:xfrm>
            <a:custGeom>
              <a:avLst/>
              <a:gdLst>
                <a:gd name="T0" fmla="*/ 39 w 410"/>
                <a:gd name="T1" fmla="*/ 120 h 239"/>
                <a:gd name="T2" fmla="*/ 108 w 410"/>
                <a:gd name="T3" fmla="*/ 69 h 239"/>
                <a:gd name="T4" fmla="*/ 178 w 410"/>
                <a:gd name="T5" fmla="*/ 0 h 239"/>
                <a:gd name="T6" fmla="*/ 240 w 410"/>
                <a:gd name="T7" fmla="*/ 37 h 239"/>
                <a:gd name="T8" fmla="*/ 261 w 410"/>
                <a:gd name="T9" fmla="*/ 33 h 239"/>
                <a:gd name="T10" fmla="*/ 328 w 410"/>
                <a:gd name="T11" fmla="*/ 96 h 239"/>
                <a:gd name="T12" fmla="*/ 336 w 410"/>
                <a:gd name="T13" fmla="*/ 96 h 239"/>
                <a:gd name="T14" fmla="*/ 410 w 410"/>
                <a:gd name="T15" fmla="*/ 169 h 239"/>
                <a:gd name="T16" fmla="*/ 336 w 410"/>
                <a:gd name="T17" fmla="*/ 239 h 239"/>
                <a:gd name="T18" fmla="*/ 65 w 410"/>
                <a:gd name="T19" fmla="*/ 239 h 239"/>
                <a:gd name="T20" fmla="*/ 0 w 410"/>
                <a:gd name="T21" fmla="*/ 179 h 239"/>
                <a:gd name="T22" fmla="*/ 39 w 410"/>
                <a:gd name="T23"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239">
                  <a:moveTo>
                    <a:pt x="39" y="120"/>
                  </a:moveTo>
                  <a:cubicBezTo>
                    <a:pt x="47" y="90"/>
                    <a:pt x="75" y="69"/>
                    <a:pt x="108" y="69"/>
                  </a:cubicBezTo>
                  <a:cubicBezTo>
                    <a:pt x="108" y="31"/>
                    <a:pt x="139" y="0"/>
                    <a:pt x="178" y="0"/>
                  </a:cubicBezTo>
                  <a:cubicBezTo>
                    <a:pt x="204" y="0"/>
                    <a:pt x="227" y="15"/>
                    <a:pt x="240" y="37"/>
                  </a:cubicBezTo>
                  <a:cubicBezTo>
                    <a:pt x="247" y="33"/>
                    <a:pt x="253" y="33"/>
                    <a:pt x="261" y="33"/>
                  </a:cubicBezTo>
                  <a:cubicBezTo>
                    <a:pt x="298" y="33"/>
                    <a:pt x="328" y="61"/>
                    <a:pt x="328" y="96"/>
                  </a:cubicBezTo>
                  <a:cubicBezTo>
                    <a:pt x="330" y="96"/>
                    <a:pt x="334" y="96"/>
                    <a:pt x="336" y="96"/>
                  </a:cubicBezTo>
                  <a:cubicBezTo>
                    <a:pt x="377" y="96"/>
                    <a:pt x="410" y="127"/>
                    <a:pt x="410" y="169"/>
                  </a:cubicBezTo>
                  <a:cubicBezTo>
                    <a:pt x="410" y="208"/>
                    <a:pt x="377" y="239"/>
                    <a:pt x="336" y="239"/>
                  </a:cubicBezTo>
                  <a:cubicBezTo>
                    <a:pt x="65" y="239"/>
                    <a:pt x="65" y="239"/>
                    <a:pt x="65" y="239"/>
                  </a:cubicBezTo>
                  <a:cubicBezTo>
                    <a:pt x="28" y="239"/>
                    <a:pt x="0" y="212"/>
                    <a:pt x="0" y="179"/>
                  </a:cubicBezTo>
                  <a:cubicBezTo>
                    <a:pt x="0" y="151"/>
                    <a:pt x="16" y="130"/>
                    <a:pt x="39" y="120"/>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pic>
          <p:nvPicPr>
            <p:cNvPr id="6"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6249" y="1840915"/>
              <a:ext cx="310479" cy="31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0803123" y="1765322"/>
              <a:ext cx="879422" cy="428993"/>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Storage</a:t>
              </a:r>
            </a:p>
          </p:txBody>
        </p:sp>
      </p:grpSp>
      <p:grpSp>
        <p:nvGrpSpPr>
          <p:cNvPr id="57" name="Group 56"/>
          <p:cNvGrpSpPr>
            <a:grpSpLocks noChangeAspect="1"/>
          </p:cNvGrpSpPr>
          <p:nvPr/>
        </p:nvGrpSpPr>
        <p:grpSpPr>
          <a:xfrm>
            <a:off x="8722970" y="2835194"/>
            <a:ext cx="596543" cy="509668"/>
            <a:chOff x="3383409" y="2838643"/>
            <a:chExt cx="860072" cy="734819"/>
          </a:xfrm>
        </p:grpSpPr>
        <p:sp>
          <p:nvSpPr>
            <p:cNvPr id="61" name="Freeform 75"/>
            <p:cNvSpPr>
              <a:spLocks noEditPoints="1"/>
            </p:cNvSpPr>
            <p:nvPr/>
          </p:nvSpPr>
          <p:spPr bwMode="auto">
            <a:xfrm>
              <a:off x="3383409" y="2838643"/>
              <a:ext cx="860072" cy="734819"/>
            </a:xfrm>
            <a:custGeom>
              <a:avLst/>
              <a:gdLst>
                <a:gd name="T0" fmla="*/ 226 w 268"/>
                <a:gd name="T1" fmla="*/ 221 h 229"/>
                <a:gd name="T2" fmla="*/ 248 w 268"/>
                <a:gd name="T3" fmla="*/ 229 h 229"/>
                <a:gd name="T4" fmla="*/ 260 w 268"/>
                <a:gd name="T5" fmla="*/ 206 h 229"/>
                <a:gd name="T6" fmla="*/ 253 w 268"/>
                <a:gd name="T7" fmla="*/ 220 h 229"/>
                <a:gd name="T8" fmla="*/ 268 w 268"/>
                <a:gd name="T9" fmla="*/ 209 h 229"/>
                <a:gd name="T10" fmla="*/ 260 w 268"/>
                <a:gd name="T11" fmla="*/ 206 h 229"/>
                <a:gd name="T12" fmla="*/ 260 w 268"/>
                <a:gd name="T13" fmla="*/ 160 h 229"/>
                <a:gd name="T14" fmla="*/ 268 w 268"/>
                <a:gd name="T15" fmla="*/ 183 h 229"/>
                <a:gd name="T16" fmla="*/ 260 w 268"/>
                <a:gd name="T17" fmla="*/ 160 h 229"/>
                <a:gd name="T18" fmla="*/ 260 w 268"/>
                <a:gd name="T19" fmla="*/ 138 h 229"/>
                <a:gd name="T20" fmla="*/ 268 w 268"/>
                <a:gd name="T21" fmla="*/ 115 h 229"/>
                <a:gd name="T22" fmla="*/ 260 w 268"/>
                <a:gd name="T23" fmla="*/ 70 h 229"/>
                <a:gd name="T24" fmla="*/ 268 w 268"/>
                <a:gd name="T25" fmla="*/ 92 h 229"/>
                <a:gd name="T26" fmla="*/ 260 w 268"/>
                <a:gd name="T27" fmla="*/ 70 h 229"/>
                <a:gd name="T28" fmla="*/ 260 w 268"/>
                <a:gd name="T29" fmla="*/ 47 h 229"/>
                <a:gd name="T30" fmla="*/ 268 w 268"/>
                <a:gd name="T31" fmla="*/ 24 h 229"/>
                <a:gd name="T32" fmla="*/ 232 w 268"/>
                <a:gd name="T33" fmla="*/ 8 h 229"/>
                <a:gd name="T34" fmla="*/ 253 w 268"/>
                <a:gd name="T35" fmla="*/ 9 h 229"/>
                <a:gd name="T36" fmla="*/ 248 w 268"/>
                <a:gd name="T37" fmla="*/ 0 h 229"/>
                <a:gd name="T38" fmla="*/ 232 w 268"/>
                <a:gd name="T39" fmla="*/ 8 h 229"/>
                <a:gd name="T40" fmla="*/ 209 w 268"/>
                <a:gd name="T41" fmla="*/ 8 h 229"/>
                <a:gd name="T42" fmla="*/ 187 w 268"/>
                <a:gd name="T43" fmla="*/ 0 h 229"/>
                <a:gd name="T44" fmla="*/ 142 w 268"/>
                <a:gd name="T45" fmla="*/ 8 h 229"/>
                <a:gd name="T46" fmla="*/ 164 w 268"/>
                <a:gd name="T47" fmla="*/ 0 h 229"/>
                <a:gd name="T48" fmla="*/ 142 w 268"/>
                <a:gd name="T49" fmla="*/ 8 h 229"/>
                <a:gd name="T50" fmla="*/ 119 w 268"/>
                <a:gd name="T51" fmla="*/ 8 h 229"/>
                <a:gd name="T52" fmla="*/ 96 w 268"/>
                <a:gd name="T53" fmla="*/ 0 h 229"/>
                <a:gd name="T54" fmla="*/ 51 w 268"/>
                <a:gd name="T55" fmla="*/ 8 h 229"/>
                <a:gd name="T56" fmla="*/ 74 w 268"/>
                <a:gd name="T57" fmla="*/ 0 h 229"/>
                <a:gd name="T58" fmla="*/ 51 w 268"/>
                <a:gd name="T59" fmla="*/ 8 h 229"/>
                <a:gd name="T60" fmla="*/ 20 w 268"/>
                <a:gd name="T61" fmla="*/ 8 h 229"/>
                <a:gd name="T62" fmla="*/ 28 w 268"/>
                <a:gd name="T63" fmla="*/ 0 h 229"/>
                <a:gd name="T64" fmla="*/ 4 w 268"/>
                <a:gd name="T65" fmla="*/ 8 h 229"/>
                <a:gd name="T66" fmla="*/ 8 w 268"/>
                <a:gd name="T67" fmla="*/ 55 h 229"/>
                <a:gd name="T68" fmla="*/ 0 w 268"/>
                <a:gd name="T69" fmla="*/ 32 h 229"/>
                <a:gd name="T70" fmla="*/ 8 w 268"/>
                <a:gd name="T71" fmla="*/ 55 h 229"/>
                <a:gd name="T72" fmla="*/ 8 w 268"/>
                <a:gd name="T73" fmla="*/ 78 h 229"/>
                <a:gd name="T74" fmla="*/ 0 w 268"/>
                <a:gd name="T75" fmla="*/ 100 h 229"/>
                <a:gd name="T76" fmla="*/ 8 w 268"/>
                <a:gd name="T77" fmla="*/ 145 h 229"/>
                <a:gd name="T78" fmla="*/ 0 w 268"/>
                <a:gd name="T79" fmla="*/ 123 h 229"/>
                <a:gd name="T80" fmla="*/ 8 w 268"/>
                <a:gd name="T81" fmla="*/ 145 h 229"/>
                <a:gd name="T82" fmla="*/ 8 w 268"/>
                <a:gd name="T83" fmla="*/ 168 h 229"/>
                <a:gd name="T84" fmla="*/ 0 w 268"/>
                <a:gd name="T85" fmla="*/ 191 h 229"/>
                <a:gd name="T86" fmla="*/ 22 w 268"/>
                <a:gd name="T87" fmla="*/ 221 h 229"/>
                <a:gd name="T88" fmla="*/ 9 w 268"/>
                <a:gd name="T89" fmla="*/ 212 h 229"/>
                <a:gd name="T90" fmla="*/ 20 w 268"/>
                <a:gd name="T91" fmla="*/ 229 h 229"/>
                <a:gd name="T92" fmla="*/ 22 w 268"/>
                <a:gd name="T93" fmla="*/ 221 h 229"/>
                <a:gd name="T94" fmla="*/ 44 w 268"/>
                <a:gd name="T95" fmla="*/ 221 h 229"/>
                <a:gd name="T96" fmla="*/ 67 w 268"/>
                <a:gd name="T97" fmla="*/ 229 h 229"/>
                <a:gd name="T98" fmla="*/ 112 w 268"/>
                <a:gd name="T99" fmla="*/ 221 h 229"/>
                <a:gd name="T100" fmla="*/ 90 w 268"/>
                <a:gd name="T101" fmla="*/ 229 h 229"/>
                <a:gd name="T102" fmla="*/ 112 w 268"/>
                <a:gd name="T103" fmla="*/ 221 h 229"/>
                <a:gd name="T104" fmla="*/ 135 w 268"/>
                <a:gd name="T105" fmla="*/ 221 h 229"/>
                <a:gd name="T106" fmla="*/ 158 w 268"/>
                <a:gd name="T107" fmla="*/ 229 h 229"/>
                <a:gd name="T108" fmla="*/ 203 w 268"/>
                <a:gd name="T109" fmla="*/ 221 h 229"/>
                <a:gd name="T110" fmla="*/ 180 w 268"/>
                <a:gd name="T111" fmla="*/ 229 h 229"/>
                <a:gd name="T112" fmla="*/ 203 w 268"/>
                <a:gd name="T113" fmla="*/ 22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229">
                  <a:moveTo>
                    <a:pt x="248" y="221"/>
                  </a:moveTo>
                  <a:cubicBezTo>
                    <a:pt x="226" y="221"/>
                    <a:pt x="226" y="221"/>
                    <a:pt x="226" y="221"/>
                  </a:cubicBezTo>
                  <a:cubicBezTo>
                    <a:pt x="226" y="229"/>
                    <a:pt x="226" y="229"/>
                    <a:pt x="226" y="229"/>
                  </a:cubicBezTo>
                  <a:cubicBezTo>
                    <a:pt x="248" y="229"/>
                    <a:pt x="248" y="229"/>
                    <a:pt x="248" y="229"/>
                  </a:cubicBezTo>
                  <a:cubicBezTo>
                    <a:pt x="248" y="221"/>
                    <a:pt x="248" y="221"/>
                    <a:pt x="248" y="221"/>
                  </a:cubicBezTo>
                  <a:moveTo>
                    <a:pt x="260" y="206"/>
                  </a:moveTo>
                  <a:cubicBezTo>
                    <a:pt x="260" y="209"/>
                    <a:pt x="260" y="209"/>
                    <a:pt x="260" y="209"/>
                  </a:cubicBezTo>
                  <a:cubicBezTo>
                    <a:pt x="260" y="214"/>
                    <a:pt x="257" y="219"/>
                    <a:pt x="253" y="220"/>
                  </a:cubicBezTo>
                  <a:cubicBezTo>
                    <a:pt x="256" y="228"/>
                    <a:pt x="256" y="228"/>
                    <a:pt x="256" y="228"/>
                  </a:cubicBezTo>
                  <a:cubicBezTo>
                    <a:pt x="263" y="225"/>
                    <a:pt x="268" y="218"/>
                    <a:pt x="268" y="209"/>
                  </a:cubicBezTo>
                  <a:cubicBezTo>
                    <a:pt x="268" y="206"/>
                    <a:pt x="268" y="206"/>
                    <a:pt x="268" y="206"/>
                  </a:cubicBezTo>
                  <a:cubicBezTo>
                    <a:pt x="260" y="206"/>
                    <a:pt x="260" y="206"/>
                    <a:pt x="260" y="206"/>
                  </a:cubicBezTo>
                  <a:cubicBezTo>
                    <a:pt x="260" y="206"/>
                    <a:pt x="260" y="206"/>
                    <a:pt x="260" y="206"/>
                  </a:cubicBezTo>
                  <a:moveTo>
                    <a:pt x="260" y="160"/>
                  </a:moveTo>
                  <a:cubicBezTo>
                    <a:pt x="260" y="183"/>
                    <a:pt x="260" y="183"/>
                    <a:pt x="260" y="183"/>
                  </a:cubicBezTo>
                  <a:cubicBezTo>
                    <a:pt x="268" y="183"/>
                    <a:pt x="268" y="183"/>
                    <a:pt x="268" y="183"/>
                  </a:cubicBezTo>
                  <a:cubicBezTo>
                    <a:pt x="268" y="160"/>
                    <a:pt x="268" y="160"/>
                    <a:pt x="268" y="160"/>
                  </a:cubicBezTo>
                  <a:cubicBezTo>
                    <a:pt x="260" y="160"/>
                    <a:pt x="260" y="160"/>
                    <a:pt x="260" y="160"/>
                  </a:cubicBezTo>
                  <a:moveTo>
                    <a:pt x="260" y="115"/>
                  </a:moveTo>
                  <a:cubicBezTo>
                    <a:pt x="260" y="138"/>
                    <a:pt x="260" y="138"/>
                    <a:pt x="260" y="138"/>
                  </a:cubicBezTo>
                  <a:cubicBezTo>
                    <a:pt x="268" y="138"/>
                    <a:pt x="268" y="138"/>
                    <a:pt x="268" y="138"/>
                  </a:cubicBezTo>
                  <a:cubicBezTo>
                    <a:pt x="268" y="115"/>
                    <a:pt x="268" y="115"/>
                    <a:pt x="268" y="115"/>
                  </a:cubicBezTo>
                  <a:cubicBezTo>
                    <a:pt x="260" y="115"/>
                    <a:pt x="260" y="115"/>
                    <a:pt x="260" y="115"/>
                  </a:cubicBezTo>
                  <a:moveTo>
                    <a:pt x="260" y="70"/>
                  </a:moveTo>
                  <a:cubicBezTo>
                    <a:pt x="260" y="92"/>
                    <a:pt x="260" y="92"/>
                    <a:pt x="260" y="92"/>
                  </a:cubicBezTo>
                  <a:cubicBezTo>
                    <a:pt x="268" y="92"/>
                    <a:pt x="268" y="92"/>
                    <a:pt x="268" y="92"/>
                  </a:cubicBezTo>
                  <a:cubicBezTo>
                    <a:pt x="268" y="70"/>
                    <a:pt x="268" y="70"/>
                    <a:pt x="268" y="70"/>
                  </a:cubicBezTo>
                  <a:cubicBezTo>
                    <a:pt x="260" y="70"/>
                    <a:pt x="260" y="70"/>
                    <a:pt x="260" y="70"/>
                  </a:cubicBezTo>
                  <a:moveTo>
                    <a:pt x="260" y="24"/>
                  </a:moveTo>
                  <a:cubicBezTo>
                    <a:pt x="260" y="47"/>
                    <a:pt x="260" y="47"/>
                    <a:pt x="260" y="47"/>
                  </a:cubicBezTo>
                  <a:cubicBezTo>
                    <a:pt x="268" y="47"/>
                    <a:pt x="268" y="47"/>
                    <a:pt x="268" y="47"/>
                  </a:cubicBezTo>
                  <a:cubicBezTo>
                    <a:pt x="268" y="24"/>
                    <a:pt x="268" y="24"/>
                    <a:pt x="268" y="24"/>
                  </a:cubicBezTo>
                  <a:cubicBezTo>
                    <a:pt x="260" y="24"/>
                    <a:pt x="260" y="24"/>
                    <a:pt x="260" y="24"/>
                  </a:cubicBezTo>
                  <a:moveTo>
                    <a:pt x="232" y="8"/>
                  </a:moveTo>
                  <a:cubicBezTo>
                    <a:pt x="248" y="8"/>
                    <a:pt x="248" y="8"/>
                    <a:pt x="248" y="8"/>
                  </a:cubicBezTo>
                  <a:cubicBezTo>
                    <a:pt x="250" y="8"/>
                    <a:pt x="251" y="9"/>
                    <a:pt x="253" y="9"/>
                  </a:cubicBezTo>
                  <a:cubicBezTo>
                    <a:pt x="256" y="2"/>
                    <a:pt x="256" y="2"/>
                    <a:pt x="256" y="2"/>
                  </a:cubicBezTo>
                  <a:cubicBezTo>
                    <a:pt x="254" y="1"/>
                    <a:pt x="251" y="0"/>
                    <a:pt x="248" y="0"/>
                  </a:cubicBezTo>
                  <a:cubicBezTo>
                    <a:pt x="232" y="0"/>
                    <a:pt x="232" y="0"/>
                    <a:pt x="232" y="0"/>
                  </a:cubicBezTo>
                  <a:cubicBezTo>
                    <a:pt x="232" y="8"/>
                    <a:pt x="232" y="8"/>
                    <a:pt x="232" y="8"/>
                  </a:cubicBezTo>
                  <a:moveTo>
                    <a:pt x="187" y="8"/>
                  </a:moveTo>
                  <a:cubicBezTo>
                    <a:pt x="209" y="8"/>
                    <a:pt x="209" y="8"/>
                    <a:pt x="209" y="8"/>
                  </a:cubicBezTo>
                  <a:cubicBezTo>
                    <a:pt x="209" y="0"/>
                    <a:pt x="209" y="0"/>
                    <a:pt x="209" y="0"/>
                  </a:cubicBezTo>
                  <a:cubicBezTo>
                    <a:pt x="187" y="0"/>
                    <a:pt x="187" y="0"/>
                    <a:pt x="187" y="0"/>
                  </a:cubicBezTo>
                  <a:cubicBezTo>
                    <a:pt x="187" y="8"/>
                    <a:pt x="187" y="8"/>
                    <a:pt x="187" y="8"/>
                  </a:cubicBezTo>
                  <a:moveTo>
                    <a:pt x="142" y="8"/>
                  </a:moveTo>
                  <a:cubicBezTo>
                    <a:pt x="164" y="8"/>
                    <a:pt x="164" y="8"/>
                    <a:pt x="164" y="8"/>
                  </a:cubicBezTo>
                  <a:cubicBezTo>
                    <a:pt x="164" y="0"/>
                    <a:pt x="164" y="0"/>
                    <a:pt x="164" y="0"/>
                  </a:cubicBezTo>
                  <a:cubicBezTo>
                    <a:pt x="142" y="0"/>
                    <a:pt x="142" y="0"/>
                    <a:pt x="142" y="0"/>
                  </a:cubicBezTo>
                  <a:cubicBezTo>
                    <a:pt x="142" y="8"/>
                    <a:pt x="142" y="8"/>
                    <a:pt x="142" y="8"/>
                  </a:cubicBezTo>
                  <a:moveTo>
                    <a:pt x="96" y="8"/>
                  </a:moveTo>
                  <a:cubicBezTo>
                    <a:pt x="119" y="8"/>
                    <a:pt x="119" y="8"/>
                    <a:pt x="119" y="8"/>
                  </a:cubicBezTo>
                  <a:cubicBezTo>
                    <a:pt x="119" y="0"/>
                    <a:pt x="119" y="0"/>
                    <a:pt x="119" y="0"/>
                  </a:cubicBezTo>
                  <a:cubicBezTo>
                    <a:pt x="96" y="0"/>
                    <a:pt x="96" y="0"/>
                    <a:pt x="96" y="0"/>
                  </a:cubicBezTo>
                  <a:cubicBezTo>
                    <a:pt x="96" y="8"/>
                    <a:pt x="96" y="8"/>
                    <a:pt x="96" y="8"/>
                  </a:cubicBezTo>
                  <a:moveTo>
                    <a:pt x="51" y="8"/>
                  </a:moveTo>
                  <a:cubicBezTo>
                    <a:pt x="74" y="8"/>
                    <a:pt x="74" y="8"/>
                    <a:pt x="74" y="8"/>
                  </a:cubicBezTo>
                  <a:cubicBezTo>
                    <a:pt x="74" y="0"/>
                    <a:pt x="74" y="0"/>
                    <a:pt x="74" y="0"/>
                  </a:cubicBezTo>
                  <a:cubicBezTo>
                    <a:pt x="51" y="0"/>
                    <a:pt x="51" y="0"/>
                    <a:pt x="51" y="0"/>
                  </a:cubicBezTo>
                  <a:cubicBezTo>
                    <a:pt x="51" y="8"/>
                    <a:pt x="51" y="8"/>
                    <a:pt x="51" y="8"/>
                  </a:cubicBezTo>
                  <a:moveTo>
                    <a:pt x="11" y="13"/>
                  </a:moveTo>
                  <a:cubicBezTo>
                    <a:pt x="13" y="10"/>
                    <a:pt x="16" y="8"/>
                    <a:pt x="20" y="8"/>
                  </a:cubicBezTo>
                  <a:cubicBezTo>
                    <a:pt x="28" y="8"/>
                    <a:pt x="28" y="8"/>
                    <a:pt x="28" y="8"/>
                  </a:cubicBezTo>
                  <a:cubicBezTo>
                    <a:pt x="28" y="0"/>
                    <a:pt x="28" y="0"/>
                    <a:pt x="28" y="0"/>
                  </a:cubicBezTo>
                  <a:cubicBezTo>
                    <a:pt x="20" y="0"/>
                    <a:pt x="20" y="0"/>
                    <a:pt x="20" y="0"/>
                  </a:cubicBezTo>
                  <a:cubicBezTo>
                    <a:pt x="14" y="0"/>
                    <a:pt x="8" y="3"/>
                    <a:pt x="4" y="8"/>
                  </a:cubicBezTo>
                  <a:cubicBezTo>
                    <a:pt x="11" y="13"/>
                    <a:pt x="11" y="13"/>
                    <a:pt x="11" y="13"/>
                  </a:cubicBezTo>
                  <a:moveTo>
                    <a:pt x="8" y="55"/>
                  </a:moveTo>
                  <a:cubicBezTo>
                    <a:pt x="8" y="32"/>
                    <a:pt x="8" y="32"/>
                    <a:pt x="8" y="32"/>
                  </a:cubicBezTo>
                  <a:cubicBezTo>
                    <a:pt x="0" y="32"/>
                    <a:pt x="0" y="32"/>
                    <a:pt x="0" y="32"/>
                  </a:cubicBezTo>
                  <a:cubicBezTo>
                    <a:pt x="0" y="55"/>
                    <a:pt x="0" y="55"/>
                    <a:pt x="0" y="55"/>
                  </a:cubicBezTo>
                  <a:cubicBezTo>
                    <a:pt x="8" y="55"/>
                    <a:pt x="8" y="55"/>
                    <a:pt x="8" y="55"/>
                  </a:cubicBezTo>
                  <a:moveTo>
                    <a:pt x="8" y="100"/>
                  </a:moveTo>
                  <a:cubicBezTo>
                    <a:pt x="8" y="78"/>
                    <a:pt x="8" y="78"/>
                    <a:pt x="8" y="78"/>
                  </a:cubicBezTo>
                  <a:cubicBezTo>
                    <a:pt x="0" y="78"/>
                    <a:pt x="0" y="78"/>
                    <a:pt x="0" y="78"/>
                  </a:cubicBezTo>
                  <a:cubicBezTo>
                    <a:pt x="0" y="100"/>
                    <a:pt x="0" y="100"/>
                    <a:pt x="0" y="100"/>
                  </a:cubicBezTo>
                  <a:cubicBezTo>
                    <a:pt x="8" y="100"/>
                    <a:pt x="8" y="100"/>
                    <a:pt x="8" y="100"/>
                  </a:cubicBezTo>
                  <a:moveTo>
                    <a:pt x="8" y="145"/>
                  </a:moveTo>
                  <a:cubicBezTo>
                    <a:pt x="8" y="123"/>
                    <a:pt x="8" y="123"/>
                    <a:pt x="8" y="123"/>
                  </a:cubicBezTo>
                  <a:cubicBezTo>
                    <a:pt x="0" y="123"/>
                    <a:pt x="0" y="123"/>
                    <a:pt x="0" y="123"/>
                  </a:cubicBezTo>
                  <a:cubicBezTo>
                    <a:pt x="0" y="145"/>
                    <a:pt x="0" y="145"/>
                    <a:pt x="0" y="145"/>
                  </a:cubicBezTo>
                  <a:cubicBezTo>
                    <a:pt x="8" y="145"/>
                    <a:pt x="8" y="145"/>
                    <a:pt x="8" y="145"/>
                  </a:cubicBezTo>
                  <a:moveTo>
                    <a:pt x="8" y="191"/>
                  </a:moveTo>
                  <a:cubicBezTo>
                    <a:pt x="8" y="168"/>
                    <a:pt x="8" y="168"/>
                    <a:pt x="8" y="168"/>
                  </a:cubicBezTo>
                  <a:cubicBezTo>
                    <a:pt x="0" y="168"/>
                    <a:pt x="0" y="168"/>
                    <a:pt x="0" y="168"/>
                  </a:cubicBezTo>
                  <a:cubicBezTo>
                    <a:pt x="0" y="191"/>
                    <a:pt x="0" y="191"/>
                    <a:pt x="0" y="191"/>
                  </a:cubicBezTo>
                  <a:cubicBezTo>
                    <a:pt x="8" y="191"/>
                    <a:pt x="8" y="191"/>
                    <a:pt x="8" y="191"/>
                  </a:cubicBezTo>
                  <a:moveTo>
                    <a:pt x="22" y="221"/>
                  </a:moveTo>
                  <a:cubicBezTo>
                    <a:pt x="20" y="221"/>
                    <a:pt x="20" y="221"/>
                    <a:pt x="20" y="221"/>
                  </a:cubicBezTo>
                  <a:cubicBezTo>
                    <a:pt x="15" y="221"/>
                    <a:pt x="10" y="218"/>
                    <a:pt x="9" y="212"/>
                  </a:cubicBezTo>
                  <a:cubicBezTo>
                    <a:pt x="1" y="214"/>
                    <a:pt x="1" y="214"/>
                    <a:pt x="1" y="214"/>
                  </a:cubicBezTo>
                  <a:cubicBezTo>
                    <a:pt x="3" y="223"/>
                    <a:pt x="11" y="229"/>
                    <a:pt x="20" y="229"/>
                  </a:cubicBezTo>
                  <a:cubicBezTo>
                    <a:pt x="22" y="229"/>
                    <a:pt x="22" y="229"/>
                    <a:pt x="22" y="229"/>
                  </a:cubicBezTo>
                  <a:cubicBezTo>
                    <a:pt x="22" y="221"/>
                    <a:pt x="22" y="221"/>
                    <a:pt x="22" y="221"/>
                  </a:cubicBezTo>
                  <a:moveTo>
                    <a:pt x="67" y="221"/>
                  </a:moveTo>
                  <a:cubicBezTo>
                    <a:pt x="44" y="221"/>
                    <a:pt x="44" y="221"/>
                    <a:pt x="44" y="221"/>
                  </a:cubicBezTo>
                  <a:cubicBezTo>
                    <a:pt x="44" y="229"/>
                    <a:pt x="44" y="229"/>
                    <a:pt x="44" y="229"/>
                  </a:cubicBezTo>
                  <a:cubicBezTo>
                    <a:pt x="67" y="229"/>
                    <a:pt x="67" y="229"/>
                    <a:pt x="67" y="229"/>
                  </a:cubicBezTo>
                  <a:cubicBezTo>
                    <a:pt x="67" y="221"/>
                    <a:pt x="67" y="221"/>
                    <a:pt x="67" y="221"/>
                  </a:cubicBezTo>
                  <a:moveTo>
                    <a:pt x="112" y="221"/>
                  </a:moveTo>
                  <a:cubicBezTo>
                    <a:pt x="90" y="221"/>
                    <a:pt x="90" y="221"/>
                    <a:pt x="90" y="221"/>
                  </a:cubicBezTo>
                  <a:cubicBezTo>
                    <a:pt x="90" y="229"/>
                    <a:pt x="90" y="229"/>
                    <a:pt x="90" y="229"/>
                  </a:cubicBezTo>
                  <a:cubicBezTo>
                    <a:pt x="112" y="229"/>
                    <a:pt x="112" y="229"/>
                    <a:pt x="112" y="229"/>
                  </a:cubicBezTo>
                  <a:cubicBezTo>
                    <a:pt x="112" y="221"/>
                    <a:pt x="112" y="221"/>
                    <a:pt x="112" y="221"/>
                  </a:cubicBezTo>
                  <a:moveTo>
                    <a:pt x="158" y="221"/>
                  </a:moveTo>
                  <a:cubicBezTo>
                    <a:pt x="135" y="221"/>
                    <a:pt x="135" y="221"/>
                    <a:pt x="135" y="221"/>
                  </a:cubicBezTo>
                  <a:cubicBezTo>
                    <a:pt x="135" y="229"/>
                    <a:pt x="135" y="229"/>
                    <a:pt x="135" y="229"/>
                  </a:cubicBezTo>
                  <a:cubicBezTo>
                    <a:pt x="158" y="229"/>
                    <a:pt x="158" y="229"/>
                    <a:pt x="158" y="229"/>
                  </a:cubicBezTo>
                  <a:cubicBezTo>
                    <a:pt x="158" y="221"/>
                    <a:pt x="158" y="221"/>
                    <a:pt x="158" y="221"/>
                  </a:cubicBezTo>
                  <a:moveTo>
                    <a:pt x="203" y="221"/>
                  </a:moveTo>
                  <a:cubicBezTo>
                    <a:pt x="180" y="221"/>
                    <a:pt x="180" y="221"/>
                    <a:pt x="180" y="221"/>
                  </a:cubicBezTo>
                  <a:cubicBezTo>
                    <a:pt x="180" y="229"/>
                    <a:pt x="180" y="229"/>
                    <a:pt x="180" y="229"/>
                  </a:cubicBezTo>
                  <a:cubicBezTo>
                    <a:pt x="203" y="229"/>
                    <a:pt x="203" y="229"/>
                    <a:pt x="203" y="229"/>
                  </a:cubicBezTo>
                  <a:cubicBezTo>
                    <a:pt x="203" y="221"/>
                    <a:pt x="203" y="221"/>
                    <a:pt x="203" y="221"/>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6"/>
            <p:cNvSpPr>
              <a:spLocks/>
            </p:cNvSpPr>
            <p:nvPr/>
          </p:nvSpPr>
          <p:spPr bwMode="auto">
            <a:xfrm>
              <a:off x="3675667" y="3406458"/>
              <a:ext cx="278897" cy="35071"/>
            </a:xfrm>
            <a:custGeom>
              <a:avLst/>
              <a:gdLst>
                <a:gd name="T0" fmla="*/ 151 w 167"/>
                <a:gd name="T1" fmla="*/ 0 h 21"/>
                <a:gd name="T2" fmla="*/ 11 w 167"/>
                <a:gd name="T3" fmla="*/ 0 h 21"/>
                <a:gd name="T4" fmla="*/ 0 w 167"/>
                <a:gd name="T5" fmla="*/ 21 h 21"/>
                <a:gd name="T6" fmla="*/ 167 w 167"/>
                <a:gd name="T7" fmla="*/ 21 h 21"/>
                <a:gd name="T8" fmla="*/ 151 w 167"/>
                <a:gd name="T9" fmla="*/ 0 h 21"/>
              </a:gdLst>
              <a:ahLst/>
              <a:cxnLst>
                <a:cxn ang="0">
                  <a:pos x="T0" y="T1"/>
                </a:cxn>
                <a:cxn ang="0">
                  <a:pos x="T2" y="T3"/>
                </a:cxn>
                <a:cxn ang="0">
                  <a:pos x="T4" y="T5"/>
                </a:cxn>
                <a:cxn ang="0">
                  <a:pos x="T6" y="T7"/>
                </a:cxn>
                <a:cxn ang="0">
                  <a:pos x="T8" y="T9"/>
                </a:cxn>
              </a:cxnLst>
              <a:rect l="0" t="0" r="r" b="b"/>
              <a:pathLst>
                <a:path w="167" h="21">
                  <a:moveTo>
                    <a:pt x="151" y="0"/>
                  </a:moveTo>
                  <a:lnTo>
                    <a:pt x="11" y="0"/>
                  </a:lnTo>
                  <a:lnTo>
                    <a:pt x="0" y="21"/>
                  </a:lnTo>
                  <a:lnTo>
                    <a:pt x="167" y="21"/>
                  </a:lnTo>
                  <a:lnTo>
                    <a:pt x="151"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Rectangle 77"/>
            <p:cNvSpPr>
              <a:spLocks noChangeArrowheads="1"/>
            </p:cNvSpPr>
            <p:nvPr/>
          </p:nvSpPr>
          <p:spPr bwMode="auto">
            <a:xfrm>
              <a:off x="3675667" y="3441529"/>
              <a:ext cx="278897" cy="668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8"/>
            <p:cNvSpPr>
              <a:spLocks/>
            </p:cNvSpPr>
            <p:nvPr/>
          </p:nvSpPr>
          <p:spPr bwMode="auto">
            <a:xfrm>
              <a:off x="3533713" y="2998967"/>
              <a:ext cx="561134" cy="337349"/>
            </a:xfrm>
            <a:custGeom>
              <a:avLst/>
              <a:gdLst>
                <a:gd name="T0" fmla="*/ 5 w 175"/>
                <a:gd name="T1" fmla="*/ 105 h 105"/>
                <a:gd name="T2" fmla="*/ 0 w 175"/>
                <a:gd name="T3" fmla="*/ 99 h 105"/>
                <a:gd name="T4" fmla="*/ 0 w 175"/>
                <a:gd name="T5" fmla="*/ 6 h 105"/>
                <a:gd name="T6" fmla="*/ 5 w 175"/>
                <a:gd name="T7" fmla="*/ 0 h 105"/>
                <a:gd name="T8" fmla="*/ 170 w 175"/>
                <a:gd name="T9" fmla="*/ 0 h 105"/>
                <a:gd name="T10" fmla="*/ 175 w 175"/>
                <a:gd name="T11" fmla="*/ 6 h 105"/>
                <a:gd name="T12" fmla="*/ 175 w 175"/>
                <a:gd name="T13" fmla="*/ 99 h 105"/>
                <a:gd name="T14" fmla="*/ 170 w 175"/>
                <a:gd name="T15" fmla="*/ 105 h 105"/>
                <a:gd name="T16" fmla="*/ 5 w 175"/>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5">
                  <a:moveTo>
                    <a:pt x="5" y="105"/>
                  </a:moveTo>
                  <a:cubicBezTo>
                    <a:pt x="2" y="105"/>
                    <a:pt x="0" y="103"/>
                    <a:pt x="0" y="99"/>
                  </a:cubicBezTo>
                  <a:cubicBezTo>
                    <a:pt x="0" y="6"/>
                    <a:pt x="0" y="6"/>
                    <a:pt x="0" y="6"/>
                  </a:cubicBezTo>
                  <a:cubicBezTo>
                    <a:pt x="0" y="3"/>
                    <a:pt x="2" y="0"/>
                    <a:pt x="5" y="0"/>
                  </a:cubicBezTo>
                  <a:cubicBezTo>
                    <a:pt x="170" y="0"/>
                    <a:pt x="170" y="0"/>
                    <a:pt x="170" y="0"/>
                  </a:cubicBezTo>
                  <a:cubicBezTo>
                    <a:pt x="173" y="0"/>
                    <a:pt x="175" y="3"/>
                    <a:pt x="175" y="6"/>
                  </a:cubicBezTo>
                  <a:cubicBezTo>
                    <a:pt x="175" y="99"/>
                    <a:pt x="175" y="99"/>
                    <a:pt x="175" y="99"/>
                  </a:cubicBezTo>
                  <a:cubicBezTo>
                    <a:pt x="175" y="103"/>
                    <a:pt x="173" y="105"/>
                    <a:pt x="170" y="105"/>
                  </a:cubicBezTo>
                  <a:cubicBezTo>
                    <a:pt x="5" y="105"/>
                    <a:pt x="5" y="105"/>
                    <a:pt x="5" y="10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9"/>
            <p:cNvSpPr>
              <a:spLocks/>
            </p:cNvSpPr>
            <p:nvPr/>
          </p:nvSpPr>
          <p:spPr bwMode="auto">
            <a:xfrm>
              <a:off x="3777539" y="3336316"/>
              <a:ext cx="70142" cy="86842"/>
            </a:xfrm>
            <a:custGeom>
              <a:avLst/>
              <a:gdLst>
                <a:gd name="T0" fmla="*/ 15 w 22"/>
                <a:gd name="T1" fmla="*/ 0 h 27"/>
                <a:gd name="T2" fmla="*/ 16 w 22"/>
                <a:gd name="T3" fmla="*/ 2 h 27"/>
                <a:gd name="T4" fmla="*/ 11 w 22"/>
                <a:gd name="T5" fmla="*/ 8 h 27"/>
                <a:gd name="T6" fmla="*/ 6 w 22"/>
                <a:gd name="T7" fmla="*/ 2 h 27"/>
                <a:gd name="T8" fmla="*/ 6 w 22"/>
                <a:gd name="T9" fmla="*/ 0 h 27"/>
                <a:gd name="T10" fmla="*/ 0 w 22"/>
                <a:gd name="T11" fmla="*/ 0 h 27"/>
                <a:gd name="T12" fmla="*/ 0 w 22"/>
                <a:gd name="T13" fmla="*/ 27 h 27"/>
                <a:gd name="T14" fmla="*/ 22 w 22"/>
                <a:gd name="T15" fmla="*/ 27 h 27"/>
                <a:gd name="T16" fmla="*/ 22 w 22"/>
                <a:gd name="T17" fmla="*/ 0 h 27"/>
                <a:gd name="T18" fmla="*/ 15 w 22"/>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7">
                  <a:moveTo>
                    <a:pt x="15" y="0"/>
                  </a:moveTo>
                  <a:cubicBezTo>
                    <a:pt x="16" y="1"/>
                    <a:pt x="16" y="1"/>
                    <a:pt x="16" y="2"/>
                  </a:cubicBezTo>
                  <a:cubicBezTo>
                    <a:pt x="16" y="6"/>
                    <a:pt x="14" y="8"/>
                    <a:pt x="11" y="8"/>
                  </a:cubicBezTo>
                  <a:cubicBezTo>
                    <a:pt x="8" y="8"/>
                    <a:pt x="6" y="6"/>
                    <a:pt x="6" y="2"/>
                  </a:cubicBezTo>
                  <a:cubicBezTo>
                    <a:pt x="6" y="1"/>
                    <a:pt x="6" y="1"/>
                    <a:pt x="6" y="0"/>
                  </a:cubicBezTo>
                  <a:cubicBezTo>
                    <a:pt x="0" y="0"/>
                    <a:pt x="0" y="0"/>
                    <a:pt x="0" y="0"/>
                  </a:cubicBezTo>
                  <a:cubicBezTo>
                    <a:pt x="0" y="27"/>
                    <a:pt x="0" y="27"/>
                    <a:pt x="0" y="27"/>
                  </a:cubicBezTo>
                  <a:cubicBezTo>
                    <a:pt x="22" y="27"/>
                    <a:pt x="22" y="27"/>
                    <a:pt x="22" y="27"/>
                  </a:cubicBezTo>
                  <a:cubicBezTo>
                    <a:pt x="22" y="0"/>
                    <a:pt x="22" y="0"/>
                    <a:pt x="22" y="0"/>
                  </a:cubicBezTo>
                  <a:lnTo>
                    <a:pt x="1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80"/>
            <p:cNvSpPr>
              <a:spLocks/>
            </p:cNvSpPr>
            <p:nvPr/>
          </p:nvSpPr>
          <p:spPr bwMode="auto">
            <a:xfrm>
              <a:off x="3547073" y="3015668"/>
              <a:ext cx="532744" cy="292258"/>
            </a:xfrm>
            <a:custGeom>
              <a:avLst/>
              <a:gdLst>
                <a:gd name="T0" fmla="*/ 166 w 166"/>
                <a:gd name="T1" fmla="*/ 89 h 91"/>
                <a:gd name="T2" fmla="*/ 164 w 166"/>
                <a:gd name="T3" fmla="*/ 91 h 91"/>
                <a:gd name="T4" fmla="*/ 3 w 166"/>
                <a:gd name="T5" fmla="*/ 91 h 91"/>
                <a:gd name="T6" fmla="*/ 0 w 166"/>
                <a:gd name="T7" fmla="*/ 89 h 91"/>
                <a:gd name="T8" fmla="*/ 0 w 166"/>
                <a:gd name="T9" fmla="*/ 2 h 91"/>
                <a:gd name="T10" fmla="*/ 3 w 166"/>
                <a:gd name="T11" fmla="*/ 0 h 91"/>
                <a:gd name="T12" fmla="*/ 164 w 166"/>
                <a:gd name="T13" fmla="*/ 0 h 91"/>
                <a:gd name="T14" fmla="*/ 166 w 166"/>
                <a:gd name="T15" fmla="*/ 2 h 91"/>
                <a:gd name="T16" fmla="*/ 166 w 166"/>
                <a:gd name="T17"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91">
                  <a:moveTo>
                    <a:pt x="166" y="89"/>
                  </a:moveTo>
                  <a:cubicBezTo>
                    <a:pt x="166" y="90"/>
                    <a:pt x="165" y="91"/>
                    <a:pt x="164" y="91"/>
                  </a:cubicBezTo>
                  <a:cubicBezTo>
                    <a:pt x="3" y="91"/>
                    <a:pt x="3" y="91"/>
                    <a:pt x="3" y="91"/>
                  </a:cubicBezTo>
                  <a:cubicBezTo>
                    <a:pt x="1" y="91"/>
                    <a:pt x="0" y="90"/>
                    <a:pt x="0" y="89"/>
                  </a:cubicBezTo>
                  <a:cubicBezTo>
                    <a:pt x="0" y="2"/>
                    <a:pt x="0" y="2"/>
                    <a:pt x="0" y="2"/>
                  </a:cubicBezTo>
                  <a:cubicBezTo>
                    <a:pt x="0" y="1"/>
                    <a:pt x="1" y="0"/>
                    <a:pt x="3" y="0"/>
                  </a:cubicBezTo>
                  <a:cubicBezTo>
                    <a:pt x="164" y="0"/>
                    <a:pt x="164" y="0"/>
                    <a:pt x="164" y="0"/>
                  </a:cubicBezTo>
                  <a:cubicBezTo>
                    <a:pt x="165" y="0"/>
                    <a:pt x="166" y="1"/>
                    <a:pt x="166" y="2"/>
                  </a:cubicBezTo>
                  <a:cubicBezTo>
                    <a:pt x="166" y="89"/>
                    <a:pt x="166" y="89"/>
                    <a:pt x="166" y="89"/>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81"/>
            <p:cNvSpPr>
              <a:spLocks/>
            </p:cNvSpPr>
            <p:nvPr/>
          </p:nvSpPr>
          <p:spPr bwMode="auto">
            <a:xfrm>
              <a:off x="3668986" y="3015668"/>
              <a:ext cx="410831" cy="292258"/>
            </a:xfrm>
            <a:custGeom>
              <a:avLst/>
              <a:gdLst>
                <a:gd name="T0" fmla="*/ 126 w 128"/>
                <a:gd name="T1" fmla="*/ 0 h 91"/>
                <a:gd name="T2" fmla="*/ 110 w 128"/>
                <a:gd name="T3" fmla="*/ 0 h 91"/>
                <a:gd name="T4" fmla="*/ 0 w 128"/>
                <a:gd name="T5" fmla="*/ 91 h 91"/>
                <a:gd name="T6" fmla="*/ 126 w 128"/>
                <a:gd name="T7" fmla="*/ 91 h 91"/>
                <a:gd name="T8" fmla="*/ 128 w 128"/>
                <a:gd name="T9" fmla="*/ 89 h 91"/>
                <a:gd name="T10" fmla="*/ 128 w 128"/>
                <a:gd name="T11" fmla="*/ 2 h 91"/>
                <a:gd name="T12" fmla="*/ 126 w 128"/>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28" h="91">
                  <a:moveTo>
                    <a:pt x="126" y="0"/>
                  </a:moveTo>
                  <a:cubicBezTo>
                    <a:pt x="126" y="0"/>
                    <a:pt x="126" y="0"/>
                    <a:pt x="110" y="0"/>
                  </a:cubicBezTo>
                  <a:cubicBezTo>
                    <a:pt x="0" y="91"/>
                    <a:pt x="0" y="91"/>
                    <a:pt x="0" y="91"/>
                  </a:cubicBezTo>
                  <a:cubicBezTo>
                    <a:pt x="23" y="91"/>
                    <a:pt x="62" y="91"/>
                    <a:pt x="126" y="91"/>
                  </a:cubicBezTo>
                  <a:cubicBezTo>
                    <a:pt x="127" y="91"/>
                    <a:pt x="128" y="90"/>
                    <a:pt x="128" y="89"/>
                  </a:cubicBezTo>
                  <a:cubicBezTo>
                    <a:pt x="128" y="2"/>
                    <a:pt x="128" y="2"/>
                    <a:pt x="128" y="2"/>
                  </a:cubicBezTo>
                  <a:cubicBezTo>
                    <a:pt x="128" y="1"/>
                    <a:pt x="127" y="0"/>
                    <a:pt x="126" y="0"/>
                  </a:cubicBezTo>
                </a:path>
              </a:pathLst>
            </a:custGeom>
            <a:solidFill>
              <a:srgbClr val="37A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69"/>
          <p:cNvGrpSpPr>
            <a:grpSpLocks noChangeAspect="1"/>
          </p:cNvGrpSpPr>
          <p:nvPr/>
        </p:nvGrpSpPr>
        <p:grpSpPr>
          <a:xfrm>
            <a:off x="7491102" y="5376028"/>
            <a:ext cx="596543" cy="509668"/>
            <a:chOff x="3383409" y="2838643"/>
            <a:chExt cx="860072" cy="734819"/>
          </a:xfrm>
        </p:grpSpPr>
        <p:sp>
          <p:nvSpPr>
            <p:cNvPr id="71" name="Freeform 75"/>
            <p:cNvSpPr>
              <a:spLocks noEditPoints="1"/>
            </p:cNvSpPr>
            <p:nvPr/>
          </p:nvSpPr>
          <p:spPr bwMode="auto">
            <a:xfrm>
              <a:off x="3383409" y="2838643"/>
              <a:ext cx="860072" cy="734819"/>
            </a:xfrm>
            <a:custGeom>
              <a:avLst/>
              <a:gdLst>
                <a:gd name="T0" fmla="*/ 226 w 268"/>
                <a:gd name="T1" fmla="*/ 221 h 229"/>
                <a:gd name="T2" fmla="*/ 248 w 268"/>
                <a:gd name="T3" fmla="*/ 229 h 229"/>
                <a:gd name="T4" fmla="*/ 260 w 268"/>
                <a:gd name="T5" fmla="*/ 206 h 229"/>
                <a:gd name="T6" fmla="*/ 253 w 268"/>
                <a:gd name="T7" fmla="*/ 220 h 229"/>
                <a:gd name="T8" fmla="*/ 268 w 268"/>
                <a:gd name="T9" fmla="*/ 209 h 229"/>
                <a:gd name="T10" fmla="*/ 260 w 268"/>
                <a:gd name="T11" fmla="*/ 206 h 229"/>
                <a:gd name="T12" fmla="*/ 260 w 268"/>
                <a:gd name="T13" fmla="*/ 160 h 229"/>
                <a:gd name="T14" fmla="*/ 268 w 268"/>
                <a:gd name="T15" fmla="*/ 183 h 229"/>
                <a:gd name="T16" fmla="*/ 260 w 268"/>
                <a:gd name="T17" fmla="*/ 160 h 229"/>
                <a:gd name="T18" fmla="*/ 260 w 268"/>
                <a:gd name="T19" fmla="*/ 138 h 229"/>
                <a:gd name="T20" fmla="*/ 268 w 268"/>
                <a:gd name="T21" fmla="*/ 115 h 229"/>
                <a:gd name="T22" fmla="*/ 260 w 268"/>
                <a:gd name="T23" fmla="*/ 70 h 229"/>
                <a:gd name="T24" fmla="*/ 268 w 268"/>
                <a:gd name="T25" fmla="*/ 92 h 229"/>
                <a:gd name="T26" fmla="*/ 260 w 268"/>
                <a:gd name="T27" fmla="*/ 70 h 229"/>
                <a:gd name="T28" fmla="*/ 260 w 268"/>
                <a:gd name="T29" fmla="*/ 47 h 229"/>
                <a:gd name="T30" fmla="*/ 268 w 268"/>
                <a:gd name="T31" fmla="*/ 24 h 229"/>
                <a:gd name="T32" fmla="*/ 232 w 268"/>
                <a:gd name="T33" fmla="*/ 8 h 229"/>
                <a:gd name="T34" fmla="*/ 253 w 268"/>
                <a:gd name="T35" fmla="*/ 9 h 229"/>
                <a:gd name="T36" fmla="*/ 248 w 268"/>
                <a:gd name="T37" fmla="*/ 0 h 229"/>
                <a:gd name="T38" fmla="*/ 232 w 268"/>
                <a:gd name="T39" fmla="*/ 8 h 229"/>
                <a:gd name="T40" fmla="*/ 209 w 268"/>
                <a:gd name="T41" fmla="*/ 8 h 229"/>
                <a:gd name="T42" fmla="*/ 187 w 268"/>
                <a:gd name="T43" fmla="*/ 0 h 229"/>
                <a:gd name="T44" fmla="*/ 142 w 268"/>
                <a:gd name="T45" fmla="*/ 8 h 229"/>
                <a:gd name="T46" fmla="*/ 164 w 268"/>
                <a:gd name="T47" fmla="*/ 0 h 229"/>
                <a:gd name="T48" fmla="*/ 142 w 268"/>
                <a:gd name="T49" fmla="*/ 8 h 229"/>
                <a:gd name="T50" fmla="*/ 119 w 268"/>
                <a:gd name="T51" fmla="*/ 8 h 229"/>
                <a:gd name="T52" fmla="*/ 96 w 268"/>
                <a:gd name="T53" fmla="*/ 0 h 229"/>
                <a:gd name="T54" fmla="*/ 51 w 268"/>
                <a:gd name="T55" fmla="*/ 8 h 229"/>
                <a:gd name="T56" fmla="*/ 74 w 268"/>
                <a:gd name="T57" fmla="*/ 0 h 229"/>
                <a:gd name="T58" fmla="*/ 51 w 268"/>
                <a:gd name="T59" fmla="*/ 8 h 229"/>
                <a:gd name="T60" fmla="*/ 20 w 268"/>
                <a:gd name="T61" fmla="*/ 8 h 229"/>
                <a:gd name="T62" fmla="*/ 28 w 268"/>
                <a:gd name="T63" fmla="*/ 0 h 229"/>
                <a:gd name="T64" fmla="*/ 4 w 268"/>
                <a:gd name="T65" fmla="*/ 8 h 229"/>
                <a:gd name="T66" fmla="*/ 8 w 268"/>
                <a:gd name="T67" fmla="*/ 55 h 229"/>
                <a:gd name="T68" fmla="*/ 0 w 268"/>
                <a:gd name="T69" fmla="*/ 32 h 229"/>
                <a:gd name="T70" fmla="*/ 8 w 268"/>
                <a:gd name="T71" fmla="*/ 55 h 229"/>
                <a:gd name="T72" fmla="*/ 8 w 268"/>
                <a:gd name="T73" fmla="*/ 78 h 229"/>
                <a:gd name="T74" fmla="*/ 0 w 268"/>
                <a:gd name="T75" fmla="*/ 100 h 229"/>
                <a:gd name="T76" fmla="*/ 8 w 268"/>
                <a:gd name="T77" fmla="*/ 145 h 229"/>
                <a:gd name="T78" fmla="*/ 0 w 268"/>
                <a:gd name="T79" fmla="*/ 123 h 229"/>
                <a:gd name="T80" fmla="*/ 8 w 268"/>
                <a:gd name="T81" fmla="*/ 145 h 229"/>
                <a:gd name="T82" fmla="*/ 8 w 268"/>
                <a:gd name="T83" fmla="*/ 168 h 229"/>
                <a:gd name="T84" fmla="*/ 0 w 268"/>
                <a:gd name="T85" fmla="*/ 191 h 229"/>
                <a:gd name="T86" fmla="*/ 22 w 268"/>
                <a:gd name="T87" fmla="*/ 221 h 229"/>
                <a:gd name="T88" fmla="*/ 9 w 268"/>
                <a:gd name="T89" fmla="*/ 212 h 229"/>
                <a:gd name="T90" fmla="*/ 20 w 268"/>
                <a:gd name="T91" fmla="*/ 229 h 229"/>
                <a:gd name="T92" fmla="*/ 22 w 268"/>
                <a:gd name="T93" fmla="*/ 221 h 229"/>
                <a:gd name="T94" fmla="*/ 44 w 268"/>
                <a:gd name="T95" fmla="*/ 221 h 229"/>
                <a:gd name="T96" fmla="*/ 67 w 268"/>
                <a:gd name="T97" fmla="*/ 229 h 229"/>
                <a:gd name="T98" fmla="*/ 112 w 268"/>
                <a:gd name="T99" fmla="*/ 221 h 229"/>
                <a:gd name="T100" fmla="*/ 90 w 268"/>
                <a:gd name="T101" fmla="*/ 229 h 229"/>
                <a:gd name="T102" fmla="*/ 112 w 268"/>
                <a:gd name="T103" fmla="*/ 221 h 229"/>
                <a:gd name="T104" fmla="*/ 135 w 268"/>
                <a:gd name="T105" fmla="*/ 221 h 229"/>
                <a:gd name="T106" fmla="*/ 158 w 268"/>
                <a:gd name="T107" fmla="*/ 229 h 229"/>
                <a:gd name="T108" fmla="*/ 203 w 268"/>
                <a:gd name="T109" fmla="*/ 221 h 229"/>
                <a:gd name="T110" fmla="*/ 180 w 268"/>
                <a:gd name="T111" fmla="*/ 229 h 229"/>
                <a:gd name="T112" fmla="*/ 203 w 268"/>
                <a:gd name="T113" fmla="*/ 22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229">
                  <a:moveTo>
                    <a:pt x="248" y="221"/>
                  </a:moveTo>
                  <a:cubicBezTo>
                    <a:pt x="226" y="221"/>
                    <a:pt x="226" y="221"/>
                    <a:pt x="226" y="221"/>
                  </a:cubicBezTo>
                  <a:cubicBezTo>
                    <a:pt x="226" y="229"/>
                    <a:pt x="226" y="229"/>
                    <a:pt x="226" y="229"/>
                  </a:cubicBezTo>
                  <a:cubicBezTo>
                    <a:pt x="248" y="229"/>
                    <a:pt x="248" y="229"/>
                    <a:pt x="248" y="229"/>
                  </a:cubicBezTo>
                  <a:cubicBezTo>
                    <a:pt x="248" y="221"/>
                    <a:pt x="248" y="221"/>
                    <a:pt x="248" y="221"/>
                  </a:cubicBezTo>
                  <a:moveTo>
                    <a:pt x="260" y="206"/>
                  </a:moveTo>
                  <a:cubicBezTo>
                    <a:pt x="260" y="209"/>
                    <a:pt x="260" y="209"/>
                    <a:pt x="260" y="209"/>
                  </a:cubicBezTo>
                  <a:cubicBezTo>
                    <a:pt x="260" y="214"/>
                    <a:pt x="257" y="219"/>
                    <a:pt x="253" y="220"/>
                  </a:cubicBezTo>
                  <a:cubicBezTo>
                    <a:pt x="256" y="228"/>
                    <a:pt x="256" y="228"/>
                    <a:pt x="256" y="228"/>
                  </a:cubicBezTo>
                  <a:cubicBezTo>
                    <a:pt x="263" y="225"/>
                    <a:pt x="268" y="218"/>
                    <a:pt x="268" y="209"/>
                  </a:cubicBezTo>
                  <a:cubicBezTo>
                    <a:pt x="268" y="206"/>
                    <a:pt x="268" y="206"/>
                    <a:pt x="268" y="206"/>
                  </a:cubicBezTo>
                  <a:cubicBezTo>
                    <a:pt x="260" y="206"/>
                    <a:pt x="260" y="206"/>
                    <a:pt x="260" y="206"/>
                  </a:cubicBezTo>
                  <a:cubicBezTo>
                    <a:pt x="260" y="206"/>
                    <a:pt x="260" y="206"/>
                    <a:pt x="260" y="206"/>
                  </a:cubicBezTo>
                  <a:moveTo>
                    <a:pt x="260" y="160"/>
                  </a:moveTo>
                  <a:cubicBezTo>
                    <a:pt x="260" y="183"/>
                    <a:pt x="260" y="183"/>
                    <a:pt x="260" y="183"/>
                  </a:cubicBezTo>
                  <a:cubicBezTo>
                    <a:pt x="268" y="183"/>
                    <a:pt x="268" y="183"/>
                    <a:pt x="268" y="183"/>
                  </a:cubicBezTo>
                  <a:cubicBezTo>
                    <a:pt x="268" y="160"/>
                    <a:pt x="268" y="160"/>
                    <a:pt x="268" y="160"/>
                  </a:cubicBezTo>
                  <a:cubicBezTo>
                    <a:pt x="260" y="160"/>
                    <a:pt x="260" y="160"/>
                    <a:pt x="260" y="160"/>
                  </a:cubicBezTo>
                  <a:moveTo>
                    <a:pt x="260" y="115"/>
                  </a:moveTo>
                  <a:cubicBezTo>
                    <a:pt x="260" y="138"/>
                    <a:pt x="260" y="138"/>
                    <a:pt x="260" y="138"/>
                  </a:cubicBezTo>
                  <a:cubicBezTo>
                    <a:pt x="268" y="138"/>
                    <a:pt x="268" y="138"/>
                    <a:pt x="268" y="138"/>
                  </a:cubicBezTo>
                  <a:cubicBezTo>
                    <a:pt x="268" y="115"/>
                    <a:pt x="268" y="115"/>
                    <a:pt x="268" y="115"/>
                  </a:cubicBezTo>
                  <a:cubicBezTo>
                    <a:pt x="260" y="115"/>
                    <a:pt x="260" y="115"/>
                    <a:pt x="260" y="115"/>
                  </a:cubicBezTo>
                  <a:moveTo>
                    <a:pt x="260" y="70"/>
                  </a:moveTo>
                  <a:cubicBezTo>
                    <a:pt x="260" y="92"/>
                    <a:pt x="260" y="92"/>
                    <a:pt x="260" y="92"/>
                  </a:cubicBezTo>
                  <a:cubicBezTo>
                    <a:pt x="268" y="92"/>
                    <a:pt x="268" y="92"/>
                    <a:pt x="268" y="92"/>
                  </a:cubicBezTo>
                  <a:cubicBezTo>
                    <a:pt x="268" y="70"/>
                    <a:pt x="268" y="70"/>
                    <a:pt x="268" y="70"/>
                  </a:cubicBezTo>
                  <a:cubicBezTo>
                    <a:pt x="260" y="70"/>
                    <a:pt x="260" y="70"/>
                    <a:pt x="260" y="70"/>
                  </a:cubicBezTo>
                  <a:moveTo>
                    <a:pt x="260" y="24"/>
                  </a:moveTo>
                  <a:cubicBezTo>
                    <a:pt x="260" y="47"/>
                    <a:pt x="260" y="47"/>
                    <a:pt x="260" y="47"/>
                  </a:cubicBezTo>
                  <a:cubicBezTo>
                    <a:pt x="268" y="47"/>
                    <a:pt x="268" y="47"/>
                    <a:pt x="268" y="47"/>
                  </a:cubicBezTo>
                  <a:cubicBezTo>
                    <a:pt x="268" y="24"/>
                    <a:pt x="268" y="24"/>
                    <a:pt x="268" y="24"/>
                  </a:cubicBezTo>
                  <a:cubicBezTo>
                    <a:pt x="260" y="24"/>
                    <a:pt x="260" y="24"/>
                    <a:pt x="260" y="24"/>
                  </a:cubicBezTo>
                  <a:moveTo>
                    <a:pt x="232" y="8"/>
                  </a:moveTo>
                  <a:cubicBezTo>
                    <a:pt x="248" y="8"/>
                    <a:pt x="248" y="8"/>
                    <a:pt x="248" y="8"/>
                  </a:cubicBezTo>
                  <a:cubicBezTo>
                    <a:pt x="250" y="8"/>
                    <a:pt x="251" y="9"/>
                    <a:pt x="253" y="9"/>
                  </a:cubicBezTo>
                  <a:cubicBezTo>
                    <a:pt x="256" y="2"/>
                    <a:pt x="256" y="2"/>
                    <a:pt x="256" y="2"/>
                  </a:cubicBezTo>
                  <a:cubicBezTo>
                    <a:pt x="254" y="1"/>
                    <a:pt x="251" y="0"/>
                    <a:pt x="248" y="0"/>
                  </a:cubicBezTo>
                  <a:cubicBezTo>
                    <a:pt x="232" y="0"/>
                    <a:pt x="232" y="0"/>
                    <a:pt x="232" y="0"/>
                  </a:cubicBezTo>
                  <a:cubicBezTo>
                    <a:pt x="232" y="8"/>
                    <a:pt x="232" y="8"/>
                    <a:pt x="232" y="8"/>
                  </a:cubicBezTo>
                  <a:moveTo>
                    <a:pt x="187" y="8"/>
                  </a:moveTo>
                  <a:cubicBezTo>
                    <a:pt x="209" y="8"/>
                    <a:pt x="209" y="8"/>
                    <a:pt x="209" y="8"/>
                  </a:cubicBezTo>
                  <a:cubicBezTo>
                    <a:pt x="209" y="0"/>
                    <a:pt x="209" y="0"/>
                    <a:pt x="209" y="0"/>
                  </a:cubicBezTo>
                  <a:cubicBezTo>
                    <a:pt x="187" y="0"/>
                    <a:pt x="187" y="0"/>
                    <a:pt x="187" y="0"/>
                  </a:cubicBezTo>
                  <a:cubicBezTo>
                    <a:pt x="187" y="8"/>
                    <a:pt x="187" y="8"/>
                    <a:pt x="187" y="8"/>
                  </a:cubicBezTo>
                  <a:moveTo>
                    <a:pt x="142" y="8"/>
                  </a:moveTo>
                  <a:cubicBezTo>
                    <a:pt x="164" y="8"/>
                    <a:pt x="164" y="8"/>
                    <a:pt x="164" y="8"/>
                  </a:cubicBezTo>
                  <a:cubicBezTo>
                    <a:pt x="164" y="0"/>
                    <a:pt x="164" y="0"/>
                    <a:pt x="164" y="0"/>
                  </a:cubicBezTo>
                  <a:cubicBezTo>
                    <a:pt x="142" y="0"/>
                    <a:pt x="142" y="0"/>
                    <a:pt x="142" y="0"/>
                  </a:cubicBezTo>
                  <a:cubicBezTo>
                    <a:pt x="142" y="8"/>
                    <a:pt x="142" y="8"/>
                    <a:pt x="142" y="8"/>
                  </a:cubicBezTo>
                  <a:moveTo>
                    <a:pt x="96" y="8"/>
                  </a:moveTo>
                  <a:cubicBezTo>
                    <a:pt x="119" y="8"/>
                    <a:pt x="119" y="8"/>
                    <a:pt x="119" y="8"/>
                  </a:cubicBezTo>
                  <a:cubicBezTo>
                    <a:pt x="119" y="0"/>
                    <a:pt x="119" y="0"/>
                    <a:pt x="119" y="0"/>
                  </a:cubicBezTo>
                  <a:cubicBezTo>
                    <a:pt x="96" y="0"/>
                    <a:pt x="96" y="0"/>
                    <a:pt x="96" y="0"/>
                  </a:cubicBezTo>
                  <a:cubicBezTo>
                    <a:pt x="96" y="8"/>
                    <a:pt x="96" y="8"/>
                    <a:pt x="96" y="8"/>
                  </a:cubicBezTo>
                  <a:moveTo>
                    <a:pt x="51" y="8"/>
                  </a:moveTo>
                  <a:cubicBezTo>
                    <a:pt x="74" y="8"/>
                    <a:pt x="74" y="8"/>
                    <a:pt x="74" y="8"/>
                  </a:cubicBezTo>
                  <a:cubicBezTo>
                    <a:pt x="74" y="0"/>
                    <a:pt x="74" y="0"/>
                    <a:pt x="74" y="0"/>
                  </a:cubicBezTo>
                  <a:cubicBezTo>
                    <a:pt x="51" y="0"/>
                    <a:pt x="51" y="0"/>
                    <a:pt x="51" y="0"/>
                  </a:cubicBezTo>
                  <a:cubicBezTo>
                    <a:pt x="51" y="8"/>
                    <a:pt x="51" y="8"/>
                    <a:pt x="51" y="8"/>
                  </a:cubicBezTo>
                  <a:moveTo>
                    <a:pt x="11" y="13"/>
                  </a:moveTo>
                  <a:cubicBezTo>
                    <a:pt x="13" y="10"/>
                    <a:pt x="16" y="8"/>
                    <a:pt x="20" y="8"/>
                  </a:cubicBezTo>
                  <a:cubicBezTo>
                    <a:pt x="28" y="8"/>
                    <a:pt x="28" y="8"/>
                    <a:pt x="28" y="8"/>
                  </a:cubicBezTo>
                  <a:cubicBezTo>
                    <a:pt x="28" y="0"/>
                    <a:pt x="28" y="0"/>
                    <a:pt x="28" y="0"/>
                  </a:cubicBezTo>
                  <a:cubicBezTo>
                    <a:pt x="20" y="0"/>
                    <a:pt x="20" y="0"/>
                    <a:pt x="20" y="0"/>
                  </a:cubicBezTo>
                  <a:cubicBezTo>
                    <a:pt x="14" y="0"/>
                    <a:pt x="8" y="3"/>
                    <a:pt x="4" y="8"/>
                  </a:cubicBezTo>
                  <a:cubicBezTo>
                    <a:pt x="11" y="13"/>
                    <a:pt x="11" y="13"/>
                    <a:pt x="11" y="13"/>
                  </a:cubicBezTo>
                  <a:moveTo>
                    <a:pt x="8" y="55"/>
                  </a:moveTo>
                  <a:cubicBezTo>
                    <a:pt x="8" y="32"/>
                    <a:pt x="8" y="32"/>
                    <a:pt x="8" y="32"/>
                  </a:cubicBezTo>
                  <a:cubicBezTo>
                    <a:pt x="0" y="32"/>
                    <a:pt x="0" y="32"/>
                    <a:pt x="0" y="32"/>
                  </a:cubicBezTo>
                  <a:cubicBezTo>
                    <a:pt x="0" y="55"/>
                    <a:pt x="0" y="55"/>
                    <a:pt x="0" y="55"/>
                  </a:cubicBezTo>
                  <a:cubicBezTo>
                    <a:pt x="8" y="55"/>
                    <a:pt x="8" y="55"/>
                    <a:pt x="8" y="55"/>
                  </a:cubicBezTo>
                  <a:moveTo>
                    <a:pt x="8" y="100"/>
                  </a:moveTo>
                  <a:cubicBezTo>
                    <a:pt x="8" y="78"/>
                    <a:pt x="8" y="78"/>
                    <a:pt x="8" y="78"/>
                  </a:cubicBezTo>
                  <a:cubicBezTo>
                    <a:pt x="0" y="78"/>
                    <a:pt x="0" y="78"/>
                    <a:pt x="0" y="78"/>
                  </a:cubicBezTo>
                  <a:cubicBezTo>
                    <a:pt x="0" y="100"/>
                    <a:pt x="0" y="100"/>
                    <a:pt x="0" y="100"/>
                  </a:cubicBezTo>
                  <a:cubicBezTo>
                    <a:pt x="8" y="100"/>
                    <a:pt x="8" y="100"/>
                    <a:pt x="8" y="100"/>
                  </a:cubicBezTo>
                  <a:moveTo>
                    <a:pt x="8" y="145"/>
                  </a:moveTo>
                  <a:cubicBezTo>
                    <a:pt x="8" y="123"/>
                    <a:pt x="8" y="123"/>
                    <a:pt x="8" y="123"/>
                  </a:cubicBezTo>
                  <a:cubicBezTo>
                    <a:pt x="0" y="123"/>
                    <a:pt x="0" y="123"/>
                    <a:pt x="0" y="123"/>
                  </a:cubicBezTo>
                  <a:cubicBezTo>
                    <a:pt x="0" y="145"/>
                    <a:pt x="0" y="145"/>
                    <a:pt x="0" y="145"/>
                  </a:cubicBezTo>
                  <a:cubicBezTo>
                    <a:pt x="8" y="145"/>
                    <a:pt x="8" y="145"/>
                    <a:pt x="8" y="145"/>
                  </a:cubicBezTo>
                  <a:moveTo>
                    <a:pt x="8" y="191"/>
                  </a:moveTo>
                  <a:cubicBezTo>
                    <a:pt x="8" y="168"/>
                    <a:pt x="8" y="168"/>
                    <a:pt x="8" y="168"/>
                  </a:cubicBezTo>
                  <a:cubicBezTo>
                    <a:pt x="0" y="168"/>
                    <a:pt x="0" y="168"/>
                    <a:pt x="0" y="168"/>
                  </a:cubicBezTo>
                  <a:cubicBezTo>
                    <a:pt x="0" y="191"/>
                    <a:pt x="0" y="191"/>
                    <a:pt x="0" y="191"/>
                  </a:cubicBezTo>
                  <a:cubicBezTo>
                    <a:pt x="8" y="191"/>
                    <a:pt x="8" y="191"/>
                    <a:pt x="8" y="191"/>
                  </a:cubicBezTo>
                  <a:moveTo>
                    <a:pt x="22" y="221"/>
                  </a:moveTo>
                  <a:cubicBezTo>
                    <a:pt x="20" y="221"/>
                    <a:pt x="20" y="221"/>
                    <a:pt x="20" y="221"/>
                  </a:cubicBezTo>
                  <a:cubicBezTo>
                    <a:pt x="15" y="221"/>
                    <a:pt x="10" y="218"/>
                    <a:pt x="9" y="212"/>
                  </a:cubicBezTo>
                  <a:cubicBezTo>
                    <a:pt x="1" y="214"/>
                    <a:pt x="1" y="214"/>
                    <a:pt x="1" y="214"/>
                  </a:cubicBezTo>
                  <a:cubicBezTo>
                    <a:pt x="3" y="223"/>
                    <a:pt x="11" y="229"/>
                    <a:pt x="20" y="229"/>
                  </a:cubicBezTo>
                  <a:cubicBezTo>
                    <a:pt x="22" y="229"/>
                    <a:pt x="22" y="229"/>
                    <a:pt x="22" y="229"/>
                  </a:cubicBezTo>
                  <a:cubicBezTo>
                    <a:pt x="22" y="221"/>
                    <a:pt x="22" y="221"/>
                    <a:pt x="22" y="221"/>
                  </a:cubicBezTo>
                  <a:moveTo>
                    <a:pt x="67" y="221"/>
                  </a:moveTo>
                  <a:cubicBezTo>
                    <a:pt x="44" y="221"/>
                    <a:pt x="44" y="221"/>
                    <a:pt x="44" y="221"/>
                  </a:cubicBezTo>
                  <a:cubicBezTo>
                    <a:pt x="44" y="229"/>
                    <a:pt x="44" y="229"/>
                    <a:pt x="44" y="229"/>
                  </a:cubicBezTo>
                  <a:cubicBezTo>
                    <a:pt x="67" y="229"/>
                    <a:pt x="67" y="229"/>
                    <a:pt x="67" y="229"/>
                  </a:cubicBezTo>
                  <a:cubicBezTo>
                    <a:pt x="67" y="221"/>
                    <a:pt x="67" y="221"/>
                    <a:pt x="67" y="221"/>
                  </a:cubicBezTo>
                  <a:moveTo>
                    <a:pt x="112" y="221"/>
                  </a:moveTo>
                  <a:cubicBezTo>
                    <a:pt x="90" y="221"/>
                    <a:pt x="90" y="221"/>
                    <a:pt x="90" y="221"/>
                  </a:cubicBezTo>
                  <a:cubicBezTo>
                    <a:pt x="90" y="229"/>
                    <a:pt x="90" y="229"/>
                    <a:pt x="90" y="229"/>
                  </a:cubicBezTo>
                  <a:cubicBezTo>
                    <a:pt x="112" y="229"/>
                    <a:pt x="112" y="229"/>
                    <a:pt x="112" y="229"/>
                  </a:cubicBezTo>
                  <a:cubicBezTo>
                    <a:pt x="112" y="221"/>
                    <a:pt x="112" y="221"/>
                    <a:pt x="112" y="221"/>
                  </a:cubicBezTo>
                  <a:moveTo>
                    <a:pt x="158" y="221"/>
                  </a:moveTo>
                  <a:cubicBezTo>
                    <a:pt x="135" y="221"/>
                    <a:pt x="135" y="221"/>
                    <a:pt x="135" y="221"/>
                  </a:cubicBezTo>
                  <a:cubicBezTo>
                    <a:pt x="135" y="229"/>
                    <a:pt x="135" y="229"/>
                    <a:pt x="135" y="229"/>
                  </a:cubicBezTo>
                  <a:cubicBezTo>
                    <a:pt x="158" y="229"/>
                    <a:pt x="158" y="229"/>
                    <a:pt x="158" y="229"/>
                  </a:cubicBezTo>
                  <a:cubicBezTo>
                    <a:pt x="158" y="221"/>
                    <a:pt x="158" y="221"/>
                    <a:pt x="158" y="221"/>
                  </a:cubicBezTo>
                  <a:moveTo>
                    <a:pt x="203" y="221"/>
                  </a:moveTo>
                  <a:cubicBezTo>
                    <a:pt x="180" y="221"/>
                    <a:pt x="180" y="221"/>
                    <a:pt x="180" y="221"/>
                  </a:cubicBezTo>
                  <a:cubicBezTo>
                    <a:pt x="180" y="229"/>
                    <a:pt x="180" y="229"/>
                    <a:pt x="180" y="229"/>
                  </a:cubicBezTo>
                  <a:cubicBezTo>
                    <a:pt x="203" y="229"/>
                    <a:pt x="203" y="229"/>
                    <a:pt x="203" y="229"/>
                  </a:cubicBezTo>
                  <a:cubicBezTo>
                    <a:pt x="203" y="221"/>
                    <a:pt x="203" y="221"/>
                    <a:pt x="203" y="221"/>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76"/>
            <p:cNvSpPr>
              <a:spLocks/>
            </p:cNvSpPr>
            <p:nvPr/>
          </p:nvSpPr>
          <p:spPr bwMode="auto">
            <a:xfrm>
              <a:off x="3675667" y="3406458"/>
              <a:ext cx="278897" cy="35071"/>
            </a:xfrm>
            <a:custGeom>
              <a:avLst/>
              <a:gdLst>
                <a:gd name="T0" fmla="*/ 151 w 167"/>
                <a:gd name="T1" fmla="*/ 0 h 21"/>
                <a:gd name="T2" fmla="*/ 11 w 167"/>
                <a:gd name="T3" fmla="*/ 0 h 21"/>
                <a:gd name="T4" fmla="*/ 0 w 167"/>
                <a:gd name="T5" fmla="*/ 21 h 21"/>
                <a:gd name="T6" fmla="*/ 167 w 167"/>
                <a:gd name="T7" fmla="*/ 21 h 21"/>
                <a:gd name="T8" fmla="*/ 151 w 167"/>
                <a:gd name="T9" fmla="*/ 0 h 21"/>
              </a:gdLst>
              <a:ahLst/>
              <a:cxnLst>
                <a:cxn ang="0">
                  <a:pos x="T0" y="T1"/>
                </a:cxn>
                <a:cxn ang="0">
                  <a:pos x="T2" y="T3"/>
                </a:cxn>
                <a:cxn ang="0">
                  <a:pos x="T4" y="T5"/>
                </a:cxn>
                <a:cxn ang="0">
                  <a:pos x="T6" y="T7"/>
                </a:cxn>
                <a:cxn ang="0">
                  <a:pos x="T8" y="T9"/>
                </a:cxn>
              </a:cxnLst>
              <a:rect l="0" t="0" r="r" b="b"/>
              <a:pathLst>
                <a:path w="167" h="21">
                  <a:moveTo>
                    <a:pt x="151" y="0"/>
                  </a:moveTo>
                  <a:lnTo>
                    <a:pt x="11" y="0"/>
                  </a:lnTo>
                  <a:lnTo>
                    <a:pt x="0" y="21"/>
                  </a:lnTo>
                  <a:lnTo>
                    <a:pt x="167" y="21"/>
                  </a:lnTo>
                  <a:lnTo>
                    <a:pt x="151"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77"/>
            <p:cNvSpPr>
              <a:spLocks noChangeArrowheads="1"/>
            </p:cNvSpPr>
            <p:nvPr/>
          </p:nvSpPr>
          <p:spPr bwMode="auto">
            <a:xfrm>
              <a:off x="3675667" y="3441529"/>
              <a:ext cx="278897" cy="668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8"/>
            <p:cNvSpPr>
              <a:spLocks/>
            </p:cNvSpPr>
            <p:nvPr/>
          </p:nvSpPr>
          <p:spPr bwMode="auto">
            <a:xfrm>
              <a:off x="3533713" y="2998967"/>
              <a:ext cx="561134" cy="337349"/>
            </a:xfrm>
            <a:custGeom>
              <a:avLst/>
              <a:gdLst>
                <a:gd name="T0" fmla="*/ 5 w 175"/>
                <a:gd name="T1" fmla="*/ 105 h 105"/>
                <a:gd name="T2" fmla="*/ 0 w 175"/>
                <a:gd name="T3" fmla="*/ 99 h 105"/>
                <a:gd name="T4" fmla="*/ 0 w 175"/>
                <a:gd name="T5" fmla="*/ 6 h 105"/>
                <a:gd name="T6" fmla="*/ 5 w 175"/>
                <a:gd name="T7" fmla="*/ 0 h 105"/>
                <a:gd name="T8" fmla="*/ 170 w 175"/>
                <a:gd name="T9" fmla="*/ 0 h 105"/>
                <a:gd name="T10" fmla="*/ 175 w 175"/>
                <a:gd name="T11" fmla="*/ 6 h 105"/>
                <a:gd name="T12" fmla="*/ 175 w 175"/>
                <a:gd name="T13" fmla="*/ 99 h 105"/>
                <a:gd name="T14" fmla="*/ 170 w 175"/>
                <a:gd name="T15" fmla="*/ 105 h 105"/>
                <a:gd name="T16" fmla="*/ 5 w 175"/>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5">
                  <a:moveTo>
                    <a:pt x="5" y="105"/>
                  </a:moveTo>
                  <a:cubicBezTo>
                    <a:pt x="2" y="105"/>
                    <a:pt x="0" y="103"/>
                    <a:pt x="0" y="99"/>
                  </a:cubicBezTo>
                  <a:cubicBezTo>
                    <a:pt x="0" y="6"/>
                    <a:pt x="0" y="6"/>
                    <a:pt x="0" y="6"/>
                  </a:cubicBezTo>
                  <a:cubicBezTo>
                    <a:pt x="0" y="3"/>
                    <a:pt x="2" y="0"/>
                    <a:pt x="5" y="0"/>
                  </a:cubicBezTo>
                  <a:cubicBezTo>
                    <a:pt x="170" y="0"/>
                    <a:pt x="170" y="0"/>
                    <a:pt x="170" y="0"/>
                  </a:cubicBezTo>
                  <a:cubicBezTo>
                    <a:pt x="173" y="0"/>
                    <a:pt x="175" y="3"/>
                    <a:pt x="175" y="6"/>
                  </a:cubicBezTo>
                  <a:cubicBezTo>
                    <a:pt x="175" y="99"/>
                    <a:pt x="175" y="99"/>
                    <a:pt x="175" y="99"/>
                  </a:cubicBezTo>
                  <a:cubicBezTo>
                    <a:pt x="175" y="103"/>
                    <a:pt x="173" y="105"/>
                    <a:pt x="170" y="105"/>
                  </a:cubicBezTo>
                  <a:cubicBezTo>
                    <a:pt x="5" y="105"/>
                    <a:pt x="5" y="105"/>
                    <a:pt x="5" y="10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9"/>
            <p:cNvSpPr>
              <a:spLocks/>
            </p:cNvSpPr>
            <p:nvPr/>
          </p:nvSpPr>
          <p:spPr bwMode="auto">
            <a:xfrm>
              <a:off x="3777539" y="3336316"/>
              <a:ext cx="70142" cy="86842"/>
            </a:xfrm>
            <a:custGeom>
              <a:avLst/>
              <a:gdLst>
                <a:gd name="T0" fmla="*/ 15 w 22"/>
                <a:gd name="T1" fmla="*/ 0 h 27"/>
                <a:gd name="T2" fmla="*/ 16 w 22"/>
                <a:gd name="T3" fmla="*/ 2 h 27"/>
                <a:gd name="T4" fmla="*/ 11 w 22"/>
                <a:gd name="T5" fmla="*/ 8 h 27"/>
                <a:gd name="T6" fmla="*/ 6 w 22"/>
                <a:gd name="T7" fmla="*/ 2 h 27"/>
                <a:gd name="T8" fmla="*/ 6 w 22"/>
                <a:gd name="T9" fmla="*/ 0 h 27"/>
                <a:gd name="T10" fmla="*/ 0 w 22"/>
                <a:gd name="T11" fmla="*/ 0 h 27"/>
                <a:gd name="T12" fmla="*/ 0 w 22"/>
                <a:gd name="T13" fmla="*/ 27 h 27"/>
                <a:gd name="T14" fmla="*/ 22 w 22"/>
                <a:gd name="T15" fmla="*/ 27 h 27"/>
                <a:gd name="T16" fmla="*/ 22 w 22"/>
                <a:gd name="T17" fmla="*/ 0 h 27"/>
                <a:gd name="T18" fmla="*/ 15 w 22"/>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7">
                  <a:moveTo>
                    <a:pt x="15" y="0"/>
                  </a:moveTo>
                  <a:cubicBezTo>
                    <a:pt x="16" y="1"/>
                    <a:pt x="16" y="1"/>
                    <a:pt x="16" y="2"/>
                  </a:cubicBezTo>
                  <a:cubicBezTo>
                    <a:pt x="16" y="6"/>
                    <a:pt x="14" y="8"/>
                    <a:pt x="11" y="8"/>
                  </a:cubicBezTo>
                  <a:cubicBezTo>
                    <a:pt x="8" y="8"/>
                    <a:pt x="6" y="6"/>
                    <a:pt x="6" y="2"/>
                  </a:cubicBezTo>
                  <a:cubicBezTo>
                    <a:pt x="6" y="1"/>
                    <a:pt x="6" y="1"/>
                    <a:pt x="6" y="0"/>
                  </a:cubicBezTo>
                  <a:cubicBezTo>
                    <a:pt x="0" y="0"/>
                    <a:pt x="0" y="0"/>
                    <a:pt x="0" y="0"/>
                  </a:cubicBezTo>
                  <a:cubicBezTo>
                    <a:pt x="0" y="27"/>
                    <a:pt x="0" y="27"/>
                    <a:pt x="0" y="27"/>
                  </a:cubicBezTo>
                  <a:cubicBezTo>
                    <a:pt x="22" y="27"/>
                    <a:pt x="22" y="27"/>
                    <a:pt x="22" y="27"/>
                  </a:cubicBezTo>
                  <a:cubicBezTo>
                    <a:pt x="22" y="0"/>
                    <a:pt x="22" y="0"/>
                    <a:pt x="22" y="0"/>
                  </a:cubicBezTo>
                  <a:lnTo>
                    <a:pt x="1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80"/>
            <p:cNvSpPr>
              <a:spLocks/>
            </p:cNvSpPr>
            <p:nvPr/>
          </p:nvSpPr>
          <p:spPr bwMode="auto">
            <a:xfrm>
              <a:off x="3547073" y="3015668"/>
              <a:ext cx="532744" cy="292258"/>
            </a:xfrm>
            <a:custGeom>
              <a:avLst/>
              <a:gdLst>
                <a:gd name="T0" fmla="*/ 166 w 166"/>
                <a:gd name="T1" fmla="*/ 89 h 91"/>
                <a:gd name="T2" fmla="*/ 164 w 166"/>
                <a:gd name="T3" fmla="*/ 91 h 91"/>
                <a:gd name="T4" fmla="*/ 3 w 166"/>
                <a:gd name="T5" fmla="*/ 91 h 91"/>
                <a:gd name="T6" fmla="*/ 0 w 166"/>
                <a:gd name="T7" fmla="*/ 89 h 91"/>
                <a:gd name="T8" fmla="*/ 0 w 166"/>
                <a:gd name="T9" fmla="*/ 2 h 91"/>
                <a:gd name="T10" fmla="*/ 3 w 166"/>
                <a:gd name="T11" fmla="*/ 0 h 91"/>
                <a:gd name="T12" fmla="*/ 164 w 166"/>
                <a:gd name="T13" fmla="*/ 0 h 91"/>
                <a:gd name="T14" fmla="*/ 166 w 166"/>
                <a:gd name="T15" fmla="*/ 2 h 91"/>
                <a:gd name="T16" fmla="*/ 166 w 166"/>
                <a:gd name="T17"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91">
                  <a:moveTo>
                    <a:pt x="166" y="89"/>
                  </a:moveTo>
                  <a:cubicBezTo>
                    <a:pt x="166" y="90"/>
                    <a:pt x="165" y="91"/>
                    <a:pt x="164" y="91"/>
                  </a:cubicBezTo>
                  <a:cubicBezTo>
                    <a:pt x="3" y="91"/>
                    <a:pt x="3" y="91"/>
                    <a:pt x="3" y="91"/>
                  </a:cubicBezTo>
                  <a:cubicBezTo>
                    <a:pt x="1" y="91"/>
                    <a:pt x="0" y="90"/>
                    <a:pt x="0" y="89"/>
                  </a:cubicBezTo>
                  <a:cubicBezTo>
                    <a:pt x="0" y="2"/>
                    <a:pt x="0" y="2"/>
                    <a:pt x="0" y="2"/>
                  </a:cubicBezTo>
                  <a:cubicBezTo>
                    <a:pt x="0" y="1"/>
                    <a:pt x="1" y="0"/>
                    <a:pt x="3" y="0"/>
                  </a:cubicBezTo>
                  <a:cubicBezTo>
                    <a:pt x="164" y="0"/>
                    <a:pt x="164" y="0"/>
                    <a:pt x="164" y="0"/>
                  </a:cubicBezTo>
                  <a:cubicBezTo>
                    <a:pt x="165" y="0"/>
                    <a:pt x="166" y="1"/>
                    <a:pt x="166" y="2"/>
                  </a:cubicBezTo>
                  <a:cubicBezTo>
                    <a:pt x="166" y="89"/>
                    <a:pt x="166" y="89"/>
                    <a:pt x="166" y="89"/>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81"/>
            <p:cNvSpPr>
              <a:spLocks/>
            </p:cNvSpPr>
            <p:nvPr/>
          </p:nvSpPr>
          <p:spPr bwMode="auto">
            <a:xfrm>
              <a:off x="3668986" y="3015668"/>
              <a:ext cx="410831" cy="292258"/>
            </a:xfrm>
            <a:custGeom>
              <a:avLst/>
              <a:gdLst>
                <a:gd name="T0" fmla="*/ 126 w 128"/>
                <a:gd name="T1" fmla="*/ 0 h 91"/>
                <a:gd name="T2" fmla="*/ 110 w 128"/>
                <a:gd name="T3" fmla="*/ 0 h 91"/>
                <a:gd name="T4" fmla="*/ 0 w 128"/>
                <a:gd name="T5" fmla="*/ 91 h 91"/>
                <a:gd name="T6" fmla="*/ 126 w 128"/>
                <a:gd name="T7" fmla="*/ 91 h 91"/>
                <a:gd name="T8" fmla="*/ 128 w 128"/>
                <a:gd name="T9" fmla="*/ 89 h 91"/>
                <a:gd name="T10" fmla="*/ 128 w 128"/>
                <a:gd name="T11" fmla="*/ 2 h 91"/>
                <a:gd name="T12" fmla="*/ 126 w 128"/>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28" h="91">
                  <a:moveTo>
                    <a:pt x="126" y="0"/>
                  </a:moveTo>
                  <a:cubicBezTo>
                    <a:pt x="126" y="0"/>
                    <a:pt x="126" y="0"/>
                    <a:pt x="110" y="0"/>
                  </a:cubicBezTo>
                  <a:cubicBezTo>
                    <a:pt x="0" y="91"/>
                    <a:pt x="0" y="91"/>
                    <a:pt x="0" y="91"/>
                  </a:cubicBezTo>
                  <a:cubicBezTo>
                    <a:pt x="23" y="91"/>
                    <a:pt x="62" y="91"/>
                    <a:pt x="126" y="91"/>
                  </a:cubicBezTo>
                  <a:cubicBezTo>
                    <a:pt x="127" y="91"/>
                    <a:pt x="128" y="90"/>
                    <a:pt x="128" y="89"/>
                  </a:cubicBezTo>
                  <a:cubicBezTo>
                    <a:pt x="128" y="2"/>
                    <a:pt x="128" y="2"/>
                    <a:pt x="128" y="2"/>
                  </a:cubicBezTo>
                  <a:cubicBezTo>
                    <a:pt x="128" y="1"/>
                    <a:pt x="127" y="0"/>
                    <a:pt x="126" y="0"/>
                  </a:cubicBezTo>
                </a:path>
              </a:pathLst>
            </a:custGeom>
            <a:solidFill>
              <a:srgbClr val="37A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6" name="Group 334"/>
          <p:cNvGrpSpPr>
            <a:grpSpLocks noChangeAspect="1"/>
          </p:cNvGrpSpPr>
          <p:nvPr/>
        </p:nvGrpSpPr>
        <p:grpSpPr>
          <a:xfrm>
            <a:off x="8225748" y="5191749"/>
            <a:ext cx="599509" cy="693947"/>
            <a:chOff x="11312677" y="4385379"/>
            <a:chExt cx="420734" cy="643192"/>
          </a:xfrm>
        </p:grpSpPr>
        <p:sp>
          <p:nvSpPr>
            <p:cNvPr id="87"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8"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89"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0"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1"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2"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3"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4"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5"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6"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97"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pic>
        <p:nvPicPr>
          <p:cNvPr id="110" name="Picture 109"/>
          <p:cNvPicPr>
            <a:picLocks noChangeAspect="1"/>
          </p:cNvPicPr>
          <p:nvPr/>
        </p:nvPicPr>
        <p:blipFill>
          <a:blip r:embed="rId3"/>
          <a:stretch>
            <a:fillRect/>
          </a:stretch>
        </p:blipFill>
        <p:spPr>
          <a:xfrm>
            <a:off x="7457987" y="6011862"/>
            <a:ext cx="1366157" cy="914400"/>
          </a:xfrm>
          <a:prstGeom prst="rect">
            <a:avLst/>
          </a:prstGeom>
        </p:spPr>
      </p:pic>
      <p:pic>
        <p:nvPicPr>
          <p:cNvPr id="111" name="Picture 110"/>
          <p:cNvPicPr>
            <a:picLocks noChangeAspect="1"/>
          </p:cNvPicPr>
          <p:nvPr/>
        </p:nvPicPr>
        <p:blipFill>
          <a:blip r:embed="rId4"/>
          <a:stretch>
            <a:fillRect/>
          </a:stretch>
        </p:blipFill>
        <p:spPr>
          <a:xfrm>
            <a:off x="10747395" y="6011862"/>
            <a:ext cx="701198" cy="914400"/>
          </a:xfrm>
          <a:prstGeom prst="rect">
            <a:avLst/>
          </a:prstGeom>
        </p:spPr>
      </p:pic>
      <p:grpSp>
        <p:nvGrpSpPr>
          <p:cNvPr id="113" name="Group 112"/>
          <p:cNvGrpSpPr>
            <a:grpSpLocks noChangeAspect="1"/>
          </p:cNvGrpSpPr>
          <p:nvPr/>
        </p:nvGrpSpPr>
        <p:grpSpPr>
          <a:xfrm>
            <a:off x="10449123" y="5370307"/>
            <a:ext cx="596543" cy="509668"/>
            <a:chOff x="3383409" y="2838643"/>
            <a:chExt cx="860072" cy="734819"/>
          </a:xfrm>
        </p:grpSpPr>
        <p:sp>
          <p:nvSpPr>
            <p:cNvPr id="114" name="Freeform 75"/>
            <p:cNvSpPr>
              <a:spLocks noEditPoints="1"/>
            </p:cNvSpPr>
            <p:nvPr/>
          </p:nvSpPr>
          <p:spPr bwMode="auto">
            <a:xfrm>
              <a:off x="3383409" y="2838643"/>
              <a:ext cx="860072" cy="734819"/>
            </a:xfrm>
            <a:custGeom>
              <a:avLst/>
              <a:gdLst>
                <a:gd name="T0" fmla="*/ 226 w 268"/>
                <a:gd name="T1" fmla="*/ 221 h 229"/>
                <a:gd name="T2" fmla="*/ 248 w 268"/>
                <a:gd name="T3" fmla="*/ 229 h 229"/>
                <a:gd name="T4" fmla="*/ 260 w 268"/>
                <a:gd name="T5" fmla="*/ 206 h 229"/>
                <a:gd name="T6" fmla="*/ 253 w 268"/>
                <a:gd name="T7" fmla="*/ 220 h 229"/>
                <a:gd name="T8" fmla="*/ 268 w 268"/>
                <a:gd name="T9" fmla="*/ 209 h 229"/>
                <a:gd name="T10" fmla="*/ 260 w 268"/>
                <a:gd name="T11" fmla="*/ 206 h 229"/>
                <a:gd name="T12" fmla="*/ 260 w 268"/>
                <a:gd name="T13" fmla="*/ 160 h 229"/>
                <a:gd name="T14" fmla="*/ 268 w 268"/>
                <a:gd name="T15" fmla="*/ 183 h 229"/>
                <a:gd name="T16" fmla="*/ 260 w 268"/>
                <a:gd name="T17" fmla="*/ 160 h 229"/>
                <a:gd name="T18" fmla="*/ 260 w 268"/>
                <a:gd name="T19" fmla="*/ 138 h 229"/>
                <a:gd name="T20" fmla="*/ 268 w 268"/>
                <a:gd name="T21" fmla="*/ 115 h 229"/>
                <a:gd name="T22" fmla="*/ 260 w 268"/>
                <a:gd name="T23" fmla="*/ 70 h 229"/>
                <a:gd name="T24" fmla="*/ 268 w 268"/>
                <a:gd name="T25" fmla="*/ 92 h 229"/>
                <a:gd name="T26" fmla="*/ 260 w 268"/>
                <a:gd name="T27" fmla="*/ 70 h 229"/>
                <a:gd name="T28" fmla="*/ 260 w 268"/>
                <a:gd name="T29" fmla="*/ 47 h 229"/>
                <a:gd name="T30" fmla="*/ 268 w 268"/>
                <a:gd name="T31" fmla="*/ 24 h 229"/>
                <a:gd name="T32" fmla="*/ 232 w 268"/>
                <a:gd name="T33" fmla="*/ 8 h 229"/>
                <a:gd name="T34" fmla="*/ 253 w 268"/>
                <a:gd name="T35" fmla="*/ 9 h 229"/>
                <a:gd name="T36" fmla="*/ 248 w 268"/>
                <a:gd name="T37" fmla="*/ 0 h 229"/>
                <a:gd name="T38" fmla="*/ 232 w 268"/>
                <a:gd name="T39" fmla="*/ 8 h 229"/>
                <a:gd name="T40" fmla="*/ 209 w 268"/>
                <a:gd name="T41" fmla="*/ 8 h 229"/>
                <a:gd name="T42" fmla="*/ 187 w 268"/>
                <a:gd name="T43" fmla="*/ 0 h 229"/>
                <a:gd name="T44" fmla="*/ 142 w 268"/>
                <a:gd name="T45" fmla="*/ 8 h 229"/>
                <a:gd name="T46" fmla="*/ 164 w 268"/>
                <a:gd name="T47" fmla="*/ 0 h 229"/>
                <a:gd name="T48" fmla="*/ 142 w 268"/>
                <a:gd name="T49" fmla="*/ 8 h 229"/>
                <a:gd name="T50" fmla="*/ 119 w 268"/>
                <a:gd name="T51" fmla="*/ 8 h 229"/>
                <a:gd name="T52" fmla="*/ 96 w 268"/>
                <a:gd name="T53" fmla="*/ 0 h 229"/>
                <a:gd name="T54" fmla="*/ 51 w 268"/>
                <a:gd name="T55" fmla="*/ 8 h 229"/>
                <a:gd name="T56" fmla="*/ 74 w 268"/>
                <a:gd name="T57" fmla="*/ 0 h 229"/>
                <a:gd name="T58" fmla="*/ 51 w 268"/>
                <a:gd name="T59" fmla="*/ 8 h 229"/>
                <a:gd name="T60" fmla="*/ 20 w 268"/>
                <a:gd name="T61" fmla="*/ 8 h 229"/>
                <a:gd name="T62" fmla="*/ 28 w 268"/>
                <a:gd name="T63" fmla="*/ 0 h 229"/>
                <a:gd name="T64" fmla="*/ 4 w 268"/>
                <a:gd name="T65" fmla="*/ 8 h 229"/>
                <a:gd name="T66" fmla="*/ 8 w 268"/>
                <a:gd name="T67" fmla="*/ 55 h 229"/>
                <a:gd name="T68" fmla="*/ 0 w 268"/>
                <a:gd name="T69" fmla="*/ 32 h 229"/>
                <a:gd name="T70" fmla="*/ 8 w 268"/>
                <a:gd name="T71" fmla="*/ 55 h 229"/>
                <a:gd name="T72" fmla="*/ 8 w 268"/>
                <a:gd name="T73" fmla="*/ 78 h 229"/>
                <a:gd name="T74" fmla="*/ 0 w 268"/>
                <a:gd name="T75" fmla="*/ 100 h 229"/>
                <a:gd name="T76" fmla="*/ 8 w 268"/>
                <a:gd name="T77" fmla="*/ 145 h 229"/>
                <a:gd name="T78" fmla="*/ 0 w 268"/>
                <a:gd name="T79" fmla="*/ 123 h 229"/>
                <a:gd name="T80" fmla="*/ 8 w 268"/>
                <a:gd name="T81" fmla="*/ 145 h 229"/>
                <a:gd name="T82" fmla="*/ 8 w 268"/>
                <a:gd name="T83" fmla="*/ 168 h 229"/>
                <a:gd name="T84" fmla="*/ 0 w 268"/>
                <a:gd name="T85" fmla="*/ 191 h 229"/>
                <a:gd name="T86" fmla="*/ 22 w 268"/>
                <a:gd name="T87" fmla="*/ 221 h 229"/>
                <a:gd name="T88" fmla="*/ 9 w 268"/>
                <a:gd name="T89" fmla="*/ 212 h 229"/>
                <a:gd name="T90" fmla="*/ 20 w 268"/>
                <a:gd name="T91" fmla="*/ 229 h 229"/>
                <a:gd name="T92" fmla="*/ 22 w 268"/>
                <a:gd name="T93" fmla="*/ 221 h 229"/>
                <a:gd name="T94" fmla="*/ 44 w 268"/>
                <a:gd name="T95" fmla="*/ 221 h 229"/>
                <a:gd name="T96" fmla="*/ 67 w 268"/>
                <a:gd name="T97" fmla="*/ 229 h 229"/>
                <a:gd name="T98" fmla="*/ 112 w 268"/>
                <a:gd name="T99" fmla="*/ 221 h 229"/>
                <a:gd name="T100" fmla="*/ 90 w 268"/>
                <a:gd name="T101" fmla="*/ 229 h 229"/>
                <a:gd name="T102" fmla="*/ 112 w 268"/>
                <a:gd name="T103" fmla="*/ 221 h 229"/>
                <a:gd name="T104" fmla="*/ 135 w 268"/>
                <a:gd name="T105" fmla="*/ 221 h 229"/>
                <a:gd name="T106" fmla="*/ 158 w 268"/>
                <a:gd name="T107" fmla="*/ 229 h 229"/>
                <a:gd name="T108" fmla="*/ 203 w 268"/>
                <a:gd name="T109" fmla="*/ 221 h 229"/>
                <a:gd name="T110" fmla="*/ 180 w 268"/>
                <a:gd name="T111" fmla="*/ 229 h 229"/>
                <a:gd name="T112" fmla="*/ 203 w 268"/>
                <a:gd name="T113" fmla="*/ 22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229">
                  <a:moveTo>
                    <a:pt x="248" y="221"/>
                  </a:moveTo>
                  <a:cubicBezTo>
                    <a:pt x="226" y="221"/>
                    <a:pt x="226" y="221"/>
                    <a:pt x="226" y="221"/>
                  </a:cubicBezTo>
                  <a:cubicBezTo>
                    <a:pt x="226" y="229"/>
                    <a:pt x="226" y="229"/>
                    <a:pt x="226" y="229"/>
                  </a:cubicBezTo>
                  <a:cubicBezTo>
                    <a:pt x="248" y="229"/>
                    <a:pt x="248" y="229"/>
                    <a:pt x="248" y="229"/>
                  </a:cubicBezTo>
                  <a:cubicBezTo>
                    <a:pt x="248" y="221"/>
                    <a:pt x="248" y="221"/>
                    <a:pt x="248" y="221"/>
                  </a:cubicBezTo>
                  <a:moveTo>
                    <a:pt x="260" y="206"/>
                  </a:moveTo>
                  <a:cubicBezTo>
                    <a:pt x="260" y="209"/>
                    <a:pt x="260" y="209"/>
                    <a:pt x="260" y="209"/>
                  </a:cubicBezTo>
                  <a:cubicBezTo>
                    <a:pt x="260" y="214"/>
                    <a:pt x="257" y="219"/>
                    <a:pt x="253" y="220"/>
                  </a:cubicBezTo>
                  <a:cubicBezTo>
                    <a:pt x="256" y="228"/>
                    <a:pt x="256" y="228"/>
                    <a:pt x="256" y="228"/>
                  </a:cubicBezTo>
                  <a:cubicBezTo>
                    <a:pt x="263" y="225"/>
                    <a:pt x="268" y="218"/>
                    <a:pt x="268" y="209"/>
                  </a:cubicBezTo>
                  <a:cubicBezTo>
                    <a:pt x="268" y="206"/>
                    <a:pt x="268" y="206"/>
                    <a:pt x="268" y="206"/>
                  </a:cubicBezTo>
                  <a:cubicBezTo>
                    <a:pt x="260" y="206"/>
                    <a:pt x="260" y="206"/>
                    <a:pt x="260" y="206"/>
                  </a:cubicBezTo>
                  <a:cubicBezTo>
                    <a:pt x="260" y="206"/>
                    <a:pt x="260" y="206"/>
                    <a:pt x="260" y="206"/>
                  </a:cubicBezTo>
                  <a:moveTo>
                    <a:pt x="260" y="160"/>
                  </a:moveTo>
                  <a:cubicBezTo>
                    <a:pt x="260" y="183"/>
                    <a:pt x="260" y="183"/>
                    <a:pt x="260" y="183"/>
                  </a:cubicBezTo>
                  <a:cubicBezTo>
                    <a:pt x="268" y="183"/>
                    <a:pt x="268" y="183"/>
                    <a:pt x="268" y="183"/>
                  </a:cubicBezTo>
                  <a:cubicBezTo>
                    <a:pt x="268" y="160"/>
                    <a:pt x="268" y="160"/>
                    <a:pt x="268" y="160"/>
                  </a:cubicBezTo>
                  <a:cubicBezTo>
                    <a:pt x="260" y="160"/>
                    <a:pt x="260" y="160"/>
                    <a:pt x="260" y="160"/>
                  </a:cubicBezTo>
                  <a:moveTo>
                    <a:pt x="260" y="115"/>
                  </a:moveTo>
                  <a:cubicBezTo>
                    <a:pt x="260" y="138"/>
                    <a:pt x="260" y="138"/>
                    <a:pt x="260" y="138"/>
                  </a:cubicBezTo>
                  <a:cubicBezTo>
                    <a:pt x="268" y="138"/>
                    <a:pt x="268" y="138"/>
                    <a:pt x="268" y="138"/>
                  </a:cubicBezTo>
                  <a:cubicBezTo>
                    <a:pt x="268" y="115"/>
                    <a:pt x="268" y="115"/>
                    <a:pt x="268" y="115"/>
                  </a:cubicBezTo>
                  <a:cubicBezTo>
                    <a:pt x="260" y="115"/>
                    <a:pt x="260" y="115"/>
                    <a:pt x="260" y="115"/>
                  </a:cubicBezTo>
                  <a:moveTo>
                    <a:pt x="260" y="70"/>
                  </a:moveTo>
                  <a:cubicBezTo>
                    <a:pt x="260" y="92"/>
                    <a:pt x="260" y="92"/>
                    <a:pt x="260" y="92"/>
                  </a:cubicBezTo>
                  <a:cubicBezTo>
                    <a:pt x="268" y="92"/>
                    <a:pt x="268" y="92"/>
                    <a:pt x="268" y="92"/>
                  </a:cubicBezTo>
                  <a:cubicBezTo>
                    <a:pt x="268" y="70"/>
                    <a:pt x="268" y="70"/>
                    <a:pt x="268" y="70"/>
                  </a:cubicBezTo>
                  <a:cubicBezTo>
                    <a:pt x="260" y="70"/>
                    <a:pt x="260" y="70"/>
                    <a:pt x="260" y="70"/>
                  </a:cubicBezTo>
                  <a:moveTo>
                    <a:pt x="260" y="24"/>
                  </a:moveTo>
                  <a:cubicBezTo>
                    <a:pt x="260" y="47"/>
                    <a:pt x="260" y="47"/>
                    <a:pt x="260" y="47"/>
                  </a:cubicBezTo>
                  <a:cubicBezTo>
                    <a:pt x="268" y="47"/>
                    <a:pt x="268" y="47"/>
                    <a:pt x="268" y="47"/>
                  </a:cubicBezTo>
                  <a:cubicBezTo>
                    <a:pt x="268" y="24"/>
                    <a:pt x="268" y="24"/>
                    <a:pt x="268" y="24"/>
                  </a:cubicBezTo>
                  <a:cubicBezTo>
                    <a:pt x="260" y="24"/>
                    <a:pt x="260" y="24"/>
                    <a:pt x="260" y="24"/>
                  </a:cubicBezTo>
                  <a:moveTo>
                    <a:pt x="232" y="8"/>
                  </a:moveTo>
                  <a:cubicBezTo>
                    <a:pt x="248" y="8"/>
                    <a:pt x="248" y="8"/>
                    <a:pt x="248" y="8"/>
                  </a:cubicBezTo>
                  <a:cubicBezTo>
                    <a:pt x="250" y="8"/>
                    <a:pt x="251" y="9"/>
                    <a:pt x="253" y="9"/>
                  </a:cubicBezTo>
                  <a:cubicBezTo>
                    <a:pt x="256" y="2"/>
                    <a:pt x="256" y="2"/>
                    <a:pt x="256" y="2"/>
                  </a:cubicBezTo>
                  <a:cubicBezTo>
                    <a:pt x="254" y="1"/>
                    <a:pt x="251" y="0"/>
                    <a:pt x="248" y="0"/>
                  </a:cubicBezTo>
                  <a:cubicBezTo>
                    <a:pt x="232" y="0"/>
                    <a:pt x="232" y="0"/>
                    <a:pt x="232" y="0"/>
                  </a:cubicBezTo>
                  <a:cubicBezTo>
                    <a:pt x="232" y="8"/>
                    <a:pt x="232" y="8"/>
                    <a:pt x="232" y="8"/>
                  </a:cubicBezTo>
                  <a:moveTo>
                    <a:pt x="187" y="8"/>
                  </a:moveTo>
                  <a:cubicBezTo>
                    <a:pt x="209" y="8"/>
                    <a:pt x="209" y="8"/>
                    <a:pt x="209" y="8"/>
                  </a:cubicBezTo>
                  <a:cubicBezTo>
                    <a:pt x="209" y="0"/>
                    <a:pt x="209" y="0"/>
                    <a:pt x="209" y="0"/>
                  </a:cubicBezTo>
                  <a:cubicBezTo>
                    <a:pt x="187" y="0"/>
                    <a:pt x="187" y="0"/>
                    <a:pt x="187" y="0"/>
                  </a:cubicBezTo>
                  <a:cubicBezTo>
                    <a:pt x="187" y="8"/>
                    <a:pt x="187" y="8"/>
                    <a:pt x="187" y="8"/>
                  </a:cubicBezTo>
                  <a:moveTo>
                    <a:pt x="142" y="8"/>
                  </a:moveTo>
                  <a:cubicBezTo>
                    <a:pt x="164" y="8"/>
                    <a:pt x="164" y="8"/>
                    <a:pt x="164" y="8"/>
                  </a:cubicBezTo>
                  <a:cubicBezTo>
                    <a:pt x="164" y="0"/>
                    <a:pt x="164" y="0"/>
                    <a:pt x="164" y="0"/>
                  </a:cubicBezTo>
                  <a:cubicBezTo>
                    <a:pt x="142" y="0"/>
                    <a:pt x="142" y="0"/>
                    <a:pt x="142" y="0"/>
                  </a:cubicBezTo>
                  <a:cubicBezTo>
                    <a:pt x="142" y="8"/>
                    <a:pt x="142" y="8"/>
                    <a:pt x="142" y="8"/>
                  </a:cubicBezTo>
                  <a:moveTo>
                    <a:pt x="96" y="8"/>
                  </a:moveTo>
                  <a:cubicBezTo>
                    <a:pt x="119" y="8"/>
                    <a:pt x="119" y="8"/>
                    <a:pt x="119" y="8"/>
                  </a:cubicBezTo>
                  <a:cubicBezTo>
                    <a:pt x="119" y="0"/>
                    <a:pt x="119" y="0"/>
                    <a:pt x="119" y="0"/>
                  </a:cubicBezTo>
                  <a:cubicBezTo>
                    <a:pt x="96" y="0"/>
                    <a:pt x="96" y="0"/>
                    <a:pt x="96" y="0"/>
                  </a:cubicBezTo>
                  <a:cubicBezTo>
                    <a:pt x="96" y="8"/>
                    <a:pt x="96" y="8"/>
                    <a:pt x="96" y="8"/>
                  </a:cubicBezTo>
                  <a:moveTo>
                    <a:pt x="51" y="8"/>
                  </a:moveTo>
                  <a:cubicBezTo>
                    <a:pt x="74" y="8"/>
                    <a:pt x="74" y="8"/>
                    <a:pt x="74" y="8"/>
                  </a:cubicBezTo>
                  <a:cubicBezTo>
                    <a:pt x="74" y="0"/>
                    <a:pt x="74" y="0"/>
                    <a:pt x="74" y="0"/>
                  </a:cubicBezTo>
                  <a:cubicBezTo>
                    <a:pt x="51" y="0"/>
                    <a:pt x="51" y="0"/>
                    <a:pt x="51" y="0"/>
                  </a:cubicBezTo>
                  <a:cubicBezTo>
                    <a:pt x="51" y="8"/>
                    <a:pt x="51" y="8"/>
                    <a:pt x="51" y="8"/>
                  </a:cubicBezTo>
                  <a:moveTo>
                    <a:pt x="11" y="13"/>
                  </a:moveTo>
                  <a:cubicBezTo>
                    <a:pt x="13" y="10"/>
                    <a:pt x="16" y="8"/>
                    <a:pt x="20" y="8"/>
                  </a:cubicBezTo>
                  <a:cubicBezTo>
                    <a:pt x="28" y="8"/>
                    <a:pt x="28" y="8"/>
                    <a:pt x="28" y="8"/>
                  </a:cubicBezTo>
                  <a:cubicBezTo>
                    <a:pt x="28" y="0"/>
                    <a:pt x="28" y="0"/>
                    <a:pt x="28" y="0"/>
                  </a:cubicBezTo>
                  <a:cubicBezTo>
                    <a:pt x="20" y="0"/>
                    <a:pt x="20" y="0"/>
                    <a:pt x="20" y="0"/>
                  </a:cubicBezTo>
                  <a:cubicBezTo>
                    <a:pt x="14" y="0"/>
                    <a:pt x="8" y="3"/>
                    <a:pt x="4" y="8"/>
                  </a:cubicBezTo>
                  <a:cubicBezTo>
                    <a:pt x="11" y="13"/>
                    <a:pt x="11" y="13"/>
                    <a:pt x="11" y="13"/>
                  </a:cubicBezTo>
                  <a:moveTo>
                    <a:pt x="8" y="55"/>
                  </a:moveTo>
                  <a:cubicBezTo>
                    <a:pt x="8" y="32"/>
                    <a:pt x="8" y="32"/>
                    <a:pt x="8" y="32"/>
                  </a:cubicBezTo>
                  <a:cubicBezTo>
                    <a:pt x="0" y="32"/>
                    <a:pt x="0" y="32"/>
                    <a:pt x="0" y="32"/>
                  </a:cubicBezTo>
                  <a:cubicBezTo>
                    <a:pt x="0" y="55"/>
                    <a:pt x="0" y="55"/>
                    <a:pt x="0" y="55"/>
                  </a:cubicBezTo>
                  <a:cubicBezTo>
                    <a:pt x="8" y="55"/>
                    <a:pt x="8" y="55"/>
                    <a:pt x="8" y="55"/>
                  </a:cubicBezTo>
                  <a:moveTo>
                    <a:pt x="8" y="100"/>
                  </a:moveTo>
                  <a:cubicBezTo>
                    <a:pt x="8" y="78"/>
                    <a:pt x="8" y="78"/>
                    <a:pt x="8" y="78"/>
                  </a:cubicBezTo>
                  <a:cubicBezTo>
                    <a:pt x="0" y="78"/>
                    <a:pt x="0" y="78"/>
                    <a:pt x="0" y="78"/>
                  </a:cubicBezTo>
                  <a:cubicBezTo>
                    <a:pt x="0" y="100"/>
                    <a:pt x="0" y="100"/>
                    <a:pt x="0" y="100"/>
                  </a:cubicBezTo>
                  <a:cubicBezTo>
                    <a:pt x="8" y="100"/>
                    <a:pt x="8" y="100"/>
                    <a:pt x="8" y="100"/>
                  </a:cubicBezTo>
                  <a:moveTo>
                    <a:pt x="8" y="145"/>
                  </a:moveTo>
                  <a:cubicBezTo>
                    <a:pt x="8" y="123"/>
                    <a:pt x="8" y="123"/>
                    <a:pt x="8" y="123"/>
                  </a:cubicBezTo>
                  <a:cubicBezTo>
                    <a:pt x="0" y="123"/>
                    <a:pt x="0" y="123"/>
                    <a:pt x="0" y="123"/>
                  </a:cubicBezTo>
                  <a:cubicBezTo>
                    <a:pt x="0" y="145"/>
                    <a:pt x="0" y="145"/>
                    <a:pt x="0" y="145"/>
                  </a:cubicBezTo>
                  <a:cubicBezTo>
                    <a:pt x="8" y="145"/>
                    <a:pt x="8" y="145"/>
                    <a:pt x="8" y="145"/>
                  </a:cubicBezTo>
                  <a:moveTo>
                    <a:pt x="8" y="191"/>
                  </a:moveTo>
                  <a:cubicBezTo>
                    <a:pt x="8" y="168"/>
                    <a:pt x="8" y="168"/>
                    <a:pt x="8" y="168"/>
                  </a:cubicBezTo>
                  <a:cubicBezTo>
                    <a:pt x="0" y="168"/>
                    <a:pt x="0" y="168"/>
                    <a:pt x="0" y="168"/>
                  </a:cubicBezTo>
                  <a:cubicBezTo>
                    <a:pt x="0" y="191"/>
                    <a:pt x="0" y="191"/>
                    <a:pt x="0" y="191"/>
                  </a:cubicBezTo>
                  <a:cubicBezTo>
                    <a:pt x="8" y="191"/>
                    <a:pt x="8" y="191"/>
                    <a:pt x="8" y="191"/>
                  </a:cubicBezTo>
                  <a:moveTo>
                    <a:pt x="22" y="221"/>
                  </a:moveTo>
                  <a:cubicBezTo>
                    <a:pt x="20" y="221"/>
                    <a:pt x="20" y="221"/>
                    <a:pt x="20" y="221"/>
                  </a:cubicBezTo>
                  <a:cubicBezTo>
                    <a:pt x="15" y="221"/>
                    <a:pt x="10" y="218"/>
                    <a:pt x="9" y="212"/>
                  </a:cubicBezTo>
                  <a:cubicBezTo>
                    <a:pt x="1" y="214"/>
                    <a:pt x="1" y="214"/>
                    <a:pt x="1" y="214"/>
                  </a:cubicBezTo>
                  <a:cubicBezTo>
                    <a:pt x="3" y="223"/>
                    <a:pt x="11" y="229"/>
                    <a:pt x="20" y="229"/>
                  </a:cubicBezTo>
                  <a:cubicBezTo>
                    <a:pt x="22" y="229"/>
                    <a:pt x="22" y="229"/>
                    <a:pt x="22" y="229"/>
                  </a:cubicBezTo>
                  <a:cubicBezTo>
                    <a:pt x="22" y="221"/>
                    <a:pt x="22" y="221"/>
                    <a:pt x="22" y="221"/>
                  </a:cubicBezTo>
                  <a:moveTo>
                    <a:pt x="67" y="221"/>
                  </a:moveTo>
                  <a:cubicBezTo>
                    <a:pt x="44" y="221"/>
                    <a:pt x="44" y="221"/>
                    <a:pt x="44" y="221"/>
                  </a:cubicBezTo>
                  <a:cubicBezTo>
                    <a:pt x="44" y="229"/>
                    <a:pt x="44" y="229"/>
                    <a:pt x="44" y="229"/>
                  </a:cubicBezTo>
                  <a:cubicBezTo>
                    <a:pt x="67" y="229"/>
                    <a:pt x="67" y="229"/>
                    <a:pt x="67" y="229"/>
                  </a:cubicBezTo>
                  <a:cubicBezTo>
                    <a:pt x="67" y="221"/>
                    <a:pt x="67" y="221"/>
                    <a:pt x="67" y="221"/>
                  </a:cubicBezTo>
                  <a:moveTo>
                    <a:pt x="112" y="221"/>
                  </a:moveTo>
                  <a:cubicBezTo>
                    <a:pt x="90" y="221"/>
                    <a:pt x="90" y="221"/>
                    <a:pt x="90" y="221"/>
                  </a:cubicBezTo>
                  <a:cubicBezTo>
                    <a:pt x="90" y="229"/>
                    <a:pt x="90" y="229"/>
                    <a:pt x="90" y="229"/>
                  </a:cubicBezTo>
                  <a:cubicBezTo>
                    <a:pt x="112" y="229"/>
                    <a:pt x="112" y="229"/>
                    <a:pt x="112" y="229"/>
                  </a:cubicBezTo>
                  <a:cubicBezTo>
                    <a:pt x="112" y="221"/>
                    <a:pt x="112" y="221"/>
                    <a:pt x="112" y="221"/>
                  </a:cubicBezTo>
                  <a:moveTo>
                    <a:pt x="158" y="221"/>
                  </a:moveTo>
                  <a:cubicBezTo>
                    <a:pt x="135" y="221"/>
                    <a:pt x="135" y="221"/>
                    <a:pt x="135" y="221"/>
                  </a:cubicBezTo>
                  <a:cubicBezTo>
                    <a:pt x="135" y="229"/>
                    <a:pt x="135" y="229"/>
                    <a:pt x="135" y="229"/>
                  </a:cubicBezTo>
                  <a:cubicBezTo>
                    <a:pt x="158" y="229"/>
                    <a:pt x="158" y="229"/>
                    <a:pt x="158" y="229"/>
                  </a:cubicBezTo>
                  <a:cubicBezTo>
                    <a:pt x="158" y="221"/>
                    <a:pt x="158" y="221"/>
                    <a:pt x="158" y="221"/>
                  </a:cubicBezTo>
                  <a:moveTo>
                    <a:pt x="203" y="221"/>
                  </a:moveTo>
                  <a:cubicBezTo>
                    <a:pt x="180" y="221"/>
                    <a:pt x="180" y="221"/>
                    <a:pt x="180" y="221"/>
                  </a:cubicBezTo>
                  <a:cubicBezTo>
                    <a:pt x="180" y="229"/>
                    <a:pt x="180" y="229"/>
                    <a:pt x="180" y="229"/>
                  </a:cubicBezTo>
                  <a:cubicBezTo>
                    <a:pt x="203" y="229"/>
                    <a:pt x="203" y="229"/>
                    <a:pt x="203" y="229"/>
                  </a:cubicBezTo>
                  <a:cubicBezTo>
                    <a:pt x="203" y="221"/>
                    <a:pt x="203" y="221"/>
                    <a:pt x="203" y="221"/>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76"/>
            <p:cNvSpPr>
              <a:spLocks/>
            </p:cNvSpPr>
            <p:nvPr/>
          </p:nvSpPr>
          <p:spPr bwMode="auto">
            <a:xfrm>
              <a:off x="3675667" y="3406458"/>
              <a:ext cx="278897" cy="35071"/>
            </a:xfrm>
            <a:custGeom>
              <a:avLst/>
              <a:gdLst>
                <a:gd name="T0" fmla="*/ 151 w 167"/>
                <a:gd name="T1" fmla="*/ 0 h 21"/>
                <a:gd name="T2" fmla="*/ 11 w 167"/>
                <a:gd name="T3" fmla="*/ 0 h 21"/>
                <a:gd name="T4" fmla="*/ 0 w 167"/>
                <a:gd name="T5" fmla="*/ 21 h 21"/>
                <a:gd name="T6" fmla="*/ 167 w 167"/>
                <a:gd name="T7" fmla="*/ 21 h 21"/>
                <a:gd name="T8" fmla="*/ 151 w 167"/>
                <a:gd name="T9" fmla="*/ 0 h 21"/>
              </a:gdLst>
              <a:ahLst/>
              <a:cxnLst>
                <a:cxn ang="0">
                  <a:pos x="T0" y="T1"/>
                </a:cxn>
                <a:cxn ang="0">
                  <a:pos x="T2" y="T3"/>
                </a:cxn>
                <a:cxn ang="0">
                  <a:pos x="T4" y="T5"/>
                </a:cxn>
                <a:cxn ang="0">
                  <a:pos x="T6" y="T7"/>
                </a:cxn>
                <a:cxn ang="0">
                  <a:pos x="T8" y="T9"/>
                </a:cxn>
              </a:cxnLst>
              <a:rect l="0" t="0" r="r" b="b"/>
              <a:pathLst>
                <a:path w="167" h="21">
                  <a:moveTo>
                    <a:pt x="151" y="0"/>
                  </a:moveTo>
                  <a:lnTo>
                    <a:pt x="11" y="0"/>
                  </a:lnTo>
                  <a:lnTo>
                    <a:pt x="0" y="21"/>
                  </a:lnTo>
                  <a:lnTo>
                    <a:pt x="167" y="21"/>
                  </a:lnTo>
                  <a:lnTo>
                    <a:pt x="151"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77"/>
            <p:cNvSpPr>
              <a:spLocks noChangeArrowheads="1"/>
            </p:cNvSpPr>
            <p:nvPr/>
          </p:nvSpPr>
          <p:spPr bwMode="auto">
            <a:xfrm>
              <a:off x="3675667" y="3441529"/>
              <a:ext cx="278897" cy="668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78"/>
            <p:cNvSpPr>
              <a:spLocks/>
            </p:cNvSpPr>
            <p:nvPr/>
          </p:nvSpPr>
          <p:spPr bwMode="auto">
            <a:xfrm>
              <a:off x="3533713" y="2998967"/>
              <a:ext cx="561134" cy="337349"/>
            </a:xfrm>
            <a:custGeom>
              <a:avLst/>
              <a:gdLst>
                <a:gd name="T0" fmla="*/ 5 w 175"/>
                <a:gd name="T1" fmla="*/ 105 h 105"/>
                <a:gd name="T2" fmla="*/ 0 w 175"/>
                <a:gd name="T3" fmla="*/ 99 h 105"/>
                <a:gd name="T4" fmla="*/ 0 w 175"/>
                <a:gd name="T5" fmla="*/ 6 h 105"/>
                <a:gd name="T6" fmla="*/ 5 w 175"/>
                <a:gd name="T7" fmla="*/ 0 h 105"/>
                <a:gd name="T8" fmla="*/ 170 w 175"/>
                <a:gd name="T9" fmla="*/ 0 h 105"/>
                <a:gd name="T10" fmla="*/ 175 w 175"/>
                <a:gd name="T11" fmla="*/ 6 h 105"/>
                <a:gd name="T12" fmla="*/ 175 w 175"/>
                <a:gd name="T13" fmla="*/ 99 h 105"/>
                <a:gd name="T14" fmla="*/ 170 w 175"/>
                <a:gd name="T15" fmla="*/ 105 h 105"/>
                <a:gd name="T16" fmla="*/ 5 w 175"/>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5">
                  <a:moveTo>
                    <a:pt x="5" y="105"/>
                  </a:moveTo>
                  <a:cubicBezTo>
                    <a:pt x="2" y="105"/>
                    <a:pt x="0" y="103"/>
                    <a:pt x="0" y="99"/>
                  </a:cubicBezTo>
                  <a:cubicBezTo>
                    <a:pt x="0" y="6"/>
                    <a:pt x="0" y="6"/>
                    <a:pt x="0" y="6"/>
                  </a:cubicBezTo>
                  <a:cubicBezTo>
                    <a:pt x="0" y="3"/>
                    <a:pt x="2" y="0"/>
                    <a:pt x="5" y="0"/>
                  </a:cubicBezTo>
                  <a:cubicBezTo>
                    <a:pt x="170" y="0"/>
                    <a:pt x="170" y="0"/>
                    <a:pt x="170" y="0"/>
                  </a:cubicBezTo>
                  <a:cubicBezTo>
                    <a:pt x="173" y="0"/>
                    <a:pt x="175" y="3"/>
                    <a:pt x="175" y="6"/>
                  </a:cubicBezTo>
                  <a:cubicBezTo>
                    <a:pt x="175" y="99"/>
                    <a:pt x="175" y="99"/>
                    <a:pt x="175" y="99"/>
                  </a:cubicBezTo>
                  <a:cubicBezTo>
                    <a:pt x="175" y="103"/>
                    <a:pt x="173" y="105"/>
                    <a:pt x="170" y="105"/>
                  </a:cubicBezTo>
                  <a:cubicBezTo>
                    <a:pt x="5" y="105"/>
                    <a:pt x="5" y="105"/>
                    <a:pt x="5" y="10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79"/>
            <p:cNvSpPr>
              <a:spLocks/>
            </p:cNvSpPr>
            <p:nvPr/>
          </p:nvSpPr>
          <p:spPr bwMode="auto">
            <a:xfrm>
              <a:off x="3777539" y="3336316"/>
              <a:ext cx="70142" cy="86842"/>
            </a:xfrm>
            <a:custGeom>
              <a:avLst/>
              <a:gdLst>
                <a:gd name="T0" fmla="*/ 15 w 22"/>
                <a:gd name="T1" fmla="*/ 0 h 27"/>
                <a:gd name="T2" fmla="*/ 16 w 22"/>
                <a:gd name="T3" fmla="*/ 2 h 27"/>
                <a:gd name="T4" fmla="*/ 11 w 22"/>
                <a:gd name="T5" fmla="*/ 8 h 27"/>
                <a:gd name="T6" fmla="*/ 6 w 22"/>
                <a:gd name="T7" fmla="*/ 2 h 27"/>
                <a:gd name="T8" fmla="*/ 6 w 22"/>
                <a:gd name="T9" fmla="*/ 0 h 27"/>
                <a:gd name="T10" fmla="*/ 0 w 22"/>
                <a:gd name="T11" fmla="*/ 0 h 27"/>
                <a:gd name="T12" fmla="*/ 0 w 22"/>
                <a:gd name="T13" fmla="*/ 27 h 27"/>
                <a:gd name="T14" fmla="*/ 22 w 22"/>
                <a:gd name="T15" fmla="*/ 27 h 27"/>
                <a:gd name="T16" fmla="*/ 22 w 22"/>
                <a:gd name="T17" fmla="*/ 0 h 27"/>
                <a:gd name="T18" fmla="*/ 15 w 22"/>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7">
                  <a:moveTo>
                    <a:pt x="15" y="0"/>
                  </a:moveTo>
                  <a:cubicBezTo>
                    <a:pt x="16" y="1"/>
                    <a:pt x="16" y="1"/>
                    <a:pt x="16" y="2"/>
                  </a:cubicBezTo>
                  <a:cubicBezTo>
                    <a:pt x="16" y="6"/>
                    <a:pt x="14" y="8"/>
                    <a:pt x="11" y="8"/>
                  </a:cubicBezTo>
                  <a:cubicBezTo>
                    <a:pt x="8" y="8"/>
                    <a:pt x="6" y="6"/>
                    <a:pt x="6" y="2"/>
                  </a:cubicBezTo>
                  <a:cubicBezTo>
                    <a:pt x="6" y="1"/>
                    <a:pt x="6" y="1"/>
                    <a:pt x="6" y="0"/>
                  </a:cubicBezTo>
                  <a:cubicBezTo>
                    <a:pt x="0" y="0"/>
                    <a:pt x="0" y="0"/>
                    <a:pt x="0" y="0"/>
                  </a:cubicBezTo>
                  <a:cubicBezTo>
                    <a:pt x="0" y="27"/>
                    <a:pt x="0" y="27"/>
                    <a:pt x="0" y="27"/>
                  </a:cubicBezTo>
                  <a:cubicBezTo>
                    <a:pt x="22" y="27"/>
                    <a:pt x="22" y="27"/>
                    <a:pt x="22" y="27"/>
                  </a:cubicBezTo>
                  <a:cubicBezTo>
                    <a:pt x="22" y="0"/>
                    <a:pt x="22" y="0"/>
                    <a:pt x="22" y="0"/>
                  </a:cubicBezTo>
                  <a:lnTo>
                    <a:pt x="1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80"/>
            <p:cNvSpPr>
              <a:spLocks/>
            </p:cNvSpPr>
            <p:nvPr/>
          </p:nvSpPr>
          <p:spPr bwMode="auto">
            <a:xfrm>
              <a:off x="3547073" y="3015668"/>
              <a:ext cx="532744" cy="292258"/>
            </a:xfrm>
            <a:custGeom>
              <a:avLst/>
              <a:gdLst>
                <a:gd name="T0" fmla="*/ 166 w 166"/>
                <a:gd name="T1" fmla="*/ 89 h 91"/>
                <a:gd name="T2" fmla="*/ 164 w 166"/>
                <a:gd name="T3" fmla="*/ 91 h 91"/>
                <a:gd name="T4" fmla="*/ 3 w 166"/>
                <a:gd name="T5" fmla="*/ 91 h 91"/>
                <a:gd name="T6" fmla="*/ 0 w 166"/>
                <a:gd name="T7" fmla="*/ 89 h 91"/>
                <a:gd name="T8" fmla="*/ 0 w 166"/>
                <a:gd name="T9" fmla="*/ 2 h 91"/>
                <a:gd name="T10" fmla="*/ 3 w 166"/>
                <a:gd name="T11" fmla="*/ 0 h 91"/>
                <a:gd name="T12" fmla="*/ 164 w 166"/>
                <a:gd name="T13" fmla="*/ 0 h 91"/>
                <a:gd name="T14" fmla="*/ 166 w 166"/>
                <a:gd name="T15" fmla="*/ 2 h 91"/>
                <a:gd name="T16" fmla="*/ 166 w 166"/>
                <a:gd name="T17"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91">
                  <a:moveTo>
                    <a:pt x="166" y="89"/>
                  </a:moveTo>
                  <a:cubicBezTo>
                    <a:pt x="166" y="90"/>
                    <a:pt x="165" y="91"/>
                    <a:pt x="164" y="91"/>
                  </a:cubicBezTo>
                  <a:cubicBezTo>
                    <a:pt x="3" y="91"/>
                    <a:pt x="3" y="91"/>
                    <a:pt x="3" y="91"/>
                  </a:cubicBezTo>
                  <a:cubicBezTo>
                    <a:pt x="1" y="91"/>
                    <a:pt x="0" y="90"/>
                    <a:pt x="0" y="89"/>
                  </a:cubicBezTo>
                  <a:cubicBezTo>
                    <a:pt x="0" y="2"/>
                    <a:pt x="0" y="2"/>
                    <a:pt x="0" y="2"/>
                  </a:cubicBezTo>
                  <a:cubicBezTo>
                    <a:pt x="0" y="1"/>
                    <a:pt x="1" y="0"/>
                    <a:pt x="3" y="0"/>
                  </a:cubicBezTo>
                  <a:cubicBezTo>
                    <a:pt x="164" y="0"/>
                    <a:pt x="164" y="0"/>
                    <a:pt x="164" y="0"/>
                  </a:cubicBezTo>
                  <a:cubicBezTo>
                    <a:pt x="165" y="0"/>
                    <a:pt x="166" y="1"/>
                    <a:pt x="166" y="2"/>
                  </a:cubicBezTo>
                  <a:cubicBezTo>
                    <a:pt x="166" y="89"/>
                    <a:pt x="166" y="89"/>
                    <a:pt x="166" y="89"/>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81"/>
            <p:cNvSpPr>
              <a:spLocks/>
            </p:cNvSpPr>
            <p:nvPr/>
          </p:nvSpPr>
          <p:spPr bwMode="auto">
            <a:xfrm>
              <a:off x="3668986" y="3015668"/>
              <a:ext cx="410831" cy="292258"/>
            </a:xfrm>
            <a:custGeom>
              <a:avLst/>
              <a:gdLst>
                <a:gd name="T0" fmla="*/ 126 w 128"/>
                <a:gd name="T1" fmla="*/ 0 h 91"/>
                <a:gd name="T2" fmla="*/ 110 w 128"/>
                <a:gd name="T3" fmla="*/ 0 h 91"/>
                <a:gd name="T4" fmla="*/ 0 w 128"/>
                <a:gd name="T5" fmla="*/ 91 h 91"/>
                <a:gd name="T6" fmla="*/ 126 w 128"/>
                <a:gd name="T7" fmla="*/ 91 h 91"/>
                <a:gd name="T8" fmla="*/ 128 w 128"/>
                <a:gd name="T9" fmla="*/ 89 h 91"/>
                <a:gd name="T10" fmla="*/ 128 w 128"/>
                <a:gd name="T11" fmla="*/ 2 h 91"/>
                <a:gd name="T12" fmla="*/ 126 w 128"/>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28" h="91">
                  <a:moveTo>
                    <a:pt x="126" y="0"/>
                  </a:moveTo>
                  <a:cubicBezTo>
                    <a:pt x="126" y="0"/>
                    <a:pt x="126" y="0"/>
                    <a:pt x="110" y="0"/>
                  </a:cubicBezTo>
                  <a:cubicBezTo>
                    <a:pt x="0" y="91"/>
                    <a:pt x="0" y="91"/>
                    <a:pt x="0" y="91"/>
                  </a:cubicBezTo>
                  <a:cubicBezTo>
                    <a:pt x="23" y="91"/>
                    <a:pt x="62" y="91"/>
                    <a:pt x="126" y="91"/>
                  </a:cubicBezTo>
                  <a:cubicBezTo>
                    <a:pt x="127" y="91"/>
                    <a:pt x="128" y="90"/>
                    <a:pt x="128" y="89"/>
                  </a:cubicBezTo>
                  <a:cubicBezTo>
                    <a:pt x="128" y="2"/>
                    <a:pt x="128" y="2"/>
                    <a:pt x="128" y="2"/>
                  </a:cubicBezTo>
                  <a:cubicBezTo>
                    <a:pt x="128" y="1"/>
                    <a:pt x="127" y="0"/>
                    <a:pt x="126" y="0"/>
                  </a:cubicBezTo>
                </a:path>
              </a:pathLst>
            </a:custGeom>
            <a:solidFill>
              <a:srgbClr val="37A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1" name="Group 334"/>
          <p:cNvGrpSpPr>
            <a:grpSpLocks noChangeAspect="1"/>
          </p:cNvGrpSpPr>
          <p:nvPr/>
        </p:nvGrpSpPr>
        <p:grpSpPr>
          <a:xfrm>
            <a:off x="11183769" y="5186028"/>
            <a:ext cx="599509" cy="693947"/>
            <a:chOff x="11312677" y="4385379"/>
            <a:chExt cx="420734" cy="643192"/>
          </a:xfrm>
        </p:grpSpPr>
        <p:sp>
          <p:nvSpPr>
            <p:cNvPr id="122"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3"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4"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5"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6"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7"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8"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9"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30"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31"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32"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sp>
        <p:nvSpPr>
          <p:cNvPr id="135" name="Up-Down Arrow 6"/>
          <p:cNvSpPr/>
          <p:nvPr/>
        </p:nvSpPr>
        <p:spPr bwMode="auto">
          <a:xfrm rot="19668139">
            <a:off x="10121243" y="3552623"/>
            <a:ext cx="207072" cy="1630584"/>
          </a:xfrm>
          <a:prstGeom prst="upDownArrow">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Up-Down Arrow 6"/>
          <p:cNvSpPr/>
          <p:nvPr/>
        </p:nvSpPr>
        <p:spPr bwMode="auto">
          <a:xfrm rot="2123563">
            <a:off x="8884234" y="3543836"/>
            <a:ext cx="207072" cy="1630584"/>
          </a:xfrm>
          <a:prstGeom prst="upDownArrow">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a:grpSpLocks noChangeAspect="1"/>
          </p:cNvGrpSpPr>
          <p:nvPr/>
        </p:nvGrpSpPr>
        <p:grpSpPr>
          <a:xfrm>
            <a:off x="6327152" y="2800662"/>
            <a:ext cx="596543" cy="509668"/>
            <a:chOff x="3383409" y="2838643"/>
            <a:chExt cx="860072" cy="734819"/>
          </a:xfrm>
        </p:grpSpPr>
        <p:sp>
          <p:nvSpPr>
            <p:cNvPr id="79" name="Freeform 75"/>
            <p:cNvSpPr>
              <a:spLocks noEditPoints="1"/>
            </p:cNvSpPr>
            <p:nvPr/>
          </p:nvSpPr>
          <p:spPr bwMode="auto">
            <a:xfrm>
              <a:off x="3383409" y="2838643"/>
              <a:ext cx="860072" cy="734819"/>
            </a:xfrm>
            <a:custGeom>
              <a:avLst/>
              <a:gdLst>
                <a:gd name="T0" fmla="*/ 226 w 268"/>
                <a:gd name="T1" fmla="*/ 221 h 229"/>
                <a:gd name="T2" fmla="*/ 248 w 268"/>
                <a:gd name="T3" fmla="*/ 229 h 229"/>
                <a:gd name="T4" fmla="*/ 260 w 268"/>
                <a:gd name="T5" fmla="*/ 206 h 229"/>
                <a:gd name="T6" fmla="*/ 253 w 268"/>
                <a:gd name="T7" fmla="*/ 220 h 229"/>
                <a:gd name="T8" fmla="*/ 268 w 268"/>
                <a:gd name="T9" fmla="*/ 209 h 229"/>
                <a:gd name="T10" fmla="*/ 260 w 268"/>
                <a:gd name="T11" fmla="*/ 206 h 229"/>
                <a:gd name="T12" fmla="*/ 260 w 268"/>
                <a:gd name="T13" fmla="*/ 160 h 229"/>
                <a:gd name="T14" fmla="*/ 268 w 268"/>
                <a:gd name="T15" fmla="*/ 183 h 229"/>
                <a:gd name="T16" fmla="*/ 260 w 268"/>
                <a:gd name="T17" fmla="*/ 160 h 229"/>
                <a:gd name="T18" fmla="*/ 260 w 268"/>
                <a:gd name="T19" fmla="*/ 138 h 229"/>
                <a:gd name="T20" fmla="*/ 268 w 268"/>
                <a:gd name="T21" fmla="*/ 115 h 229"/>
                <a:gd name="T22" fmla="*/ 260 w 268"/>
                <a:gd name="T23" fmla="*/ 70 h 229"/>
                <a:gd name="T24" fmla="*/ 268 w 268"/>
                <a:gd name="T25" fmla="*/ 92 h 229"/>
                <a:gd name="T26" fmla="*/ 260 w 268"/>
                <a:gd name="T27" fmla="*/ 70 h 229"/>
                <a:gd name="T28" fmla="*/ 260 w 268"/>
                <a:gd name="T29" fmla="*/ 47 h 229"/>
                <a:gd name="T30" fmla="*/ 268 w 268"/>
                <a:gd name="T31" fmla="*/ 24 h 229"/>
                <a:gd name="T32" fmla="*/ 232 w 268"/>
                <a:gd name="T33" fmla="*/ 8 h 229"/>
                <a:gd name="T34" fmla="*/ 253 w 268"/>
                <a:gd name="T35" fmla="*/ 9 h 229"/>
                <a:gd name="T36" fmla="*/ 248 w 268"/>
                <a:gd name="T37" fmla="*/ 0 h 229"/>
                <a:gd name="T38" fmla="*/ 232 w 268"/>
                <a:gd name="T39" fmla="*/ 8 h 229"/>
                <a:gd name="T40" fmla="*/ 209 w 268"/>
                <a:gd name="T41" fmla="*/ 8 h 229"/>
                <a:gd name="T42" fmla="*/ 187 w 268"/>
                <a:gd name="T43" fmla="*/ 0 h 229"/>
                <a:gd name="T44" fmla="*/ 142 w 268"/>
                <a:gd name="T45" fmla="*/ 8 h 229"/>
                <a:gd name="T46" fmla="*/ 164 w 268"/>
                <a:gd name="T47" fmla="*/ 0 h 229"/>
                <a:gd name="T48" fmla="*/ 142 w 268"/>
                <a:gd name="T49" fmla="*/ 8 h 229"/>
                <a:gd name="T50" fmla="*/ 119 w 268"/>
                <a:gd name="T51" fmla="*/ 8 h 229"/>
                <a:gd name="T52" fmla="*/ 96 w 268"/>
                <a:gd name="T53" fmla="*/ 0 h 229"/>
                <a:gd name="T54" fmla="*/ 51 w 268"/>
                <a:gd name="T55" fmla="*/ 8 h 229"/>
                <a:gd name="T56" fmla="*/ 74 w 268"/>
                <a:gd name="T57" fmla="*/ 0 h 229"/>
                <a:gd name="T58" fmla="*/ 51 w 268"/>
                <a:gd name="T59" fmla="*/ 8 h 229"/>
                <a:gd name="T60" fmla="*/ 20 w 268"/>
                <a:gd name="T61" fmla="*/ 8 h 229"/>
                <a:gd name="T62" fmla="*/ 28 w 268"/>
                <a:gd name="T63" fmla="*/ 0 h 229"/>
                <a:gd name="T64" fmla="*/ 4 w 268"/>
                <a:gd name="T65" fmla="*/ 8 h 229"/>
                <a:gd name="T66" fmla="*/ 8 w 268"/>
                <a:gd name="T67" fmla="*/ 55 h 229"/>
                <a:gd name="T68" fmla="*/ 0 w 268"/>
                <a:gd name="T69" fmla="*/ 32 h 229"/>
                <a:gd name="T70" fmla="*/ 8 w 268"/>
                <a:gd name="T71" fmla="*/ 55 h 229"/>
                <a:gd name="T72" fmla="*/ 8 w 268"/>
                <a:gd name="T73" fmla="*/ 78 h 229"/>
                <a:gd name="T74" fmla="*/ 0 w 268"/>
                <a:gd name="T75" fmla="*/ 100 h 229"/>
                <a:gd name="T76" fmla="*/ 8 w 268"/>
                <a:gd name="T77" fmla="*/ 145 h 229"/>
                <a:gd name="T78" fmla="*/ 0 w 268"/>
                <a:gd name="T79" fmla="*/ 123 h 229"/>
                <a:gd name="T80" fmla="*/ 8 w 268"/>
                <a:gd name="T81" fmla="*/ 145 h 229"/>
                <a:gd name="T82" fmla="*/ 8 w 268"/>
                <a:gd name="T83" fmla="*/ 168 h 229"/>
                <a:gd name="T84" fmla="*/ 0 w 268"/>
                <a:gd name="T85" fmla="*/ 191 h 229"/>
                <a:gd name="T86" fmla="*/ 22 w 268"/>
                <a:gd name="T87" fmla="*/ 221 h 229"/>
                <a:gd name="T88" fmla="*/ 9 w 268"/>
                <a:gd name="T89" fmla="*/ 212 h 229"/>
                <a:gd name="T90" fmla="*/ 20 w 268"/>
                <a:gd name="T91" fmla="*/ 229 h 229"/>
                <a:gd name="T92" fmla="*/ 22 w 268"/>
                <a:gd name="T93" fmla="*/ 221 h 229"/>
                <a:gd name="T94" fmla="*/ 44 w 268"/>
                <a:gd name="T95" fmla="*/ 221 h 229"/>
                <a:gd name="T96" fmla="*/ 67 w 268"/>
                <a:gd name="T97" fmla="*/ 229 h 229"/>
                <a:gd name="T98" fmla="*/ 112 w 268"/>
                <a:gd name="T99" fmla="*/ 221 h 229"/>
                <a:gd name="T100" fmla="*/ 90 w 268"/>
                <a:gd name="T101" fmla="*/ 229 h 229"/>
                <a:gd name="T102" fmla="*/ 112 w 268"/>
                <a:gd name="T103" fmla="*/ 221 h 229"/>
                <a:gd name="T104" fmla="*/ 135 w 268"/>
                <a:gd name="T105" fmla="*/ 221 h 229"/>
                <a:gd name="T106" fmla="*/ 158 w 268"/>
                <a:gd name="T107" fmla="*/ 229 h 229"/>
                <a:gd name="T108" fmla="*/ 203 w 268"/>
                <a:gd name="T109" fmla="*/ 221 h 229"/>
                <a:gd name="T110" fmla="*/ 180 w 268"/>
                <a:gd name="T111" fmla="*/ 229 h 229"/>
                <a:gd name="T112" fmla="*/ 203 w 268"/>
                <a:gd name="T113" fmla="*/ 22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229">
                  <a:moveTo>
                    <a:pt x="248" y="221"/>
                  </a:moveTo>
                  <a:cubicBezTo>
                    <a:pt x="226" y="221"/>
                    <a:pt x="226" y="221"/>
                    <a:pt x="226" y="221"/>
                  </a:cubicBezTo>
                  <a:cubicBezTo>
                    <a:pt x="226" y="229"/>
                    <a:pt x="226" y="229"/>
                    <a:pt x="226" y="229"/>
                  </a:cubicBezTo>
                  <a:cubicBezTo>
                    <a:pt x="248" y="229"/>
                    <a:pt x="248" y="229"/>
                    <a:pt x="248" y="229"/>
                  </a:cubicBezTo>
                  <a:cubicBezTo>
                    <a:pt x="248" y="221"/>
                    <a:pt x="248" y="221"/>
                    <a:pt x="248" y="221"/>
                  </a:cubicBezTo>
                  <a:moveTo>
                    <a:pt x="260" y="206"/>
                  </a:moveTo>
                  <a:cubicBezTo>
                    <a:pt x="260" y="209"/>
                    <a:pt x="260" y="209"/>
                    <a:pt x="260" y="209"/>
                  </a:cubicBezTo>
                  <a:cubicBezTo>
                    <a:pt x="260" y="214"/>
                    <a:pt x="257" y="219"/>
                    <a:pt x="253" y="220"/>
                  </a:cubicBezTo>
                  <a:cubicBezTo>
                    <a:pt x="256" y="228"/>
                    <a:pt x="256" y="228"/>
                    <a:pt x="256" y="228"/>
                  </a:cubicBezTo>
                  <a:cubicBezTo>
                    <a:pt x="263" y="225"/>
                    <a:pt x="268" y="218"/>
                    <a:pt x="268" y="209"/>
                  </a:cubicBezTo>
                  <a:cubicBezTo>
                    <a:pt x="268" y="206"/>
                    <a:pt x="268" y="206"/>
                    <a:pt x="268" y="206"/>
                  </a:cubicBezTo>
                  <a:cubicBezTo>
                    <a:pt x="260" y="206"/>
                    <a:pt x="260" y="206"/>
                    <a:pt x="260" y="206"/>
                  </a:cubicBezTo>
                  <a:cubicBezTo>
                    <a:pt x="260" y="206"/>
                    <a:pt x="260" y="206"/>
                    <a:pt x="260" y="206"/>
                  </a:cubicBezTo>
                  <a:moveTo>
                    <a:pt x="260" y="160"/>
                  </a:moveTo>
                  <a:cubicBezTo>
                    <a:pt x="260" y="183"/>
                    <a:pt x="260" y="183"/>
                    <a:pt x="260" y="183"/>
                  </a:cubicBezTo>
                  <a:cubicBezTo>
                    <a:pt x="268" y="183"/>
                    <a:pt x="268" y="183"/>
                    <a:pt x="268" y="183"/>
                  </a:cubicBezTo>
                  <a:cubicBezTo>
                    <a:pt x="268" y="160"/>
                    <a:pt x="268" y="160"/>
                    <a:pt x="268" y="160"/>
                  </a:cubicBezTo>
                  <a:cubicBezTo>
                    <a:pt x="260" y="160"/>
                    <a:pt x="260" y="160"/>
                    <a:pt x="260" y="160"/>
                  </a:cubicBezTo>
                  <a:moveTo>
                    <a:pt x="260" y="115"/>
                  </a:moveTo>
                  <a:cubicBezTo>
                    <a:pt x="260" y="138"/>
                    <a:pt x="260" y="138"/>
                    <a:pt x="260" y="138"/>
                  </a:cubicBezTo>
                  <a:cubicBezTo>
                    <a:pt x="268" y="138"/>
                    <a:pt x="268" y="138"/>
                    <a:pt x="268" y="138"/>
                  </a:cubicBezTo>
                  <a:cubicBezTo>
                    <a:pt x="268" y="115"/>
                    <a:pt x="268" y="115"/>
                    <a:pt x="268" y="115"/>
                  </a:cubicBezTo>
                  <a:cubicBezTo>
                    <a:pt x="260" y="115"/>
                    <a:pt x="260" y="115"/>
                    <a:pt x="260" y="115"/>
                  </a:cubicBezTo>
                  <a:moveTo>
                    <a:pt x="260" y="70"/>
                  </a:moveTo>
                  <a:cubicBezTo>
                    <a:pt x="260" y="92"/>
                    <a:pt x="260" y="92"/>
                    <a:pt x="260" y="92"/>
                  </a:cubicBezTo>
                  <a:cubicBezTo>
                    <a:pt x="268" y="92"/>
                    <a:pt x="268" y="92"/>
                    <a:pt x="268" y="92"/>
                  </a:cubicBezTo>
                  <a:cubicBezTo>
                    <a:pt x="268" y="70"/>
                    <a:pt x="268" y="70"/>
                    <a:pt x="268" y="70"/>
                  </a:cubicBezTo>
                  <a:cubicBezTo>
                    <a:pt x="260" y="70"/>
                    <a:pt x="260" y="70"/>
                    <a:pt x="260" y="70"/>
                  </a:cubicBezTo>
                  <a:moveTo>
                    <a:pt x="260" y="24"/>
                  </a:moveTo>
                  <a:cubicBezTo>
                    <a:pt x="260" y="47"/>
                    <a:pt x="260" y="47"/>
                    <a:pt x="260" y="47"/>
                  </a:cubicBezTo>
                  <a:cubicBezTo>
                    <a:pt x="268" y="47"/>
                    <a:pt x="268" y="47"/>
                    <a:pt x="268" y="47"/>
                  </a:cubicBezTo>
                  <a:cubicBezTo>
                    <a:pt x="268" y="24"/>
                    <a:pt x="268" y="24"/>
                    <a:pt x="268" y="24"/>
                  </a:cubicBezTo>
                  <a:cubicBezTo>
                    <a:pt x="260" y="24"/>
                    <a:pt x="260" y="24"/>
                    <a:pt x="260" y="24"/>
                  </a:cubicBezTo>
                  <a:moveTo>
                    <a:pt x="232" y="8"/>
                  </a:moveTo>
                  <a:cubicBezTo>
                    <a:pt x="248" y="8"/>
                    <a:pt x="248" y="8"/>
                    <a:pt x="248" y="8"/>
                  </a:cubicBezTo>
                  <a:cubicBezTo>
                    <a:pt x="250" y="8"/>
                    <a:pt x="251" y="9"/>
                    <a:pt x="253" y="9"/>
                  </a:cubicBezTo>
                  <a:cubicBezTo>
                    <a:pt x="256" y="2"/>
                    <a:pt x="256" y="2"/>
                    <a:pt x="256" y="2"/>
                  </a:cubicBezTo>
                  <a:cubicBezTo>
                    <a:pt x="254" y="1"/>
                    <a:pt x="251" y="0"/>
                    <a:pt x="248" y="0"/>
                  </a:cubicBezTo>
                  <a:cubicBezTo>
                    <a:pt x="232" y="0"/>
                    <a:pt x="232" y="0"/>
                    <a:pt x="232" y="0"/>
                  </a:cubicBezTo>
                  <a:cubicBezTo>
                    <a:pt x="232" y="8"/>
                    <a:pt x="232" y="8"/>
                    <a:pt x="232" y="8"/>
                  </a:cubicBezTo>
                  <a:moveTo>
                    <a:pt x="187" y="8"/>
                  </a:moveTo>
                  <a:cubicBezTo>
                    <a:pt x="209" y="8"/>
                    <a:pt x="209" y="8"/>
                    <a:pt x="209" y="8"/>
                  </a:cubicBezTo>
                  <a:cubicBezTo>
                    <a:pt x="209" y="0"/>
                    <a:pt x="209" y="0"/>
                    <a:pt x="209" y="0"/>
                  </a:cubicBezTo>
                  <a:cubicBezTo>
                    <a:pt x="187" y="0"/>
                    <a:pt x="187" y="0"/>
                    <a:pt x="187" y="0"/>
                  </a:cubicBezTo>
                  <a:cubicBezTo>
                    <a:pt x="187" y="8"/>
                    <a:pt x="187" y="8"/>
                    <a:pt x="187" y="8"/>
                  </a:cubicBezTo>
                  <a:moveTo>
                    <a:pt x="142" y="8"/>
                  </a:moveTo>
                  <a:cubicBezTo>
                    <a:pt x="164" y="8"/>
                    <a:pt x="164" y="8"/>
                    <a:pt x="164" y="8"/>
                  </a:cubicBezTo>
                  <a:cubicBezTo>
                    <a:pt x="164" y="0"/>
                    <a:pt x="164" y="0"/>
                    <a:pt x="164" y="0"/>
                  </a:cubicBezTo>
                  <a:cubicBezTo>
                    <a:pt x="142" y="0"/>
                    <a:pt x="142" y="0"/>
                    <a:pt x="142" y="0"/>
                  </a:cubicBezTo>
                  <a:cubicBezTo>
                    <a:pt x="142" y="8"/>
                    <a:pt x="142" y="8"/>
                    <a:pt x="142" y="8"/>
                  </a:cubicBezTo>
                  <a:moveTo>
                    <a:pt x="96" y="8"/>
                  </a:moveTo>
                  <a:cubicBezTo>
                    <a:pt x="119" y="8"/>
                    <a:pt x="119" y="8"/>
                    <a:pt x="119" y="8"/>
                  </a:cubicBezTo>
                  <a:cubicBezTo>
                    <a:pt x="119" y="0"/>
                    <a:pt x="119" y="0"/>
                    <a:pt x="119" y="0"/>
                  </a:cubicBezTo>
                  <a:cubicBezTo>
                    <a:pt x="96" y="0"/>
                    <a:pt x="96" y="0"/>
                    <a:pt x="96" y="0"/>
                  </a:cubicBezTo>
                  <a:cubicBezTo>
                    <a:pt x="96" y="8"/>
                    <a:pt x="96" y="8"/>
                    <a:pt x="96" y="8"/>
                  </a:cubicBezTo>
                  <a:moveTo>
                    <a:pt x="51" y="8"/>
                  </a:moveTo>
                  <a:cubicBezTo>
                    <a:pt x="74" y="8"/>
                    <a:pt x="74" y="8"/>
                    <a:pt x="74" y="8"/>
                  </a:cubicBezTo>
                  <a:cubicBezTo>
                    <a:pt x="74" y="0"/>
                    <a:pt x="74" y="0"/>
                    <a:pt x="74" y="0"/>
                  </a:cubicBezTo>
                  <a:cubicBezTo>
                    <a:pt x="51" y="0"/>
                    <a:pt x="51" y="0"/>
                    <a:pt x="51" y="0"/>
                  </a:cubicBezTo>
                  <a:cubicBezTo>
                    <a:pt x="51" y="8"/>
                    <a:pt x="51" y="8"/>
                    <a:pt x="51" y="8"/>
                  </a:cubicBezTo>
                  <a:moveTo>
                    <a:pt x="11" y="13"/>
                  </a:moveTo>
                  <a:cubicBezTo>
                    <a:pt x="13" y="10"/>
                    <a:pt x="16" y="8"/>
                    <a:pt x="20" y="8"/>
                  </a:cubicBezTo>
                  <a:cubicBezTo>
                    <a:pt x="28" y="8"/>
                    <a:pt x="28" y="8"/>
                    <a:pt x="28" y="8"/>
                  </a:cubicBezTo>
                  <a:cubicBezTo>
                    <a:pt x="28" y="0"/>
                    <a:pt x="28" y="0"/>
                    <a:pt x="28" y="0"/>
                  </a:cubicBezTo>
                  <a:cubicBezTo>
                    <a:pt x="20" y="0"/>
                    <a:pt x="20" y="0"/>
                    <a:pt x="20" y="0"/>
                  </a:cubicBezTo>
                  <a:cubicBezTo>
                    <a:pt x="14" y="0"/>
                    <a:pt x="8" y="3"/>
                    <a:pt x="4" y="8"/>
                  </a:cubicBezTo>
                  <a:cubicBezTo>
                    <a:pt x="11" y="13"/>
                    <a:pt x="11" y="13"/>
                    <a:pt x="11" y="13"/>
                  </a:cubicBezTo>
                  <a:moveTo>
                    <a:pt x="8" y="55"/>
                  </a:moveTo>
                  <a:cubicBezTo>
                    <a:pt x="8" y="32"/>
                    <a:pt x="8" y="32"/>
                    <a:pt x="8" y="32"/>
                  </a:cubicBezTo>
                  <a:cubicBezTo>
                    <a:pt x="0" y="32"/>
                    <a:pt x="0" y="32"/>
                    <a:pt x="0" y="32"/>
                  </a:cubicBezTo>
                  <a:cubicBezTo>
                    <a:pt x="0" y="55"/>
                    <a:pt x="0" y="55"/>
                    <a:pt x="0" y="55"/>
                  </a:cubicBezTo>
                  <a:cubicBezTo>
                    <a:pt x="8" y="55"/>
                    <a:pt x="8" y="55"/>
                    <a:pt x="8" y="55"/>
                  </a:cubicBezTo>
                  <a:moveTo>
                    <a:pt x="8" y="100"/>
                  </a:moveTo>
                  <a:cubicBezTo>
                    <a:pt x="8" y="78"/>
                    <a:pt x="8" y="78"/>
                    <a:pt x="8" y="78"/>
                  </a:cubicBezTo>
                  <a:cubicBezTo>
                    <a:pt x="0" y="78"/>
                    <a:pt x="0" y="78"/>
                    <a:pt x="0" y="78"/>
                  </a:cubicBezTo>
                  <a:cubicBezTo>
                    <a:pt x="0" y="100"/>
                    <a:pt x="0" y="100"/>
                    <a:pt x="0" y="100"/>
                  </a:cubicBezTo>
                  <a:cubicBezTo>
                    <a:pt x="8" y="100"/>
                    <a:pt x="8" y="100"/>
                    <a:pt x="8" y="100"/>
                  </a:cubicBezTo>
                  <a:moveTo>
                    <a:pt x="8" y="145"/>
                  </a:moveTo>
                  <a:cubicBezTo>
                    <a:pt x="8" y="123"/>
                    <a:pt x="8" y="123"/>
                    <a:pt x="8" y="123"/>
                  </a:cubicBezTo>
                  <a:cubicBezTo>
                    <a:pt x="0" y="123"/>
                    <a:pt x="0" y="123"/>
                    <a:pt x="0" y="123"/>
                  </a:cubicBezTo>
                  <a:cubicBezTo>
                    <a:pt x="0" y="145"/>
                    <a:pt x="0" y="145"/>
                    <a:pt x="0" y="145"/>
                  </a:cubicBezTo>
                  <a:cubicBezTo>
                    <a:pt x="8" y="145"/>
                    <a:pt x="8" y="145"/>
                    <a:pt x="8" y="145"/>
                  </a:cubicBezTo>
                  <a:moveTo>
                    <a:pt x="8" y="191"/>
                  </a:moveTo>
                  <a:cubicBezTo>
                    <a:pt x="8" y="168"/>
                    <a:pt x="8" y="168"/>
                    <a:pt x="8" y="168"/>
                  </a:cubicBezTo>
                  <a:cubicBezTo>
                    <a:pt x="0" y="168"/>
                    <a:pt x="0" y="168"/>
                    <a:pt x="0" y="168"/>
                  </a:cubicBezTo>
                  <a:cubicBezTo>
                    <a:pt x="0" y="191"/>
                    <a:pt x="0" y="191"/>
                    <a:pt x="0" y="191"/>
                  </a:cubicBezTo>
                  <a:cubicBezTo>
                    <a:pt x="8" y="191"/>
                    <a:pt x="8" y="191"/>
                    <a:pt x="8" y="191"/>
                  </a:cubicBezTo>
                  <a:moveTo>
                    <a:pt x="22" y="221"/>
                  </a:moveTo>
                  <a:cubicBezTo>
                    <a:pt x="20" y="221"/>
                    <a:pt x="20" y="221"/>
                    <a:pt x="20" y="221"/>
                  </a:cubicBezTo>
                  <a:cubicBezTo>
                    <a:pt x="15" y="221"/>
                    <a:pt x="10" y="218"/>
                    <a:pt x="9" y="212"/>
                  </a:cubicBezTo>
                  <a:cubicBezTo>
                    <a:pt x="1" y="214"/>
                    <a:pt x="1" y="214"/>
                    <a:pt x="1" y="214"/>
                  </a:cubicBezTo>
                  <a:cubicBezTo>
                    <a:pt x="3" y="223"/>
                    <a:pt x="11" y="229"/>
                    <a:pt x="20" y="229"/>
                  </a:cubicBezTo>
                  <a:cubicBezTo>
                    <a:pt x="22" y="229"/>
                    <a:pt x="22" y="229"/>
                    <a:pt x="22" y="229"/>
                  </a:cubicBezTo>
                  <a:cubicBezTo>
                    <a:pt x="22" y="221"/>
                    <a:pt x="22" y="221"/>
                    <a:pt x="22" y="221"/>
                  </a:cubicBezTo>
                  <a:moveTo>
                    <a:pt x="67" y="221"/>
                  </a:moveTo>
                  <a:cubicBezTo>
                    <a:pt x="44" y="221"/>
                    <a:pt x="44" y="221"/>
                    <a:pt x="44" y="221"/>
                  </a:cubicBezTo>
                  <a:cubicBezTo>
                    <a:pt x="44" y="229"/>
                    <a:pt x="44" y="229"/>
                    <a:pt x="44" y="229"/>
                  </a:cubicBezTo>
                  <a:cubicBezTo>
                    <a:pt x="67" y="229"/>
                    <a:pt x="67" y="229"/>
                    <a:pt x="67" y="229"/>
                  </a:cubicBezTo>
                  <a:cubicBezTo>
                    <a:pt x="67" y="221"/>
                    <a:pt x="67" y="221"/>
                    <a:pt x="67" y="221"/>
                  </a:cubicBezTo>
                  <a:moveTo>
                    <a:pt x="112" y="221"/>
                  </a:moveTo>
                  <a:cubicBezTo>
                    <a:pt x="90" y="221"/>
                    <a:pt x="90" y="221"/>
                    <a:pt x="90" y="221"/>
                  </a:cubicBezTo>
                  <a:cubicBezTo>
                    <a:pt x="90" y="229"/>
                    <a:pt x="90" y="229"/>
                    <a:pt x="90" y="229"/>
                  </a:cubicBezTo>
                  <a:cubicBezTo>
                    <a:pt x="112" y="229"/>
                    <a:pt x="112" y="229"/>
                    <a:pt x="112" y="229"/>
                  </a:cubicBezTo>
                  <a:cubicBezTo>
                    <a:pt x="112" y="221"/>
                    <a:pt x="112" y="221"/>
                    <a:pt x="112" y="221"/>
                  </a:cubicBezTo>
                  <a:moveTo>
                    <a:pt x="158" y="221"/>
                  </a:moveTo>
                  <a:cubicBezTo>
                    <a:pt x="135" y="221"/>
                    <a:pt x="135" y="221"/>
                    <a:pt x="135" y="221"/>
                  </a:cubicBezTo>
                  <a:cubicBezTo>
                    <a:pt x="135" y="229"/>
                    <a:pt x="135" y="229"/>
                    <a:pt x="135" y="229"/>
                  </a:cubicBezTo>
                  <a:cubicBezTo>
                    <a:pt x="158" y="229"/>
                    <a:pt x="158" y="229"/>
                    <a:pt x="158" y="229"/>
                  </a:cubicBezTo>
                  <a:cubicBezTo>
                    <a:pt x="158" y="221"/>
                    <a:pt x="158" y="221"/>
                    <a:pt x="158" y="221"/>
                  </a:cubicBezTo>
                  <a:moveTo>
                    <a:pt x="203" y="221"/>
                  </a:moveTo>
                  <a:cubicBezTo>
                    <a:pt x="180" y="221"/>
                    <a:pt x="180" y="221"/>
                    <a:pt x="180" y="221"/>
                  </a:cubicBezTo>
                  <a:cubicBezTo>
                    <a:pt x="180" y="229"/>
                    <a:pt x="180" y="229"/>
                    <a:pt x="180" y="229"/>
                  </a:cubicBezTo>
                  <a:cubicBezTo>
                    <a:pt x="203" y="229"/>
                    <a:pt x="203" y="229"/>
                    <a:pt x="203" y="229"/>
                  </a:cubicBezTo>
                  <a:cubicBezTo>
                    <a:pt x="203" y="221"/>
                    <a:pt x="203" y="221"/>
                    <a:pt x="203" y="221"/>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6"/>
            <p:cNvSpPr>
              <a:spLocks/>
            </p:cNvSpPr>
            <p:nvPr/>
          </p:nvSpPr>
          <p:spPr bwMode="auto">
            <a:xfrm>
              <a:off x="3675667" y="3406458"/>
              <a:ext cx="278897" cy="35071"/>
            </a:xfrm>
            <a:custGeom>
              <a:avLst/>
              <a:gdLst>
                <a:gd name="T0" fmla="*/ 151 w 167"/>
                <a:gd name="T1" fmla="*/ 0 h 21"/>
                <a:gd name="T2" fmla="*/ 11 w 167"/>
                <a:gd name="T3" fmla="*/ 0 h 21"/>
                <a:gd name="T4" fmla="*/ 0 w 167"/>
                <a:gd name="T5" fmla="*/ 21 h 21"/>
                <a:gd name="T6" fmla="*/ 167 w 167"/>
                <a:gd name="T7" fmla="*/ 21 h 21"/>
                <a:gd name="T8" fmla="*/ 151 w 167"/>
                <a:gd name="T9" fmla="*/ 0 h 21"/>
              </a:gdLst>
              <a:ahLst/>
              <a:cxnLst>
                <a:cxn ang="0">
                  <a:pos x="T0" y="T1"/>
                </a:cxn>
                <a:cxn ang="0">
                  <a:pos x="T2" y="T3"/>
                </a:cxn>
                <a:cxn ang="0">
                  <a:pos x="T4" y="T5"/>
                </a:cxn>
                <a:cxn ang="0">
                  <a:pos x="T6" y="T7"/>
                </a:cxn>
                <a:cxn ang="0">
                  <a:pos x="T8" y="T9"/>
                </a:cxn>
              </a:cxnLst>
              <a:rect l="0" t="0" r="r" b="b"/>
              <a:pathLst>
                <a:path w="167" h="21">
                  <a:moveTo>
                    <a:pt x="151" y="0"/>
                  </a:moveTo>
                  <a:lnTo>
                    <a:pt x="11" y="0"/>
                  </a:lnTo>
                  <a:lnTo>
                    <a:pt x="0" y="21"/>
                  </a:lnTo>
                  <a:lnTo>
                    <a:pt x="167" y="21"/>
                  </a:lnTo>
                  <a:lnTo>
                    <a:pt x="151"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7"/>
            <p:cNvSpPr>
              <a:spLocks noChangeArrowheads="1"/>
            </p:cNvSpPr>
            <p:nvPr/>
          </p:nvSpPr>
          <p:spPr bwMode="auto">
            <a:xfrm>
              <a:off x="3675667" y="3441529"/>
              <a:ext cx="278897" cy="668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78"/>
            <p:cNvSpPr>
              <a:spLocks/>
            </p:cNvSpPr>
            <p:nvPr/>
          </p:nvSpPr>
          <p:spPr bwMode="auto">
            <a:xfrm>
              <a:off x="3533713" y="2998967"/>
              <a:ext cx="561134" cy="337349"/>
            </a:xfrm>
            <a:custGeom>
              <a:avLst/>
              <a:gdLst>
                <a:gd name="T0" fmla="*/ 5 w 175"/>
                <a:gd name="T1" fmla="*/ 105 h 105"/>
                <a:gd name="T2" fmla="*/ 0 w 175"/>
                <a:gd name="T3" fmla="*/ 99 h 105"/>
                <a:gd name="T4" fmla="*/ 0 w 175"/>
                <a:gd name="T5" fmla="*/ 6 h 105"/>
                <a:gd name="T6" fmla="*/ 5 w 175"/>
                <a:gd name="T7" fmla="*/ 0 h 105"/>
                <a:gd name="T8" fmla="*/ 170 w 175"/>
                <a:gd name="T9" fmla="*/ 0 h 105"/>
                <a:gd name="T10" fmla="*/ 175 w 175"/>
                <a:gd name="T11" fmla="*/ 6 h 105"/>
                <a:gd name="T12" fmla="*/ 175 w 175"/>
                <a:gd name="T13" fmla="*/ 99 h 105"/>
                <a:gd name="T14" fmla="*/ 170 w 175"/>
                <a:gd name="T15" fmla="*/ 105 h 105"/>
                <a:gd name="T16" fmla="*/ 5 w 175"/>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5">
                  <a:moveTo>
                    <a:pt x="5" y="105"/>
                  </a:moveTo>
                  <a:cubicBezTo>
                    <a:pt x="2" y="105"/>
                    <a:pt x="0" y="103"/>
                    <a:pt x="0" y="99"/>
                  </a:cubicBezTo>
                  <a:cubicBezTo>
                    <a:pt x="0" y="6"/>
                    <a:pt x="0" y="6"/>
                    <a:pt x="0" y="6"/>
                  </a:cubicBezTo>
                  <a:cubicBezTo>
                    <a:pt x="0" y="3"/>
                    <a:pt x="2" y="0"/>
                    <a:pt x="5" y="0"/>
                  </a:cubicBezTo>
                  <a:cubicBezTo>
                    <a:pt x="170" y="0"/>
                    <a:pt x="170" y="0"/>
                    <a:pt x="170" y="0"/>
                  </a:cubicBezTo>
                  <a:cubicBezTo>
                    <a:pt x="173" y="0"/>
                    <a:pt x="175" y="3"/>
                    <a:pt x="175" y="6"/>
                  </a:cubicBezTo>
                  <a:cubicBezTo>
                    <a:pt x="175" y="99"/>
                    <a:pt x="175" y="99"/>
                    <a:pt x="175" y="99"/>
                  </a:cubicBezTo>
                  <a:cubicBezTo>
                    <a:pt x="175" y="103"/>
                    <a:pt x="173" y="105"/>
                    <a:pt x="170" y="105"/>
                  </a:cubicBezTo>
                  <a:cubicBezTo>
                    <a:pt x="5" y="105"/>
                    <a:pt x="5" y="105"/>
                    <a:pt x="5" y="10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9"/>
            <p:cNvSpPr>
              <a:spLocks/>
            </p:cNvSpPr>
            <p:nvPr/>
          </p:nvSpPr>
          <p:spPr bwMode="auto">
            <a:xfrm>
              <a:off x="3777539" y="3336316"/>
              <a:ext cx="70142" cy="86842"/>
            </a:xfrm>
            <a:custGeom>
              <a:avLst/>
              <a:gdLst>
                <a:gd name="T0" fmla="*/ 15 w 22"/>
                <a:gd name="T1" fmla="*/ 0 h 27"/>
                <a:gd name="T2" fmla="*/ 16 w 22"/>
                <a:gd name="T3" fmla="*/ 2 h 27"/>
                <a:gd name="T4" fmla="*/ 11 w 22"/>
                <a:gd name="T5" fmla="*/ 8 h 27"/>
                <a:gd name="T6" fmla="*/ 6 w 22"/>
                <a:gd name="T7" fmla="*/ 2 h 27"/>
                <a:gd name="T8" fmla="*/ 6 w 22"/>
                <a:gd name="T9" fmla="*/ 0 h 27"/>
                <a:gd name="T10" fmla="*/ 0 w 22"/>
                <a:gd name="T11" fmla="*/ 0 h 27"/>
                <a:gd name="T12" fmla="*/ 0 w 22"/>
                <a:gd name="T13" fmla="*/ 27 h 27"/>
                <a:gd name="T14" fmla="*/ 22 w 22"/>
                <a:gd name="T15" fmla="*/ 27 h 27"/>
                <a:gd name="T16" fmla="*/ 22 w 22"/>
                <a:gd name="T17" fmla="*/ 0 h 27"/>
                <a:gd name="T18" fmla="*/ 15 w 22"/>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7">
                  <a:moveTo>
                    <a:pt x="15" y="0"/>
                  </a:moveTo>
                  <a:cubicBezTo>
                    <a:pt x="16" y="1"/>
                    <a:pt x="16" y="1"/>
                    <a:pt x="16" y="2"/>
                  </a:cubicBezTo>
                  <a:cubicBezTo>
                    <a:pt x="16" y="6"/>
                    <a:pt x="14" y="8"/>
                    <a:pt x="11" y="8"/>
                  </a:cubicBezTo>
                  <a:cubicBezTo>
                    <a:pt x="8" y="8"/>
                    <a:pt x="6" y="6"/>
                    <a:pt x="6" y="2"/>
                  </a:cubicBezTo>
                  <a:cubicBezTo>
                    <a:pt x="6" y="1"/>
                    <a:pt x="6" y="1"/>
                    <a:pt x="6" y="0"/>
                  </a:cubicBezTo>
                  <a:cubicBezTo>
                    <a:pt x="0" y="0"/>
                    <a:pt x="0" y="0"/>
                    <a:pt x="0" y="0"/>
                  </a:cubicBezTo>
                  <a:cubicBezTo>
                    <a:pt x="0" y="27"/>
                    <a:pt x="0" y="27"/>
                    <a:pt x="0" y="27"/>
                  </a:cubicBezTo>
                  <a:cubicBezTo>
                    <a:pt x="22" y="27"/>
                    <a:pt x="22" y="27"/>
                    <a:pt x="22" y="27"/>
                  </a:cubicBezTo>
                  <a:cubicBezTo>
                    <a:pt x="22" y="0"/>
                    <a:pt x="22" y="0"/>
                    <a:pt x="22" y="0"/>
                  </a:cubicBezTo>
                  <a:lnTo>
                    <a:pt x="1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0"/>
            <p:cNvSpPr>
              <a:spLocks/>
            </p:cNvSpPr>
            <p:nvPr/>
          </p:nvSpPr>
          <p:spPr bwMode="auto">
            <a:xfrm>
              <a:off x="3547073" y="3015668"/>
              <a:ext cx="532744" cy="292258"/>
            </a:xfrm>
            <a:custGeom>
              <a:avLst/>
              <a:gdLst>
                <a:gd name="T0" fmla="*/ 166 w 166"/>
                <a:gd name="T1" fmla="*/ 89 h 91"/>
                <a:gd name="T2" fmla="*/ 164 w 166"/>
                <a:gd name="T3" fmla="*/ 91 h 91"/>
                <a:gd name="T4" fmla="*/ 3 w 166"/>
                <a:gd name="T5" fmla="*/ 91 h 91"/>
                <a:gd name="T6" fmla="*/ 0 w 166"/>
                <a:gd name="T7" fmla="*/ 89 h 91"/>
                <a:gd name="T8" fmla="*/ 0 w 166"/>
                <a:gd name="T9" fmla="*/ 2 h 91"/>
                <a:gd name="T10" fmla="*/ 3 w 166"/>
                <a:gd name="T11" fmla="*/ 0 h 91"/>
                <a:gd name="T12" fmla="*/ 164 w 166"/>
                <a:gd name="T13" fmla="*/ 0 h 91"/>
                <a:gd name="T14" fmla="*/ 166 w 166"/>
                <a:gd name="T15" fmla="*/ 2 h 91"/>
                <a:gd name="T16" fmla="*/ 166 w 166"/>
                <a:gd name="T17"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91">
                  <a:moveTo>
                    <a:pt x="166" y="89"/>
                  </a:moveTo>
                  <a:cubicBezTo>
                    <a:pt x="166" y="90"/>
                    <a:pt x="165" y="91"/>
                    <a:pt x="164" y="91"/>
                  </a:cubicBezTo>
                  <a:cubicBezTo>
                    <a:pt x="3" y="91"/>
                    <a:pt x="3" y="91"/>
                    <a:pt x="3" y="91"/>
                  </a:cubicBezTo>
                  <a:cubicBezTo>
                    <a:pt x="1" y="91"/>
                    <a:pt x="0" y="90"/>
                    <a:pt x="0" y="89"/>
                  </a:cubicBezTo>
                  <a:cubicBezTo>
                    <a:pt x="0" y="2"/>
                    <a:pt x="0" y="2"/>
                    <a:pt x="0" y="2"/>
                  </a:cubicBezTo>
                  <a:cubicBezTo>
                    <a:pt x="0" y="1"/>
                    <a:pt x="1" y="0"/>
                    <a:pt x="3" y="0"/>
                  </a:cubicBezTo>
                  <a:cubicBezTo>
                    <a:pt x="164" y="0"/>
                    <a:pt x="164" y="0"/>
                    <a:pt x="164" y="0"/>
                  </a:cubicBezTo>
                  <a:cubicBezTo>
                    <a:pt x="165" y="0"/>
                    <a:pt x="166" y="1"/>
                    <a:pt x="166" y="2"/>
                  </a:cubicBezTo>
                  <a:cubicBezTo>
                    <a:pt x="166" y="89"/>
                    <a:pt x="166" y="89"/>
                    <a:pt x="166" y="89"/>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1"/>
            <p:cNvSpPr>
              <a:spLocks/>
            </p:cNvSpPr>
            <p:nvPr/>
          </p:nvSpPr>
          <p:spPr bwMode="auto">
            <a:xfrm>
              <a:off x="3668986" y="3015668"/>
              <a:ext cx="410831" cy="292258"/>
            </a:xfrm>
            <a:custGeom>
              <a:avLst/>
              <a:gdLst>
                <a:gd name="T0" fmla="*/ 126 w 128"/>
                <a:gd name="T1" fmla="*/ 0 h 91"/>
                <a:gd name="T2" fmla="*/ 110 w 128"/>
                <a:gd name="T3" fmla="*/ 0 h 91"/>
                <a:gd name="T4" fmla="*/ 0 w 128"/>
                <a:gd name="T5" fmla="*/ 91 h 91"/>
                <a:gd name="T6" fmla="*/ 126 w 128"/>
                <a:gd name="T7" fmla="*/ 91 h 91"/>
                <a:gd name="T8" fmla="*/ 128 w 128"/>
                <a:gd name="T9" fmla="*/ 89 h 91"/>
                <a:gd name="T10" fmla="*/ 128 w 128"/>
                <a:gd name="T11" fmla="*/ 2 h 91"/>
                <a:gd name="T12" fmla="*/ 126 w 128"/>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28" h="91">
                  <a:moveTo>
                    <a:pt x="126" y="0"/>
                  </a:moveTo>
                  <a:cubicBezTo>
                    <a:pt x="126" y="0"/>
                    <a:pt x="126" y="0"/>
                    <a:pt x="110" y="0"/>
                  </a:cubicBezTo>
                  <a:cubicBezTo>
                    <a:pt x="0" y="91"/>
                    <a:pt x="0" y="91"/>
                    <a:pt x="0" y="91"/>
                  </a:cubicBezTo>
                  <a:cubicBezTo>
                    <a:pt x="23" y="91"/>
                    <a:pt x="62" y="91"/>
                    <a:pt x="126" y="91"/>
                  </a:cubicBezTo>
                  <a:cubicBezTo>
                    <a:pt x="127" y="91"/>
                    <a:pt x="128" y="90"/>
                    <a:pt x="128" y="89"/>
                  </a:cubicBezTo>
                  <a:cubicBezTo>
                    <a:pt x="128" y="2"/>
                    <a:pt x="128" y="2"/>
                    <a:pt x="128" y="2"/>
                  </a:cubicBezTo>
                  <a:cubicBezTo>
                    <a:pt x="128" y="1"/>
                    <a:pt x="127" y="0"/>
                    <a:pt x="126" y="0"/>
                  </a:cubicBezTo>
                </a:path>
              </a:pathLst>
            </a:custGeom>
            <a:solidFill>
              <a:srgbClr val="37A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 name="Can 152"/>
          <p:cNvSpPr>
            <a:spLocks noChangeAspect="1"/>
          </p:cNvSpPr>
          <p:nvPr/>
        </p:nvSpPr>
        <p:spPr bwMode="auto">
          <a:xfrm>
            <a:off x="9133551" y="1968904"/>
            <a:ext cx="378351" cy="419098"/>
          </a:xfrm>
          <a:prstGeom prst="can">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Can 153"/>
          <p:cNvSpPr>
            <a:spLocks noChangeAspect="1"/>
          </p:cNvSpPr>
          <p:nvPr/>
        </p:nvSpPr>
        <p:spPr bwMode="auto">
          <a:xfrm>
            <a:off x="9240231" y="2075580"/>
            <a:ext cx="378351" cy="419098"/>
          </a:xfrm>
          <a:prstGeom prst="can">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Can 154"/>
          <p:cNvSpPr>
            <a:spLocks noChangeAspect="1"/>
          </p:cNvSpPr>
          <p:nvPr/>
        </p:nvSpPr>
        <p:spPr bwMode="auto">
          <a:xfrm>
            <a:off x="9346910" y="2182256"/>
            <a:ext cx="378351" cy="419098"/>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Can 154"/>
          <p:cNvSpPr>
            <a:spLocks noChangeAspect="1"/>
          </p:cNvSpPr>
          <p:nvPr/>
        </p:nvSpPr>
        <p:spPr bwMode="auto">
          <a:xfrm>
            <a:off x="7008253" y="2825294"/>
            <a:ext cx="378351" cy="419098"/>
          </a:xfrm>
          <a:prstGeom prst="can">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0" name="Can 154"/>
          <p:cNvSpPr>
            <a:spLocks noChangeAspect="1"/>
          </p:cNvSpPr>
          <p:nvPr/>
        </p:nvSpPr>
        <p:spPr bwMode="auto">
          <a:xfrm>
            <a:off x="7854731" y="4649494"/>
            <a:ext cx="378351" cy="419098"/>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1" name="Can 154"/>
          <p:cNvSpPr>
            <a:spLocks noChangeAspect="1"/>
          </p:cNvSpPr>
          <p:nvPr/>
        </p:nvSpPr>
        <p:spPr bwMode="auto">
          <a:xfrm>
            <a:off x="10868353" y="4642263"/>
            <a:ext cx="378351" cy="419098"/>
          </a:xfrm>
          <a:prstGeom prst="can">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42" name="Group 141"/>
          <p:cNvGrpSpPr>
            <a:grpSpLocks noChangeAspect="1"/>
          </p:cNvGrpSpPr>
          <p:nvPr/>
        </p:nvGrpSpPr>
        <p:grpSpPr>
          <a:xfrm>
            <a:off x="6994183" y="1970601"/>
            <a:ext cx="596543" cy="509668"/>
            <a:chOff x="3383409" y="2838643"/>
            <a:chExt cx="860072" cy="734819"/>
          </a:xfrm>
        </p:grpSpPr>
        <p:sp>
          <p:nvSpPr>
            <p:cNvPr id="143" name="Freeform 75"/>
            <p:cNvSpPr>
              <a:spLocks noEditPoints="1"/>
            </p:cNvSpPr>
            <p:nvPr/>
          </p:nvSpPr>
          <p:spPr bwMode="auto">
            <a:xfrm>
              <a:off x="3383409" y="2838643"/>
              <a:ext cx="860072" cy="734819"/>
            </a:xfrm>
            <a:custGeom>
              <a:avLst/>
              <a:gdLst>
                <a:gd name="T0" fmla="*/ 226 w 268"/>
                <a:gd name="T1" fmla="*/ 221 h 229"/>
                <a:gd name="T2" fmla="*/ 248 w 268"/>
                <a:gd name="T3" fmla="*/ 229 h 229"/>
                <a:gd name="T4" fmla="*/ 260 w 268"/>
                <a:gd name="T5" fmla="*/ 206 h 229"/>
                <a:gd name="T6" fmla="*/ 253 w 268"/>
                <a:gd name="T7" fmla="*/ 220 h 229"/>
                <a:gd name="T8" fmla="*/ 268 w 268"/>
                <a:gd name="T9" fmla="*/ 209 h 229"/>
                <a:gd name="T10" fmla="*/ 260 w 268"/>
                <a:gd name="T11" fmla="*/ 206 h 229"/>
                <a:gd name="T12" fmla="*/ 260 w 268"/>
                <a:gd name="T13" fmla="*/ 160 h 229"/>
                <a:gd name="T14" fmla="*/ 268 w 268"/>
                <a:gd name="T15" fmla="*/ 183 h 229"/>
                <a:gd name="T16" fmla="*/ 260 w 268"/>
                <a:gd name="T17" fmla="*/ 160 h 229"/>
                <a:gd name="T18" fmla="*/ 260 w 268"/>
                <a:gd name="T19" fmla="*/ 138 h 229"/>
                <a:gd name="T20" fmla="*/ 268 w 268"/>
                <a:gd name="T21" fmla="*/ 115 h 229"/>
                <a:gd name="T22" fmla="*/ 260 w 268"/>
                <a:gd name="T23" fmla="*/ 70 h 229"/>
                <a:gd name="T24" fmla="*/ 268 w 268"/>
                <a:gd name="T25" fmla="*/ 92 h 229"/>
                <a:gd name="T26" fmla="*/ 260 w 268"/>
                <a:gd name="T27" fmla="*/ 70 h 229"/>
                <a:gd name="T28" fmla="*/ 260 w 268"/>
                <a:gd name="T29" fmla="*/ 47 h 229"/>
                <a:gd name="T30" fmla="*/ 268 w 268"/>
                <a:gd name="T31" fmla="*/ 24 h 229"/>
                <a:gd name="T32" fmla="*/ 232 w 268"/>
                <a:gd name="T33" fmla="*/ 8 h 229"/>
                <a:gd name="T34" fmla="*/ 253 w 268"/>
                <a:gd name="T35" fmla="*/ 9 h 229"/>
                <a:gd name="T36" fmla="*/ 248 w 268"/>
                <a:gd name="T37" fmla="*/ 0 h 229"/>
                <a:gd name="T38" fmla="*/ 232 w 268"/>
                <a:gd name="T39" fmla="*/ 8 h 229"/>
                <a:gd name="T40" fmla="*/ 209 w 268"/>
                <a:gd name="T41" fmla="*/ 8 h 229"/>
                <a:gd name="T42" fmla="*/ 187 w 268"/>
                <a:gd name="T43" fmla="*/ 0 h 229"/>
                <a:gd name="T44" fmla="*/ 142 w 268"/>
                <a:gd name="T45" fmla="*/ 8 h 229"/>
                <a:gd name="T46" fmla="*/ 164 w 268"/>
                <a:gd name="T47" fmla="*/ 0 h 229"/>
                <a:gd name="T48" fmla="*/ 142 w 268"/>
                <a:gd name="T49" fmla="*/ 8 h 229"/>
                <a:gd name="T50" fmla="*/ 119 w 268"/>
                <a:gd name="T51" fmla="*/ 8 h 229"/>
                <a:gd name="T52" fmla="*/ 96 w 268"/>
                <a:gd name="T53" fmla="*/ 0 h 229"/>
                <a:gd name="T54" fmla="*/ 51 w 268"/>
                <a:gd name="T55" fmla="*/ 8 h 229"/>
                <a:gd name="T56" fmla="*/ 74 w 268"/>
                <a:gd name="T57" fmla="*/ 0 h 229"/>
                <a:gd name="T58" fmla="*/ 51 w 268"/>
                <a:gd name="T59" fmla="*/ 8 h 229"/>
                <a:gd name="T60" fmla="*/ 20 w 268"/>
                <a:gd name="T61" fmla="*/ 8 h 229"/>
                <a:gd name="T62" fmla="*/ 28 w 268"/>
                <a:gd name="T63" fmla="*/ 0 h 229"/>
                <a:gd name="T64" fmla="*/ 4 w 268"/>
                <a:gd name="T65" fmla="*/ 8 h 229"/>
                <a:gd name="T66" fmla="*/ 8 w 268"/>
                <a:gd name="T67" fmla="*/ 55 h 229"/>
                <a:gd name="T68" fmla="*/ 0 w 268"/>
                <a:gd name="T69" fmla="*/ 32 h 229"/>
                <a:gd name="T70" fmla="*/ 8 w 268"/>
                <a:gd name="T71" fmla="*/ 55 h 229"/>
                <a:gd name="T72" fmla="*/ 8 w 268"/>
                <a:gd name="T73" fmla="*/ 78 h 229"/>
                <a:gd name="T74" fmla="*/ 0 w 268"/>
                <a:gd name="T75" fmla="*/ 100 h 229"/>
                <a:gd name="T76" fmla="*/ 8 w 268"/>
                <a:gd name="T77" fmla="*/ 145 h 229"/>
                <a:gd name="T78" fmla="*/ 0 w 268"/>
                <a:gd name="T79" fmla="*/ 123 h 229"/>
                <a:gd name="T80" fmla="*/ 8 w 268"/>
                <a:gd name="T81" fmla="*/ 145 h 229"/>
                <a:gd name="T82" fmla="*/ 8 w 268"/>
                <a:gd name="T83" fmla="*/ 168 h 229"/>
                <a:gd name="T84" fmla="*/ 0 w 268"/>
                <a:gd name="T85" fmla="*/ 191 h 229"/>
                <a:gd name="T86" fmla="*/ 22 w 268"/>
                <a:gd name="T87" fmla="*/ 221 h 229"/>
                <a:gd name="T88" fmla="*/ 9 w 268"/>
                <a:gd name="T89" fmla="*/ 212 h 229"/>
                <a:gd name="T90" fmla="*/ 20 w 268"/>
                <a:gd name="T91" fmla="*/ 229 h 229"/>
                <a:gd name="T92" fmla="*/ 22 w 268"/>
                <a:gd name="T93" fmla="*/ 221 h 229"/>
                <a:gd name="T94" fmla="*/ 44 w 268"/>
                <a:gd name="T95" fmla="*/ 221 h 229"/>
                <a:gd name="T96" fmla="*/ 67 w 268"/>
                <a:gd name="T97" fmla="*/ 229 h 229"/>
                <a:gd name="T98" fmla="*/ 112 w 268"/>
                <a:gd name="T99" fmla="*/ 221 h 229"/>
                <a:gd name="T100" fmla="*/ 90 w 268"/>
                <a:gd name="T101" fmla="*/ 229 h 229"/>
                <a:gd name="T102" fmla="*/ 112 w 268"/>
                <a:gd name="T103" fmla="*/ 221 h 229"/>
                <a:gd name="T104" fmla="*/ 135 w 268"/>
                <a:gd name="T105" fmla="*/ 221 h 229"/>
                <a:gd name="T106" fmla="*/ 158 w 268"/>
                <a:gd name="T107" fmla="*/ 229 h 229"/>
                <a:gd name="T108" fmla="*/ 203 w 268"/>
                <a:gd name="T109" fmla="*/ 221 h 229"/>
                <a:gd name="T110" fmla="*/ 180 w 268"/>
                <a:gd name="T111" fmla="*/ 229 h 229"/>
                <a:gd name="T112" fmla="*/ 203 w 268"/>
                <a:gd name="T113" fmla="*/ 22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229">
                  <a:moveTo>
                    <a:pt x="248" y="221"/>
                  </a:moveTo>
                  <a:cubicBezTo>
                    <a:pt x="226" y="221"/>
                    <a:pt x="226" y="221"/>
                    <a:pt x="226" y="221"/>
                  </a:cubicBezTo>
                  <a:cubicBezTo>
                    <a:pt x="226" y="229"/>
                    <a:pt x="226" y="229"/>
                    <a:pt x="226" y="229"/>
                  </a:cubicBezTo>
                  <a:cubicBezTo>
                    <a:pt x="248" y="229"/>
                    <a:pt x="248" y="229"/>
                    <a:pt x="248" y="229"/>
                  </a:cubicBezTo>
                  <a:cubicBezTo>
                    <a:pt x="248" y="221"/>
                    <a:pt x="248" y="221"/>
                    <a:pt x="248" y="221"/>
                  </a:cubicBezTo>
                  <a:moveTo>
                    <a:pt x="260" y="206"/>
                  </a:moveTo>
                  <a:cubicBezTo>
                    <a:pt x="260" y="209"/>
                    <a:pt x="260" y="209"/>
                    <a:pt x="260" y="209"/>
                  </a:cubicBezTo>
                  <a:cubicBezTo>
                    <a:pt x="260" y="214"/>
                    <a:pt x="257" y="219"/>
                    <a:pt x="253" y="220"/>
                  </a:cubicBezTo>
                  <a:cubicBezTo>
                    <a:pt x="256" y="228"/>
                    <a:pt x="256" y="228"/>
                    <a:pt x="256" y="228"/>
                  </a:cubicBezTo>
                  <a:cubicBezTo>
                    <a:pt x="263" y="225"/>
                    <a:pt x="268" y="218"/>
                    <a:pt x="268" y="209"/>
                  </a:cubicBezTo>
                  <a:cubicBezTo>
                    <a:pt x="268" y="206"/>
                    <a:pt x="268" y="206"/>
                    <a:pt x="268" y="206"/>
                  </a:cubicBezTo>
                  <a:cubicBezTo>
                    <a:pt x="260" y="206"/>
                    <a:pt x="260" y="206"/>
                    <a:pt x="260" y="206"/>
                  </a:cubicBezTo>
                  <a:cubicBezTo>
                    <a:pt x="260" y="206"/>
                    <a:pt x="260" y="206"/>
                    <a:pt x="260" y="206"/>
                  </a:cubicBezTo>
                  <a:moveTo>
                    <a:pt x="260" y="160"/>
                  </a:moveTo>
                  <a:cubicBezTo>
                    <a:pt x="260" y="183"/>
                    <a:pt x="260" y="183"/>
                    <a:pt x="260" y="183"/>
                  </a:cubicBezTo>
                  <a:cubicBezTo>
                    <a:pt x="268" y="183"/>
                    <a:pt x="268" y="183"/>
                    <a:pt x="268" y="183"/>
                  </a:cubicBezTo>
                  <a:cubicBezTo>
                    <a:pt x="268" y="160"/>
                    <a:pt x="268" y="160"/>
                    <a:pt x="268" y="160"/>
                  </a:cubicBezTo>
                  <a:cubicBezTo>
                    <a:pt x="260" y="160"/>
                    <a:pt x="260" y="160"/>
                    <a:pt x="260" y="160"/>
                  </a:cubicBezTo>
                  <a:moveTo>
                    <a:pt x="260" y="115"/>
                  </a:moveTo>
                  <a:cubicBezTo>
                    <a:pt x="260" y="138"/>
                    <a:pt x="260" y="138"/>
                    <a:pt x="260" y="138"/>
                  </a:cubicBezTo>
                  <a:cubicBezTo>
                    <a:pt x="268" y="138"/>
                    <a:pt x="268" y="138"/>
                    <a:pt x="268" y="138"/>
                  </a:cubicBezTo>
                  <a:cubicBezTo>
                    <a:pt x="268" y="115"/>
                    <a:pt x="268" y="115"/>
                    <a:pt x="268" y="115"/>
                  </a:cubicBezTo>
                  <a:cubicBezTo>
                    <a:pt x="260" y="115"/>
                    <a:pt x="260" y="115"/>
                    <a:pt x="260" y="115"/>
                  </a:cubicBezTo>
                  <a:moveTo>
                    <a:pt x="260" y="70"/>
                  </a:moveTo>
                  <a:cubicBezTo>
                    <a:pt x="260" y="92"/>
                    <a:pt x="260" y="92"/>
                    <a:pt x="260" y="92"/>
                  </a:cubicBezTo>
                  <a:cubicBezTo>
                    <a:pt x="268" y="92"/>
                    <a:pt x="268" y="92"/>
                    <a:pt x="268" y="92"/>
                  </a:cubicBezTo>
                  <a:cubicBezTo>
                    <a:pt x="268" y="70"/>
                    <a:pt x="268" y="70"/>
                    <a:pt x="268" y="70"/>
                  </a:cubicBezTo>
                  <a:cubicBezTo>
                    <a:pt x="260" y="70"/>
                    <a:pt x="260" y="70"/>
                    <a:pt x="260" y="70"/>
                  </a:cubicBezTo>
                  <a:moveTo>
                    <a:pt x="260" y="24"/>
                  </a:moveTo>
                  <a:cubicBezTo>
                    <a:pt x="260" y="47"/>
                    <a:pt x="260" y="47"/>
                    <a:pt x="260" y="47"/>
                  </a:cubicBezTo>
                  <a:cubicBezTo>
                    <a:pt x="268" y="47"/>
                    <a:pt x="268" y="47"/>
                    <a:pt x="268" y="47"/>
                  </a:cubicBezTo>
                  <a:cubicBezTo>
                    <a:pt x="268" y="24"/>
                    <a:pt x="268" y="24"/>
                    <a:pt x="268" y="24"/>
                  </a:cubicBezTo>
                  <a:cubicBezTo>
                    <a:pt x="260" y="24"/>
                    <a:pt x="260" y="24"/>
                    <a:pt x="260" y="24"/>
                  </a:cubicBezTo>
                  <a:moveTo>
                    <a:pt x="232" y="8"/>
                  </a:moveTo>
                  <a:cubicBezTo>
                    <a:pt x="248" y="8"/>
                    <a:pt x="248" y="8"/>
                    <a:pt x="248" y="8"/>
                  </a:cubicBezTo>
                  <a:cubicBezTo>
                    <a:pt x="250" y="8"/>
                    <a:pt x="251" y="9"/>
                    <a:pt x="253" y="9"/>
                  </a:cubicBezTo>
                  <a:cubicBezTo>
                    <a:pt x="256" y="2"/>
                    <a:pt x="256" y="2"/>
                    <a:pt x="256" y="2"/>
                  </a:cubicBezTo>
                  <a:cubicBezTo>
                    <a:pt x="254" y="1"/>
                    <a:pt x="251" y="0"/>
                    <a:pt x="248" y="0"/>
                  </a:cubicBezTo>
                  <a:cubicBezTo>
                    <a:pt x="232" y="0"/>
                    <a:pt x="232" y="0"/>
                    <a:pt x="232" y="0"/>
                  </a:cubicBezTo>
                  <a:cubicBezTo>
                    <a:pt x="232" y="8"/>
                    <a:pt x="232" y="8"/>
                    <a:pt x="232" y="8"/>
                  </a:cubicBezTo>
                  <a:moveTo>
                    <a:pt x="187" y="8"/>
                  </a:moveTo>
                  <a:cubicBezTo>
                    <a:pt x="209" y="8"/>
                    <a:pt x="209" y="8"/>
                    <a:pt x="209" y="8"/>
                  </a:cubicBezTo>
                  <a:cubicBezTo>
                    <a:pt x="209" y="0"/>
                    <a:pt x="209" y="0"/>
                    <a:pt x="209" y="0"/>
                  </a:cubicBezTo>
                  <a:cubicBezTo>
                    <a:pt x="187" y="0"/>
                    <a:pt x="187" y="0"/>
                    <a:pt x="187" y="0"/>
                  </a:cubicBezTo>
                  <a:cubicBezTo>
                    <a:pt x="187" y="8"/>
                    <a:pt x="187" y="8"/>
                    <a:pt x="187" y="8"/>
                  </a:cubicBezTo>
                  <a:moveTo>
                    <a:pt x="142" y="8"/>
                  </a:moveTo>
                  <a:cubicBezTo>
                    <a:pt x="164" y="8"/>
                    <a:pt x="164" y="8"/>
                    <a:pt x="164" y="8"/>
                  </a:cubicBezTo>
                  <a:cubicBezTo>
                    <a:pt x="164" y="0"/>
                    <a:pt x="164" y="0"/>
                    <a:pt x="164" y="0"/>
                  </a:cubicBezTo>
                  <a:cubicBezTo>
                    <a:pt x="142" y="0"/>
                    <a:pt x="142" y="0"/>
                    <a:pt x="142" y="0"/>
                  </a:cubicBezTo>
                  <a:cubicBezTo>
                    <a:pt x="142" y="8"/>
                    <a:pt x="142" y="8"/>
                    <a:pt x="142" y="8"/>
                  </a:cubicBezTo>
                  <a:moveTo>
                    <a:pt x="96" y="8"/>
                  </a:moveTo>
                  <a:cubicBezTo>
                    <a:pt x="119" y="8"/>
                    <a:pt x="119" y="8"/>
                    <a:pt x="119" y="8"/>
                  </a:cubicBezTo>
                  <a:cubicBezTo>
                    <a:pt x="119" y="0"/>
                    <a:pt x="119" y="0"/>
                    <a:pt x="119" y="0"/>
                  </a:cubicBezTo>
                  <a:cubicBezTo>
                    <a:pt x="96" y="0"/>
                    <a:pt x="96" y="0"/>
                    <a:pt x="96" y="0"/>
                  </a:cubicBezTo>
                  <a:cubicBezTo>
                    <a:pt x="96" y="8"/>
                    <a:pt x="96" y="8"/>
                    <a:pt x="96" y="8"/>
                  </a:cubicBezTo>
                  <a:moveTo>
                    <a:pt x="51" y="8"/>
                  </a:moveTo>
                  <a:cubicBezTo>
                    <a:pt x="74" y="8"/>
                    <a:pt x="74" y="8"/>
                    <a:pt x="74" y="8"/>
                  </a:cubicBezTo>
                  <a:cubicBezTo>
                    <a:pt x="74" y="0"/>
                    <a:pt x="74" y="0"/>
                    <a:pt x="74" y="0"/>
                  </a:cubicBezTo>
                  <a:cubicBezTo>
                    <a:pt x="51" y="0"/>
                    <a:pt x="51" y="0"/>
                    <a:pt x="51" y="0"/>
                  </a:cubicBezTo>
                  <a:cubicBezTo>
                    <a:pt x="51" y="8"/>
                    <a:pt x="51" y="8"/>
                    <a:pt x="51" y="8"/>
                  </a:cubicBezTo>
                  <a:moveTo>
                    <a:pt x="11" y="13"/>
                  </a:moveTo>
                  <a:cubicBezTo>
                    <a:pt x="13" y="10"/>
                    <a:pt x="16" y="8"/>
                    <a:pt x="20" y="8"/>
                  </a:cubicBezTo>
                  <a:cubicBezTo>
                    <a:pt x="28" y="8"/>
                    <a:pt x="28" y="8"/>
                    <a:pt x="28" y="8"/>
                  </a:cubicBezTo>
                  <a:cubicBezTo>
                    <a:pt x="28" y="0"/>
                    <a:pt x="28" y="0"/>
                    <a:pt x="28" y="0"/>
                  </a:cubicBezTo>
                  <a:cubicBezTo>
                    <a:pt x="20" y="0"/>
                    <a:pt x="20" y="0"/>
                    <a:pt x="20" y="0"/>
                  </a:cubicBezTo>
                  <a:cubicBezTo>
                    <a:pt x="14" y="0"/>
                    <a:pt x="8" y="3"/>
                    <a:pt x="4" y="8"/>
                  </a:cubicBezTo>
                  <a:cubicBezTo>
                    <a:pt x="11" y="13"/>
                    <a:pt x="11" y="13"/>
                    <a:pt x="11" y="13"/>
                  </a:cubicBezTo>
                  <a:moveTo>
                    <a:pt x="8" y="55"/>
                  </a:moveTo>
                  <a:cubicBezTo>
                    <a:pt x="8" y="32"/>
                    <a:pt x="8" y="32"/>
                    <a:pt x="8" y="32"/>
                  </a:cubicBezTo>
                  <a:cubicBezTo>
                    <a:pt x="0" y="32"/>
                    <a:pt x="0" y="32"/>
                    <a:pt x="0" y="32"/>
                  </a:cubicBezTo>
                  <a:cubicBezTo>
                    <a:pt x="0" y="55"/>
                    <a:pt x="0" y="55"/>
                    <a:pt x="0" y="55"/>
                  </a:cubicBezTo>
                  <a:cubicBezTo>
                    <a:pt x="8" y="55"/>
                    <a:pt x="8" y="55"/>
                    <a:pt x="8" y="55"/>
                  </a:cubicBezTo>
                  <a:moveTo>
                    <a:pt x="8" y="100"/>
                  </a:moveTo>
                  <a:cubicBezTo>
                    <a:pt x="8" y="78"/>
                    <a:pt x="8" y="78"/>
                    <a:pt x="8" y="78"/>
                  </a:cubicBezTo>
                  <a:cubicBezTo>
                    <a:pt x="0" y="78"/>
                    <a:pt x="0" y="78"/>
                    <a:pt x="0" y="78"/>
                  </a:cubicBezTo>
                  <a:cubicBezTo>
                    <a:pt x="0" y="100"/>
                    <a:pt x="0" y="100"/>
                    <a:pt x="0" y="100"/>
                  </a:cubicBezTo>
                  <a:cubicBezTo>
                    <a:pt x="8" y="100"/>
                    <a:pt x="8" y="100"/>
                    <a:pt x="8" y="100"/>
                  </a:cubicBezTo>
                  <a:moveTo>
                    <a:pt x="8" y="145"/>
                  </a:moveTo>
                  <a:cubicBezTo>
                    <a:pt x="8" y="123"/>
                    <a:pt x="8" y="123"/>
                    <a:pt x="8" y="123"/>
                  </a:cubicBezTo>
                  <a:cubicBezTo>
                    <a:pt x="0" y="123"/>
                    <a:pt x="0" y="123"/>
                    <a:pt x="0" y="123"/>
                  </a:cubicBezTo>
                  <a:cubicBezTo>
                    <a:pt x="0" y="145"/>
                    <a:pt x="0" y="145"/>
                    <a:pt x="0" y="145"/>
                  </a:cubicBezTo>
                  <a:cubicBezTo>
                    <a:pt x="8" y="145"/>
                    <a:pt x="8" y="145"/>
                    <a:pt x="8" y="145"/>
                  </a:cubicBezTo>
                  <a:moveTo>
                    <a:pt x="8" y="191"/>
                  </a:moveTo>
                  <a:cubicBezTo>
                    <a:pt x="8" y="168"/>
                    <a:pt x="8" y="168"/>
                    <a:pt x="8" y="168"/>
                  </a:cubicBezTo>
                  <a:cubicBezTo>
                    <a:pt x="0" y="168"/>
                    <a:pt x="0" y="168"/>
                    <a:pt x="0" y="168"/>
                  </a:cubicBezTo>
                  <a:cubicBezTo>
                    <a:pt x="0" y="191"/>
                    <a:pt x="0" y="191"/>
                    <a:pt x="0" y="191"/>
                  </a:cubicBezTo>
                  <a:cubicBezTo>
                    <a:pt x="8" y="191"/>
                    <a:pt x="8" y="191"/>
                    <a:pt x="8" y="191"/>
                  </a:cubicBezTo>
                  <a:moveTo>
                    <a:pt x="22" y="221"/>
                  </a:moveTo>
                  <a:cubicBezTo>
                    <a:pt x="20" y="221"/>
                    <a:pt x="20" y="221"/>
                    <a:pt x="20" y="221"/>
                  </a:cubicBezTo>
                  <a:cubicBezTo>
                    <a:pt x="15" y="221"/>
                    <a:pt x="10" y="218"/>
                    <a:pt x="9" y="212"/>
                  </a:cubicBezTo>
                  <a:cubicBezTo>
                    <a:pt x="1" y="214"/>
                    <a:pt x="1" y="214"/>
                    <a:pt x="1" y="214"/>
                  </a:cubicBezTo>
                  <a:cubicBezTo>
                    <a:pt x="3" y="223"/>
                    <a:pt x="11" y="229"/>
                    <a:pt x="20" y="229"/>
                  </a:cubicBezTo>
                  <a:cubicBezTo>
                    <a:pt x="22" y="229"/>
                    <a:pt x="22" y="229"/>
                    <a:pt x="22" y="229"/>
                  </a:cubicBezTo>
                  <a:cubicBezTo>
                    <a:pt x="22" y="221"/>
                    <a:pt x="22" y="221"/>
                    <a:pt x="22" y="221"/>
                  </a:cubicBezTo>
                  <a:moveTo>
                    <a:pt x="67" y="221"/>
                  </a:moveTo>
                  <a:cubicBezTo>
                    <a:pt x="44" y="221"/>
                    <a:pt x="44" y="221"/>
                    <a:pt x="44" y="221"/>
                  </a:cubicBezTo>
                  <a:cubicBezTo>
                    <a:pt x="44" y="229"/>
                    <a:pt x="44" y="229"/>
                    <a:pt x="44" y="229"/>
                  </a:cubicBezTo>
                  <a:cubicBezTo>
                    <a:pt x="67" y="229"/>
                    <a:pt x="67" y="229"/>
                    <a:pt x="67" y="229"/>
                  </a:cubicBezTo>
                  <a:cubicBezTo>
                    <a:pt x="67" y="221"/>
                    <a:pt x="67" y="221"/>
                    <a:pt x="67" y="221"/>
                  </a:cubicBezTo>
                  <a:moveTo>
                    <a:pt x="112" y="221"/>
                  </a:moveTo>
                  <a:cubicBezTo>
                    <a:pt x="90" y="221"/>
                    <a:pt x="90" y="221"/>
                    <a:pt x="90" y="221"/>
                  </a:cubicBezTo>
                  <a:cubicBezTo>
                    <a:pt x="90" y="229"/>
                    <a:pt x="90" y="229"/>
                    <a:pt x="90" y="229"/>
                  </a:cubicBezTo>
                  <a:cubicBezTo>
                    <a:pt x="112" y="229"/>
                    <a:pt x="112" y="229"/>
                    <a:pt x="112" y="229"/>
                  </a:cubicBezTo>
                  <a:cubicBezTo>
                    <a:pt x="112" y="221"/>
                    <a:pt x="112" y="221"/>
                    <a:pt x="112" y="221"/>
                  </a:cubicBezTo>
                  <a:moveTo>
                    <a:pt x="158" y="221"/>
                  </a:moveTo>
                  <a:cubicBezTo>
                    <a:pt x="135" y="221"/>
                    <a:pt x="135" y="221"/>
                    <a:pt x="135" y="221"/>
                  </a:cubicBezTo>
                  <a:cubicBezTo>
                    <a:pt x="135" y="229"/>
                    <a:pt x="135" y="229"/>
                    <a:pt x="135" y="229"/>
                  </a:cubicBezTo>
                  <a:cubicBezTo>
                    <a:pt x="158" y="229"/>
                    <a:pt x="158" y="229"/>
                    <a:pt x="158" y="229"/>
                  </a:cubicBezTo>
                  <a:cubicBezTo>
                    <a:pt x="158" y="221"/>
                    <a:pt x="158" y="221"/>
                    <a:pt x="158" y="221"/>
                  </a:cubicBezTo>
                  <a:moveTo>
                    <a:pt x="203" y="221"/>
                  </a:moveTo>
                  <a:cubicBezTo>
                    <a:pt x="180" y="221"/>
                    <a:pt x="180" y="221"/>
                    <a:pt x="180" y="221"/>
                  </a:cubicBezTo>
                  <a:cubicBezTo>
                    <a:pt x="180" y="229"/>
                    <a:pt x="180" y="229"/>
                    <a:pt x="180" y="229"/>
                  </a:cubicBezTo>
                  <a:cubicBezTo>
                    <a:pt x="203" y="229"/>
                    <a:pt x="203" y="229"/>
                    <a:pt x="203" y="229"/>
                  </a:cubicBezTo>
                  <a:cubicBezTo>
                    <a:pt x="203" y="221"/>
                    <a:pt x="203" y="221"/>
                    <a:pt x="203" y="221"/>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76"/>
            <p:cNvSpPr>
              <a:spLocks/>
            </p:cNvSpPr>
            <p:nvPr/>
          </p:nvSpPr>
          <p:spPr bwMode="auto">
            <a:xfrm>
              <a:off x="3675667" y="3406458"/>
              <a:ext cx="278897" cy="35071"/>
            </a:xfrm>
            <a:custGeom>
              <a:avLst/>
              <a:gdLst>
                <a:gd name="T0" fmla="*/ 151 w 167"/>
                <a:gd name="T1" fmla="*/ 0 h 21"/>
                <a:gd name="T2" fmla="*/ 11 w 167"/>
                <a:gd name="T3" fmla="*/ 0 h 21"/>
                <a:gd name="T4" fmla="*/ 0 w 167"/>
                <a:gd name="T5" fmla="*/ 21 h 21"/>
                <a:gd name="T6" fmla="*/ 167 w 167"/>
                <a:gd name="T7" fmla="*/ 21 h 21"/>
                <a:gd name="T8" fmla="*/ 151 w 167"/>
                <a:gd name="T9" fmla="*/ 0 h 21"/>
              </a:gdLst>
              <a:ahLst/>
              <a:cxnLst>
                <a:cxn ang="0">
                  <a:pos x="T0" y="T1"/>
                </a:cxn>
                <a:cxn ang="0">
                  <a:pos x="T2" y="T3"/>
                </a:cxn>
                <a:cxn ang="0">
                  <a:pos x="T4" y="T5"/>
                </a:cxn>
                <a:cxn ang="0">
                  <a:pos x="T6" y="T7"/>
                </a:cxn>
                <a:cxn ang="0">
                  <a:pos x="T8" y="T9"/>
                </a:cxn>
              </a:cxnLst>
              <a:rect l="0" t="0" r="r" b="b"/>
              <a:pathLst>
                <a:path w="167" h="21">
                  <a:moveTo>
                    <a:pt x="151" y="0"/>
                  </a:moveTo>
                  <a:lnTo>
                    <a:pt x="11" y="0"/>
                  </a:lnTo>
                  <a:lnTo>
                    <a:pt x="0" y="21"/>
                  </a:lnTo>
                  <a:lnTo>
                    <a:pt x="167" y="21"/>
                  </a:lnTo>
                  <a:lnTo>
                    <a:pt x="151"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Rectangle 77"/>
            <p:cNvSpPr>
              <a:spLocks noChangeArrowheads="1"/>
            </p:cNvSpPr>
            <p:nvPr/>
          </p:nvSpPr>
          <p:spPr bwMode="auto">
            <a:xfrm>
              <a:off x="3675667" y="3441529"/>
              <a:ext cx="278897" cy="668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78"/>
            <p:cNvSpPr>
              <a:spLocks/>
            </p:cNvSpPr>
            <p:nvPr/>
          </p:nvSpPr>
          <p:spPr bwMode="auto">
            <a:xfrm>
              <a:off x="3533713" y="2998967"/>
              <a:ext cx="561134" cy="337349"/>
            </a:xfrm>
            <a:custGeom>
              <a:avLst/>
              <a:gdLst>
                <a:gd name="T0" fmla="*/ 5 w 175"/>
                <a:gd name="T1" fmla="*/ 105 h 105"/>
                <a:gd name="T2" fmla="*/ 0 w 175"/>
                <a:gd name="T3" fmla="*/ 99 h 105"/>
                <a:gd name="T4" fmla="*/ 0 w 175"/>
                <a:gd name="T5" fmla="*/ 6 h 105"/>
                <a:gd name="T6" fmla="*/ 5 w 175"/>
                <a:gd name="T7" fmla="*/ 0 h 105"/>
                <a:gd name="T8" fmla="*/ 170 w 175"/>
                <a:gd name="T9" fmla="*/ 0 h 105"/>
                <a:gd name="T10" fmla="*/ 175 w 175"/>
                <a:gd name="T11" fmla="*/ 6 h 105"/>
                <a:gd name="T12" fmla="*/ 175 w 175"/>
                <a:gd name="T13" fmla="*/ 99 h 105"/>
                <a:gd name="T14" fmla="*/ 170 w 175"/>
                <a:gd name="T15" fmla="*/ 105 h 105"/>
                <a:gd name="T16" fmla="*/ 5 w 175"/>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5">
                  <a:moveTo>
                    <a:pt x="5" y="105"/>
                  </a:moveTo>
                  <a:cubicBezTo>
                    <a:pt x="2" y="105"/>
                    <a:pt x="0" y="103"/>
                    <a:pt x="0" y="99"/>
                  </a:cubicBezTo>
                  <a:cubicBezTo>
                    <a:pt x="0" y="6"/>
                    <a:pt x="0" y="6"/>
                    <a:pt x="0" y="6"/>
                  </a:cubicBezTo>
                  <a:cubicBezTo>
                    <a:pt x="0" y="3"/>
                    <a:pt x="2" y="0"/>
                    <a:pt x="5" y="0"/>
                  </a:cubicBezTo>
                  <a:cubicBezTo>
                    <a:pt x="170" y="0"/>
                    <a:pt x="170" y="0"/>
                    <a:pt x="170" y="0"/>
                  </a:cubicBezTo>
                  <a:cubicBezTo>
                    <a:pt x="173" y="0"/>
                    <a:pt x="175" y="3"/>
                    <a:pt x="175" y="6"/>
                  </a:cubicBezTo>
                  <a:cubicBezTo>
                    <a:pt x="175" y="99"/>
                    <a:pt x="175" y="99"/>
                    <a:pt x="175" y="99"/>
                  </a:cubicBezTo>
                  <a:cubicBezTo>
                    <a:pt x="175" y="103"/>
                    <a:pt x="173" y="105"/>
                    <a:pt x="170" y="105"/>
                  </a:cubicBezTo>
                  <a:cubicBezTo>
                    <a:pt x="5" y="105"/>
                    <a:pt x="5" y="105"/>
                    <a:pt x="5" y="105"/>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79"/>
            <p:cNvSpPr>
              <a:spLocks/>
            </p:cNvSpPr>
            <p:nvPr/>
          </p:nvSpPr>
          <p:spPr bwMode="auto">
            <a:xfrm>
              <a:off x="3777539" y="3336316"/>
              <a:ext cx="70142" cy="86842"/>
            </a:xfrm>
            <a:custGeom>
              <a:avLst/>
              <a:gdLst>
                <a:gd name="T0" fmla="*/ 15 w 22"/>
                <a:gd name="T1" fmla="*/ 0 h 27"/>
                <a:gd name="T2" fmla="*/ 16 w 22"/>
                <a:gd name="T3" fmla="*/ 2 h 27"/>
                <a:gd name="T4" fmla="*/ 11 w 22"/>
                <a:gd name="T5" fmla="*/ 8 h 27"/>
                <a:gd name="T6" fmla="*/ 6 w 22"/>
                <a:gd name="T7" fmla="*/ 2 h 27"/>
                <a:gd name="T8" fmla="*/ 6 w 22"/>
                <a:gd name="T9" fmla="*/ 0 h 27"/>
                <a:gd name="T10" fmla="*/ 0 w 22"/>
                <a:gd name="T11" fmla="*/ 0 h 27"/>
                <a:gd name="T12" fmla="*/ 0 w 22"/>
                <a:gd name="T13" fmla="*/ 27 h 27"/>
                <a:gd name="T14" fmla="*/ 22 w 22"/>
                <a:gd name="T15" fmla="*/ 27 h 27"/>
                <a:gd name="T16" fmla="*/ 22 w 22"/>
                <a:gd name="T17" fmla="*/ 0 h 27"/>
                <a:gd name="T18" fmla="*/ 15 w 22"/>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7">
                  <a:moveTo>
                    <a:pt x="15" y="0"/>
                  </a:moveTo>
                  <a:cubicBezTo>
                    <a:pt x="16" y="1"/>
                    <a:pt x="16" y="1"/>
                    <a:pt x="16" y="2"/>
                  </a:cubicBezTo>
                  <a:cubicBezTo>
                    <a:pt x="16" y="6"/>
                    <a:pt x="14" y="8"/>
                    <a:pt x="11" y="8"/>
                  </a:cubicBezTo>
                  <a:cubicBezTo>
                    <a:pt x="8" y="8"/>
                    <a:pt x="6" y="6"/>
                    <a:pt x="6" y="2"/>
                  </a:cubicBezTo>
                  <a:cubicBezTo>
                    <a:pt x="6" y="1"/>
                    <a:pt x="6" y="1"/>
                    <a:pt x="6" y="0"/>
                  </a:cubicBezTo>
                  <a:cubicBezTo>
                    <a:pt x="0" y="0"/>
                    <a:pt x="0" y="0"/>
                    <a:pt x="0" y="0"/>
                  </a:cubicBezTo>
                  <a:cubicBezTo>
                    <a:pt x="0" y="27"/>
                    <a:pt x="0" y="27"/>
                    <a:pt x="0" y="27"/>
                  </a:cubicBezTo>
                  <a:cubicBezTo>
                    <a:pt x="22" y="27"/>
                    <a:pt x="22" y="27"/>
                    <a:pt x="22" y="27"/>
                  </a:cubicBezTo>
                  <a:cubicBezTo>
                    <a:pt x="22" y="0"/>
                    <a:pt x="22" y="0"/>
                    <a:pt x="22" y="0"/>
                  </a:cubicBezTo>
                  <a:lnTo>
                    <a:pt x="1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80"/>
            <p:cNvSpPr>
              <a:spLocks/>
            </p:cNvSpPr>
            <p:nvPr/>
          </p:nvSpPr>
          <p:spPr bwMode="auto">
            <a:xfrm>
              <a:off x="3547073" y="3015668"/>
              <a:ext cx="532744" cy="292258"/>
            </a:xfrm>
            <a:custGeom>
              <a:avLst/>
              <a:gdLst>
                <a:gd name="T0" fmla="*/ 166 w 166"/>
                <a:gd name="T1" fmla="*/ 89 h 91"/>
                <a:gd name="T2" fmla="*/ 164 w 166"/>
                <a:gd name="T3" fmla="*/ 91 h 91"/>
                <a:gd name="T4" fmla="*/ 3 w 166"/>
                <a:gd name="T5" fmla="*/ 91 h 91"/>
                <a:gd name="T6" fmla="*/ 0 w 166"/>
                <a:gd name="T7" fmla="*/ 89 h 91"/>
                <a:gd name="T8" fmla="*/ 0 w 166"/>
                <a:gd name="T9" fmla="*/ 2 h 91"/>
                <a:gd name="T10" fmla="*/ 3 w 166"/>
                <a:gd name="T11" fmla="*/ 0 h 91"/>
                <a:gd name="T12" fmla="*/ 164 w 166"/>
                <a:gd name="T13" fmla="*/ 0 h 91"/>
                <a:gd name="T14" fmla="*/ 166 w 166"/>
                <a:gd name="T15" fmla="*/ 2 h 91"/>
                <a:gd name="T16" fmla="*/ 166 w 166"/>
                <a:gd name="T17"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91">
                  <a:moveTo>
                    <a:pt x="166" y="89"/>
                  </a:moveTo>
                  <a:cubicBezTo>
                    <a:pt x="166" y="90"/>
                    <a:pt x="165" y="91"/>
                    <a:pt x="164" y="91"/>
                  </a:cubicBezTo>
                  <a:cubicBezTo>
                    <a:pt x="3" y="91"/>
                    <a:pt x="3" y="91"/>
                    <a:pt x="3" y="91"/>
                  </a:cubicBezTo>
                  <a:cubicBezTo>
                    <a:pt x="1" y="91"/>
                    <a:pt x="0" y="90"/>
                    <a:pt x="0" y="89"/>
                  </a:cubicBezTo>
                  <a:cubicBezTo>
                    <a:pt x="0" y="2"/>
                    <a:pt x="0" y="2"/>
                    <a:pt x="0" y="2"/>
                  </a:cubicBezTo>
                  <a:cubicBezTo>
                    <a:pt x="0" y="1"/>
                    <a:pt x="1" y="0"/>
                    <a:pt x="3" y="0"/>
                  </a:cubicBezTo>
                  <a:cubicBezTo>
                    <a:pt x="164" y="0"/>
                    <a:pt x="164" y="0"/>
                    <a:pt x="164" y="0"/>
                  </a:cubicBezTo>
                  <a:cubicBezTo>
                    <a:pt x="165" y="0"/>
                    <a:pt x="166" y="1"/>
                    <a:pt x="166" y="2"/>
                  </a:cubicBezTo>
                  <a:cubicBezTo>
                    <a:pt x="166" y="89"/>
                    <a:pt x="166" y="89"/>
                    <a:pt x="166" y="89"/>
                  </a:cubicBezTo>
                </a:path>
              </a:pathLst>
            </a:custGeom>
            <a:solidFill>
              <a:srgbClr val="21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81"/>
            <p:cNvSpPr>
              <a:spLocks/>
            </p:cNvSpPr>
            <p:nvPr/>
          </p:nvSpPr>
          <p:spPr bwMode="auto">
            <a:xfrm>
              <a:off x="3668986" y="3015668"/>
              <a:ext cx="410831" cy="292258"/>
            </a:xfrm>
            <a:custGeom>
              <a:avLst/>
              <a:gdLst>
                <a:gd name="T0" fmla="*/ 126 w 128"/>
                <a:gd name="T1" fmla="*/ 0 h 91"/>
                <a:gd name="T2" fmla="*/ 110 w 128"/>
                <a:gd name="T3" fmla="*/ 0 h 91"/>
                <a:gd name="T4" fmla="*/ 0 w 128"/>
                <a:gd name="T5" fmla="*/ 91 h 91"/>
                <a:gd name="T6" fmla="*/ 126 w 128"/>
                <a:gd name="T7" fmla="*/ 91 h 91"/>
                <a:gd name="T8" fmla="*/ 128 w 128"/>
                <a:gd name="T9" fmla="*/ 89 h 91"/>
                <a:gd name="T10" fmla="*/ 128 w 128"/>
                <a:gd name="T11" fmla="*/ 2 h 91"/>
                <a:gd name="T12" fmla="*/ 126 w 128"/>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28" h="91">
                  <a:moveTo>
                    <a:pt x="126" y="0"/>
                  </a:moveTo>
                  <a:cubicBezTo>
                    <a:pt x="126" y="0"/>
                    <a:pt x="126" y="0"/>
                    <a:pt x="110" y="0"/>
                  </a:cubicBezTo>
                  <a:cubicBezTo>
                    <a:pt x="0" y="91"/>
                    <a:pt x="0" y="91"/>
                    <a:pt x="0" y="91"/>
                  </a:cubicBezTo>
                  <a:cubicBezTo>
                    <a:pt x="23" y="91"/>
                    <a:pt x="62" y="91"/>
                    <a:pt x="126" y="91"/>
                  </a:cubicBezTo>
                  <a:cubicBezTo>
                    <a:pt x="127" y="91"/>
                    <a:pt x="128" y="90"/>
                    <a:pt x="128" y="89"/>
                  </a:cubicBezTo>
                  <a:cubicBezTo>
                    <a:pt x="128" y="2"/>
                    <a:pt x="128" y="2"/>
                    <a:pt x="128" y="2"/>
                  </a:cubicBezTo>
                  <a:cubicBezTo>
                    <a:pt x="128" y="1"/>
                    <a:pt x="127" y="0"/>
                    <a:pt x="126" y="0"/>
                  </a:cubicBezTo>
                </a:path>
              </a:pathLst>
            </a:custGeom>
            <a:solidFill>
              <a:srgbClr val="37A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0" name="Can 153"/>
          <p:cNvSpPr>
            <a:spLocks noChangeAspect="1"/>
          </p:cNvSpPr>
          <p:nvPr/>
        </p:nvSpPr>
        <p:spPr bwMode="auto">
          <a:xfrm>
            <a:off x="7689177" y="2015886"/>
            <a:ext cx="378351" cy="419098"/>
          </a:xfrm>
          <a:prstGeom prst="can">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2" name="Up-Down Arrow 6"/>
          <p:cNvSpPr/>
          <p:nvPr/>
        </p:nvSpPr>
        <p:spPr bwMode="auto">
          <a:xfrm rot="5400000">
            <a:off x="7888201" y="2499425"/>
            <a:ext cx="272327" cy="1112144"/>
          </a:xfrm>
          <a:prstGeom prst="upDownArrow">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3" name="Up-Down Arrow 6"/>
          <p:cNvSpPr/>
          <p:nvPr/>
        </p:nvSpPr>
        <p:spPr bwMode="auto">
          <a:xfrm rot="5400000">
            <a:off x="8469454" y="1764888"/>
            <a:ext cx="282633" cy="939630"/>
          </a:xfrm>
          <a:prstGeom prst="upDownArrow">
            <a:avLst/>
          </a:prstGeom>
          <a:pattFill prst="pct75">
            <a:fgClr>
              <a:srgbClr val="FF0000"/>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Up-Down Arrow 6"/>
          <p:cNvSpPr/>
          <p:nvPr/>
        </p:nvSpPr>
        <p:spPr bwMode="auto">
          <a:xfrm rot="8968654">
            <a:off x="10701026" y="3395989"/>
            <a:ext cx="272327" cy="1112144"/>
          </a:xfrm>
          <a:prstGeom prst="upDownArrow">
            <a:avLst/>
          </a:prstGeom>
          <a:pattFill prst="pct75">
            <a:fgClr>
              <a:srgbClr val="FF0000"/>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8260695" y="1755662"/>
            <a:ext cx="735642" cy="332399"/>
          </a:xfrm>
          <a:prstGeom prst="rect">
            <a:avLst/>
          </a:prstGeom>
          <a:noFill/>
        </p:spPr>
        <p:txBody>
          <a:bodyPr wrap="square" lIns="0" tIns="0" rIns="0" bIns="0" rtlCol="0">
            <a:spAutoFit/>
          </a:bodyPr>
          <a:lstStyle/>
          <a:p>
            <a:pPr algn="ctr">
              <a:lnSpc>
                <a:spcPct val="90000"/>
              </a:lnSpc>
              <a:spcAft>
                <a:spcPts val="600"/>
              </a:spcAft>
            </a:pPr>
            <a:r>
              <a:rPr lang="en-US" sz="2400" b="1" dirty="0">
                <a:solidFill>
                  <a:srgbClr val="FF0000"/>
                </a:solidFill>
              </a:rPr>
              <a:t>DR</a:t>
            </a:r>
          </a:p>
        </p:txBody>
      </p:sp>
      <p:sp>
        <p:nvSpPr>
          <p:cNvPr id="100" name="TextBox 99"/>
          <p:cNvSpPr txBox="1"/>
          <p:nvPr/>
        </p:nvSpPr>
        <p:spPr>
          <a:xfrm>
            <a:off x="10925399" y="3666092"/>
            <a:ext cx="563834" cy="332399"/>
          </a:xfrm>
          <a:prstGeom prst="rect">
            <a:avLst/>
          </a:prstGeom>
          <a:noFill/>
        </p:spPr>
        <p:txBody>
          <a:bodyPr wrap="square" lIns="0" tIns="0" rIns="0" bIns="0" rtlCol="0">
            <a:spAutoFit/>
          </a:bodyPr>
          <a:lstStyle/>
          <a:p>
            <a:pPr algn="ctr">
              <a:lnSpc>
                <a:spcPct val="90000"/>
              </a:lnSpc>
              <a:spcAft>
                <a:spcPts val="600"/>
              </a:spcAft>
            </a:pPr>
            <a:r>
              <a:rPr lang="en-US" sz="2400" b="1" dirty="0">
                <a:solidFill>
                  <a:srgbClr val="FF0000"/>
                </a:solidFill>
              </a:rPr>
              <a:t>DR</a:t>
            </a:r>
          </a:p>
        </p:txBody>
      </p:sp>
    </p:spTree>
    <p:extLst>
      <p:ext uri="{BB962C8B-B14F-4D97-AF65-F5344CB8AC3E}">
        <p14:creationId xmlns:p14="http://schemas.microsoft.com/office/powerpoint/2010/main" val="342629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wipe(left)">
                                      <p:cBhvr>
                                        <p:cTn id="16" dur="250"/>
                                        <p:tgtEl>
                                          <p:spTgt spid="78"/>
                                        </p:tgtEl>
                                      </p:cBhvr>
                                    </p:animEffect>
                                  </p:childTnLst>
                                </p:cTn>
                              </p:par>
                              <p:par>
                                <p:cTn id="17" presetID="22" presetClass="entr" presetSubtype="8"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250"/>
                                        <p:tgtEl>
                                          <p:spTgt spid="70"/>
                                        </p:tgtEl>
                                      </p:cBhvr>
                                    </p:animEffect>
                                  </p:childTnLst>
                                </p:cTn>
                              </p:par>
                              <p:par>
                                <p:cTn id="20" presetID="22" presetClass="entr" presetSubtype="8"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left)">
                                      <p:cBhvr>
                                        <p:cTn id="22" dur="250"/>
                                        <p:tgtEl>
                                          <p:spTgt spid="86"/>
                                        </p:tgtEl>
                                      </p:cBhvr>
                                    </p:animEffect>
                                  </p:childTnLst>
                                </p:cTn>
                              </p:par>
                              <p:par>
                                <p:cTn id="23" presetID="22" presetClass="entr" presetSubtype="8" fill="hold"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wipe(left)">
                                      <p:cBhvr>
                                        <p:cTn id="25" dur="250"/>
                                        <p:tgtEl>
                                          <p:spTgt spid="110"/>
                                        </p:tgtEl>
                                      </p:cBhvr>
                                    </p:animEffect>
                                  </p:childTnLst>
                                </p:cTn>
                              </p:par>
                              <p:par>
                                <p:cTn id="26" presetID="22" presetClass="entr" presetSubtype="8" fill="hold" nodeType="with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wipe(left)">
                                      <p:cBhvr>
                                        <p:cTn id="28" dur="250"/>
                                        <p:tgtEl>
                                          <p:spTgt spid="113"/>
                                        </p:tgtEl>
                                      </p:cBhvr>
                                    </p:animEffect>
                                  </p:childTnLst>
                                </p:cTn>
                              </p:par>
                              <p:par>
                                <p:cTn id="29" presetID="22" presetClass="entr" presetSubtype="8" fill="hold" nodeType="with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wipe(left)">
                                      <p:cBhvr>
                                        <p:cTn id="31" dur="250"/>
                                        <p:tgtEl>
                                          <p:spTgt spid="121"/>
                                        </p:tgtEl>
                                      </p:cBhvr>
                                    </p:animEffect>
                                  </p:childTnLst>
                                </p:cTn>
                              </p:par>
                              <p:par>
                                <p:cTn id="32" presetID="22" presetClass="entr" presetSubtype="8"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250"/>
                                        <p:tgtEl>
                                          <p:spTgt spid="1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animEffect transition="in" filter="wipe(left)">
                                      <p:cBhvr>
                                        <p:cTn id="37" dur="250"/>
                                        <p:tgtEl>
                                          <p:spTgt spid="13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40"/>
                                        </p:tgtEl>
                                        <p:attrNameLst>
                                          <p:attrName>style.visibility</p:attrName>
                                        </p:attrNameLst>
                                      </p:cBhvr>
                                      <p:to>
                                        <p:strVal val="visible"/>
                                      </p:to>
                                    </p:set>
                                    <p:animEffect transition="in" filter="wipe(left)">
                                      <p:cBhvr>
                                        <p:cTn id="40" dur="250"/>
                                        <p:tgtEl>
                                          <p:spTgt spid="14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wipe(left)">
                                      <p:cBhvr>
                                        <p:cTn id="43" dur="250"/>
                                        <p:tgtEl>
                                          <p:spTgt spid="14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animEffect transition="in" filter="wipe(left)">
                                      <p:cBhvr>
                                        <p:cTn id="48" dur="250"/>
                                        <p:tgtEl>
                                          <p:spTgt spid="3">
                                            <p:txEl>
                                              <p:pRg st="3" end="3"/>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wipe(left)">
                                      <p:cBhvr>
                                        <p:cTn id="51" dur="250"/>
                                        <p:tgtEl>
                                          <p:spTgt spid="3">
                                            <p:txEl>
                                              <p:pRg st="4" end="4"/>
                                            </p:txEl>
                                          </p:spTgt>
                                        </p:tgtEl>
                                      </p:cBhvr>
                                    </p:animEffect>
                                  </p:childTnLst>
                                </p:cTn>
                              </p:par>
                              <p:par>
                                <p:cTn id="52" presetID="22" presetClass="entr" presetSubtype="8" fill="hold" nodeType="with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Effect transition="in" filter="wipe(left)">
                                      <p:cBhvr>
                                        <p:cTn id="54" dur="250"/>
                                        <p:tgtEl>
                                          <p:spTgt spid="3">
                                            <p:txEl>
                                              <p:pRg st="5" end="5"/>
                                            </p:txEl>
                                          </p:spTgt>
                                        </p:tgtEl>
                                      </p:cBhvr>
                                    </p:animEffect>
                                  </p:childTnLst>
                                </p:cTn>
                              </p:par>
                              <p:par>
                                <p:cTn id="55" presetID="22" presetClass="entr" presetSubtype="8" fill="hold" nodeType="with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wipe(left)">
                                      <p:cBhvr>
                                        <p:cTn id="57" dur="250"/>
                                        <p:tgtEl>
                                          <p:spTgt spid="3">
                                            <p:txEl>
                                              <p:pRg st="6" end="6"/>
                                            </p:txEl>
                                          </p:spTgt>
                                        </p:tgtEl>
                                      </p:cBhvr>
                                    </p:animEffect>
                                  </p:childTnLst>
                                </p:cTn>
                              </p:par>
                              <p:par>
                                <p:cTn id="58" presetID="22" presetClass="entr" presetSubtype="8"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250"/>
                                        <p:tgtEl>
                                          <p:spTgt spid="57"/>
                                        </p:tgtEl>
                                      </p:cBhvr>
                                    </p:animEffect>
                                  </p:childTnLst>
                                </p:cTn>
                              </p:par>
                              <p:par>
                                <p:cTn id="61" presetID="22" presetClass="entr" presetSubtype="8"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left)">
                                      <p:cBhvr>
                                        <p:cTn id="63" dur="250"/>
                                        <p:tgtEl>
                                          <p:spTgt spid="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09"/>
                                        </p:tgtEl>
                                        <p:attrNameLst>
                                          <p:attrName>style.visibility</p:attrName>
                                        </p:attrNameLst>
                                      </p:cBhvr>
                                      <p:to>
                                        <p:strVal val="visible"/>
                                      </p:to>
                                    </p:set>
                                    <p:animEffect transition="in" filter="wipe(left)">
                                      <p:cBhvr>
                                        <p:cTn id="66" dur="250"/>
                                        <p:tgtEl>
                                          <p:spTgt spid="10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wipe(left)">
                                      <p:cBhvr>
                                        <p:cTn id="69" dur="250"/>
                                        <p:tgtEl>
                                          <p:spTgt spid="10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left)">
                                      <p:cBhvr>
                                        <p:cTn id="72" dur="250"/>
                                        <p:tgtEl>
                                          <p:spTgt spid="10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36"/>
                                        </p:tgtEl>
                                        <p:attrNameLst>
                                          <p:attrName>style.visibility</p:attrName>
                                        </p:attrNameLst>
                                      </p:cBhvr>
                                      <p:to>
                                        <p:strVal val="visible"/>
                                      </p:to>
                                    </p:set>
                                    <p:animEffect transition="in" filter="wipe(left)">
                                      <p:cBhvr>
                                        <p:cTn id="75" dur="250"/>
                                        <p:tgtEl>
                                          <p:spTgt spid="13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35"/>
                                        </p:tgtEl>
                                        <p:attrNameLst>
                                          <p:attrName>style.visibility</p:attrName>
                                        </p:attrNameLst>
                                      </p:cBhvr>
                                      <p:to>
                                        <p:strVal val="visible"/>
                                      </p:to>
                                    </p:set>
                                    <p:animEffect transition="in" filter="wipe(left)">
                                      <p:cBhvr>
                                        <p:cTn id="78" dur="250"/>
                                        <p:tgtEl>
                                          <p:spTgt spid="135"/>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52"/>
                                        </p:tgtEl>
                                        <p:attrNameLst>
                                          <p:attrName>style.visibility</p:attrName>
                                        </p:attrNameLst>
                                      </p:cBhvr>
                                      <p:to>
                                        <p:strVal val="visible"/>
                                      </p:to>
                                    </p:set>
                                    <p:animEffect transition="in" filter="wipe(left)">
                                      <p:cBhvr>
                                        <p:cTn id="81" dur="250"/>
                                        <p:tgtEl>
                                          <p:spTgt spid="15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wipe(left)">
                                      <p:cBhvr>
                                        <p:cTn id="86" dur="250"/>
                                        <p:tgtEl>
                                          <p:spTgt spid="3">
                                            <p:txEl>
                                              <p:pRg st="7" end="7"/>
                                            </p:txEl>
                                          </p:spTgt>
                                        </p:tgtEl>
                                      </p:cBhvr>
                                    </p:animEffect>
                                  </p:childTnLst>
                                </p:cTn>
                              </p:par>
                              <p:par>
                                <p:cTn id="87" presetID="22" presetClass="entr" presetSubtype="8" fill="hold" nodeType="withEffect">
                                  <p:stCondLst>
                                    <p:cond delay="0"/>
                                  </p:stCondLst>
                                  <p:childTnLst>
                                    <p:set>
                                      <p:cBhvr>
                                        <p:cTn id="88" dur="1" fill="hold">
                                          <p:stCondLst>
                                            <p:cond delay="0"/>
                                          </p:stCondLst>
                                        </p:cTn>
                                        <p:tgtEl>
                                          <p:spTgt spid="3">
                                            <p:txEl>
                                              <p:pRg st="8" end="8"/>
                                            </p:txEl>
                                          </p:spTgt>
                                        </p:tgtEl>
                                        <p:attrNameLst>
                                          <p:attrName>style.visibility</p:attrName>
                                        </p:attrNameLst>
                                      </p:cBhvr>
                                      <p:to>
                                        <p:strVal val="visible"/>
                                      </p:to>
                                    </p:set>
                                    <p:animEffect transition="in" filter="wipe(left)">
                                      <p:cBhvr>
                                        <p:cTn id="89" dur="250"/>
                                        <p:tgtEl>
                                          <p:spTgt spid="3">
                                            <p:txEl>
                                              <p:pRg st="8" end="8"/>
                                            </p:txEl>
                                          </p:spTgt>
                                        </p:tgtEl>
                                      </p:cBhvr>
                                    </p:animEffect>
                                  </p:childTnLst>
                                </p:cTn>
                              </p:par>
                              <p:par>
                                <p:cTn id="90" presetID="22" presetClass="entr" presetSubtype="8" fill="hold" nodeType="withEffect">
                                  <p:stCondLst>
                                    <p:cond delay="0"/>
                                  </p:stCondLst>
                                  <p:childTnLst>
                                    <p:set>
                                      <p:cBhvr>
                                        <p:cTn id="91" dur="1" fill="hold">
                                          <p:stCondLst>
                                            <p:cond delay="0"/>
                                          </p:stCondLst>
                                        </p:cTn>
                                        <p:tgtEl>
                                          <p:spTgt spid="3">
                                            <p:txEl>
                                              <p:pRg st="9" end="9"/>
                                            </p:txEl>
                                          </p:spTgt>
                                        </p:tgtEl>
                                        <p:attrNameLst>
                                          <p:attrName>style.visibility</p:attrName>
                                        </p:attrNameLst>
                                      </p:cBhvr>
                                      <p:to>
                                        <p:strVal val="visible"/>
                                      </p:to>
                                    </p:set>
                                    <p:animEffect transition="in" filter="wipe(left)">
                                      <p:cBhvr>
                                        <p:cTn id="92" dur="250"/>
                                        <p:tgtEl>
                                          <p:spTgt spid="3">
                                            <p:txEl>
                                              <p:pRg st="9" end="9"/>
                                            </p:txEl>
                                          </p:spTgt>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153"/>
                                        </p:tgtEl>
                                        <p:attrNameLst>
                                          <p:attrName>style.visibility</p:attrName>
                                        </p:attrNameLst>
                                      </p:cBhvr>
                                      <p:to>
                                        <p:strVal val="visible"/>
                                      </p:to>
                                    </p:set>
                                    <p:animEffect transition="in" filter="wipe(right)">
                                      <p:cBhvr>
                                        <p:cTn id="95" dur="250"/>
                                        <p:tgtEl>
                                          <p:spTgt spid="15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500"/>
                                        <p:tgtEl>
                                          <p:spTgt spid="8"/>
                                        </p:tgtEl>
                                      </p:cBhvr>
                                    </p:animEffect>
                                  </p:childTnLst>
                                </p:cTn>
                              </p:par>
                            </p:childTnLst>
                          </p:cTn>
                        </p:par>
                        <p:par>
                          <p:cTn id="99" fill="hold">
                            <p:stCondLst>
                              <p:cond delay="500"/>
                            </p:stCondLst>
                            <p:childTnLst>
                              <p:par>
                                <p:cTn id="100" presetID="22" presetClass="entr" presetSubtype="1" fill="hold" grpId="0" nodeType="afterEffect">
                                  <p:stCondLst>
                                    <p:cond delay="500"/>
                                  </p:stCondLst>
                                  <p:childTnLst>
                                    <p:set>
                                      <p:cBhvr>
                                        <p:cTn id="101" dur="1" fill="hold">
                                          <p:stCondLst>
                                            <p:cond delay="0"/>
                                          </p:stCondLst>
                                        </p:cTn>
                                        <p:tgtEl>
                                          <p:spTgt spid="98"/>
                                        </p:tgtEl>
                                        <p:attrNameLst>
                                          <p:attrName>style.visibility</p:attrName>
                                        </p:attrNameLst>
                                      </p:cBhvr>
                                      <p:to>
                                        <p:strVal val="visible"/>
                                      </p:to>
                                    </p:set>
                                    <p:animEffect transition="in" filter="wipe(up)">
                                      <p:cBhvr>
                                        <p:cTn id="102" dur="250"/>
                                        <p:tgtEl>
                                          <p:spTgt spid="98"/>
                                        </p:tgtEl>
                                      </p:cBhvr>
                                    </p:animEffect>
                                  </p:childTnLst>
                                </p:cTn>
                              </p:par>
                              <p:par>
                                <p:cTn id="103" presetID="10" presetClass="entr" presetSubtype="0" fill="hold" grpId="0" nodeType="withEffect">
                                  <p:stCondLst>
                                    <p:cond delay="500"/>
                                  </p:stCondLst>
                                  <p:childTnLst>
                                    <p:set>
                                      <p:cBhvr>
                                        <p:cTn id="104" dur="1" fill="hold">
                                          <p:stCondLst>
                                            <p:cond delay="0"/>
                                          </p:stCondLst>
                                        </p:cTn>
                                        <p:tgtEl>
                                          <p:spTgt spid="100"/>
                                        </p:tgtEl>
                                        <p:attrNameLst>
                                          <p:attrName>style.visibility</p:attrName>
                                        </p:attrNameLst>
                                      </p:cBhvr>
                                      <p:to>
                                        <p:strVal val="visible"/>
                                      </p:to>
                                    </p:set>
                                    <p:animEffect transition="in" filter="fade">
                                      <p:cBhvr>
                                        <p:cTn id="105" dur="500"/>
                                        <p:tgtEl>
                                          <p:spTgt spid="100"/>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150"/>
                                        </p:tgtEl>
                                        <p:attrNameLst>
                                          <p:attrName>style.visibility</p:attrName>
                                        </p:attrNameLst>
                                      </p:cBhvr>
                                      <p:to>
                                        <p:strVal val="visible"/>
                                      </p:to>
                                    </p:set>
                                    <p:animEffect transition="in" filter="wipe(right)">
                                      <p:cBhvr>
                                        <p:cTn id="108" dur="250"/>
                                        <p:tgtEl>
                                          <p:spTgt spid="150"/>
                                        </p:tgtEl>
                                      </p:cBhvr>
                                    </p:animEffect>
                                  </p:childTnLst>
                                </p:cTn>
                              </p:par>
                              <p:par>
                                <p:cTn id="109" presetID="22" presetClass="entr" presetSubtype="2" fill="hold" nodeType="withEffect">
                                  <p:stCondLst>
                                    <p:cond delay="0"/>
                                  </p:stCondLst>
                                  <p:childTnLst>
                                    <p:set>
                                      <p:cBhvr>
                                        <p:cTn id="110" dur="1" fill="hold">
                                          <p:stCondLst>
                                            <p:cond delay="0"/>
                                          </p:stCondLst>
                                        </p:cTn>
                                        <p:tgtEl>
                                          <p:spTgt spid="142"/>
                                        </p:tgtEl>
                                        <p:attrNameLst>
                                          <p:attrName>style.visibility</p:attrName>
                                        </p:attrNameLst>
                                      </p:cBhvr>
                                      <p:to>
                                        <p:strVal val="visible"/>
                                      </p:to>
                                    </p:set>
                                    <p:animEffect transition="in" filter="wipe(right)">
                                      <p:cBhvr>
                                        <p:cTn id="111" dur="250"/>
                                        <p:tgtEl>
                                          <p:spTgt spid="14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
                                            <p:txEl>
                                              <p:pRg st="10" end="10"/>
                                            </p:txEl>
                                          </p:spTgt>
                                        </p:tgtEl>
                                        <p:attrNameLst>
                                          <p:attrName>style.visibility</p:attrName>
                                        </p:attrNameLst>
                                      </p:cBhvr>
                                      <p:to>
                                        <p:strVal val="visible"/>
                                      </p:to>
                                    </p:set>
                                    <p:animEffect transition="in" filter="wipe(left)">
                                      <p:cBhvr>
                                        <p:cTn id="116" dur="250"/>
                                        <p:tgtEl>
                                          <p:spTgt spid="3">
                                            <p:txEl>
                                              <p:pRg st="10" end="10"/>
                                            </p:txEl>
                                          </p:spTgt>
                                        </p:tgtEl>
                                      </p:cBhvr>
                                    </p:animEffect>
                                  </p:childTnLst>
                                </p:cTn>
                              </p:par>
                              <p:par>
                                <p:cTn id="117" presetID="22" presetClass="entr" presetSubtype="8" fill="hold" nodeType="withEffect">
                                  <p:stCondLst>
                                    <p:cond delay="0"/>
                                  </p:stCondLst>
                                  <p:childTnLst>
                                    <p:set>
                                      <p:cBhvr>
                                        <p:cTn id="118" dur="1" fill="hold">
                                          <p:stCondLst>
                                            <p:cond delay="0"/>
                                          </p:stCondLst>
                                        </p:cTn>
                                        <p:tgtEl>
                                          <p:spTgt spid="3">
                                            <p:txEl>
                                              <p:pRg st="11" end="11"/>
                                            </p:txEl>
                                          </p:spTgt>
                                        </p:tgtEl>
                                        <p:attrNameLst>
                                          <p:attrName>style.visibility</p:attrName>
                                        </p:attrNameLst>
                                      </p:cBhvr>
                                      <p:to>
                                        <p:strVal val="visible"/>
                                      </p:to>
                                    </p:set>
                                    <p:animEffect transition="in" filter="wipe(left)">
                                      <p:cBhvr>
                                        <p:cTn id="119" dur="25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07" grpId="0" animBg="1"/>
      <p:bldP spid="108" grpId="0" animBg="1"/>
      <p:bldP spid="109" grpId="0" animBg="1"/>
      <p:bldP spid="134" grpId="0" animBg="1"/>
      <p:bldP spid="140" grpId="0" animBg="1"/>
      <p:bldP spid="141" grpId="0" animBg="1"/>
      <p:bldP spid="150" grpId="0" animBg="1"/>
      <p:bldP spid="152" grpId="0" animBg="1"/>
      <p:bldP spid="153" grpId="0" animBg="1"/>
      <p:bldP spid="98" grpId="0" animBg="1"/>
      <p:bldP spid="8" grpId="0"/>
      <p:bldP spid="10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Featured Partner Solutions</a:t>
            </a:r>
          </a:p>
        </p:txBody>
      </p:sp>
      <p:sp>
        <p:nvSpPr>
          <p:cNvPr id="3" name="Text Placeholder 2"/>
          <p:cNvSpPr>
            <a:spLocks noGrp="1"/>
          </p:cNvSpPr>
          <p:nvPr>
            <p:ph type="body" sz="quarter" idx="10"/>
          </p:nvPr>
        </p:nvSpPr>
        <p:spPr>
          <a:xfrm>
            <a:off x="274638" y="982662"/>
            <a:ext cx="11887200" cy="708713"/>
          </a:xfrm>
        </p:spPr>
        <p:txBody>
          <a:bodyPr/>
          <a:lstStyle/>
          <a:p>
            <a:r>
              <a:rPr lang="en-US" dirty="0"/>
              <a:t>Providing Backup and Disaster Recovery with Azure</a:t>
            </a:r>
          </a:p>
        </p:txBody>
      </p:sp>
      <p:graphicFrame>
        <p:nvGraphicFramePr>
          <p:cNvPr id="4" name="Table 3"/>
          <p:cNvGraphicFramePr>
            <a:graphicFrameLocks noGrp="1"/>
          </p:cNvGraphicFramePr>
          <p:nvPr>
            <p:extLst>
              <p:ext uri="{D42A27DB-BD31-4B8C-83A1-F6EECF244321}">
                <p14:modId xmlns:p14="http://schemas.microsoft.com/office/powerpoint/2010/main" val="3506545940"/>
              </p:ext>
            </p:extLst>
          </p:nvPr>
        </p:nvGraphicFramePr>
        <p:xfrm>
          <a:off x="655637" y="1691375"/>
          <a:ext cx="11049002" cy="5158687"/>
        </p:xfrm>
        <a:graphic>
          <a:graphicData uri="http://schemas.openxmlformats.org/drawingml/2006/table">
            <a:tbl>
              <a:tblPr firstRow="1" bandRow="1">
                <a:tableStyleId>{5940675A-B579-460E-94D1-54222C63F5DA}</a:tableStyleId>
              </a:tblPr>
              <a:tblGrid>
                <a:gridCol w="2026538">
                  <a:extLst>
                    <a:ext uri="{9D8B030D-6E8A-4147-A177-3AD203B41FA5}">
                      <a16:colId xmlns:a16="http://schemas.microsoft.com/office/drawing/2014/main" val="20000"/>
                    </a:ext>
                  </a:extLst>
                </a:gridCol>
                <a:gridCol w="4037876">
                  <a:extLst>
                    <a:ext uri="{9D8B030D-6E8A-4147-A177-3AD203B41FA5}">
                      <a16:colId xmlns:a16="http://schemas.microsoft.com/office/drawing/2014/main" val="20001"/>
                    </a:ext>
                  </a:extLst>
                </a:gridCol>
                <a:gridCol w="4984588">
                  <a:extLst>
                    <a:ext uri="{9D8B030D-6E8A-4147-A177-3AD203B41FA5}">
                      <a16:colId xmlns:a16="http://schemas.microsoft.com/office/drawing/2014/main" val="20002"/>
                    </a:ext>
                  </a:extLst>
                </a:gridCol>
              </a:tblGrid>
              <a:tr h="397370">
                <a:tc>
                  <a:txBody>
                    <a:bodyPr/>
                    <a:lstStyle/>
                    <a:p>
                      <a:pPr marL="0" algn="ctr" defTabSz="932742" rtl="0" eaLnBrk="1" latinLnBrk="0" hangingPunct="1"/>
                      <a:r>
                        <a:rPr lang="en-US" sz="1600" b="1" kern="1200" dirty="0">
                          <a:solidFill>
                            <a:schemeClr val="lt1"/>
                          </a:solidFill>
                          <a:latin typeface="+mj-lt"/>
                          <a:ea typeface="+mn-ea"/>
                          <a:cs typeface="+mn-cs"/>
                        </a:rPr>
                        <a:t>Partner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32742" rtl="0" eaLnBrk="1" latinLnBrk="0" hangingPunct="1"/>
                      <a:r>
                        <a:rPr lang="en-US" sz="1600" b="1" kern="1200" dirty="0">
                          <a:solidFill>
                            <a:schemeClr val="lt1"/>
                          </a:solidFill>
                          <a:latin typeface="+mj-lt"/>
                          <a:ea typeface="+mn-ea"/>
                          <a:cs typeface="+mn-cs"/>
                        </a:rPr>
                        <a:t>Product Solution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32742" rtl="0" eaLnBrk="1" latinLnBrk="0" hangingPunct="1"/>
                      <a:r>
                        <a:rPr lang="en-US" sz="1600" b="1" kern="1200" dirty="0">
                          <a:solidFill>
                            <a:schemeClr val="lt1"/>
                          </a:solidFill>
                          <a:latin typeface="+mj-lt"/>
                          <a:ea typeface="+mn-ea"/>
                          <a:cs typeface="+mn-cs"/>
                        </a:rPr>
                        <a:t>Key Workloads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517030">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j-lt"/>
                          <a:hlinkClick r:id="rId3"/>
                        </a:rPr>
                        <a:t>CommVault</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j-lt"/>
                        </a:rPr>
                        <a:t>Backup and DR, Workload and Data Migration, Endpoint Data Protection</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9870">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kern="1200" dirty="0">
                          <a:solidFill>
                            <a:schemeClr val="tx1"/>
                          </a:solidFill>
                          <a:latin typeface="+mj-lt"/>
                          <a:ea typeface="+mn-ea"/>
                          <a:cs typeface="+mn-cs"/>
                          <a:hlinkClick r:id="rId4"/>
                        </a:rPr>
                        <a:t>Veritas NetBackup (in Beta)</a:t>
                      </a:r>
                      <a:endParaRPr lang="en-US" sz="1400" kern="1200" dirty="0">
                        <a:solidFill>
                          <a:schemeClr val="tx1"/>
                        </a:solidFill>
                        <a:latin typeface="+mj-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j-lt"/>
                          <a:ea typeface="+mn-ea"/>
                          <a:cs typeface="+mn-cs"/>
                        </a:rPr>
                        <a:t>Backup and DR,</a:t>
                      </a:r>
                      <a:r>
                        <a:rPr lang="en-US" sz="1400" kern="1200" baseline="0" dirty="0">
                          <a:solidFill>
                            <a:schemeClr val="tx1"/>
                          </a:solidFill>
                          <a:latin typeface="+mj-lt"/>
                          <a:ea typeface="+mn-ea"/>
                          <a:cs typeface="+mn-cs"/>
                        </a:rPr>
                        <a:t> Workload and Data Migration, Endpoint Data Protection</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5077865"/>
                  </a:ext>
                </a:extLst>
              </a:tr>
              <a:tr h="503705">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latin typeface="+mj-lt"/>
                          <a:hlinkClick r:id="rId5"/>
                        </a:rPr>
                        <a:t>HPE Data Protector </a:t>
                      </a:r>
                      <a:r>
                        <a:rPr lang="en-US" sz="1400" b="0" dirty="0">
                          <a:latin typeface="+mj-lt"/>
                        </a:rPr>
                        <a:t>(October 9.08 release)</a:t>
                      </a:r>
                    </a:p>
                    <a:p>
                      <a:pPr algn="ctr"/>
                      <a:r>
                        <a:rPr lang="en-US" sz="1400" b="0" dirty="0">
                          <a:latin typeface="+mj-lt"/>
                          <a:hlinkClick r:id="rId6"/>
                        </a:rPr>
                        <a:t>HPE VM Explorer </a:t>
                      </a:r>
                      <a:r>
                        <a:rPr lang="en-US" sz="1400" b="0" dirty="0">
                          <a:latin typeface="+mj-lt"/>
                        </a:rPr>
                        <a:t>(September 6.2 release)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latin typeface="+mj-lt"/>
                        </a:rPr>
                        <a:t>Backup and DR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48605">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j-lt"/>
                          <a:hlinkClick r:id="rId7"/>
                        </a:rPr>
                        <a:t>NetApp AltaVault</a:t>
                      </a:r>
                      <a:endParaRPr lang="en-US" sz="1400" dirty="0">
                        <a:latin typeface="+mj-lt"/>
                      </a:endParaRPr>
                    </a:p>
                    <a:p>
                      <a:pPr algn="ctr"/>
                      <a:r>
                        <a:rPr lang="en-US" sz="1400" b="0" dirty="0">
                          <a:latin typeface="+mj-lt"/>
                          <a:hlinkClick r:id="rId8"/>
                        </a:rPr>
                        <a:t>NetApp AltaVault Cloud-Based Appliance</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j-lt"/>
                        </a:rPr>
                        <a:t>Backup and DR</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2353510"/>
                  </a:ext>
                </a:extLst>
              </a:tr>
              <a:tr h="287645">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latin typeface="+mj-lt"/>
                          <a:hlinkClick r:id="rId9"/>
                        </a:rPr>
                        <a:t>EMC Isilon CloudPools</a:t>
                      </a:r>
                      <a:endParaRPr lang="en-US" sz="1400" b="0" dirty="0">
                        <a:latin typeface="+mj-lt"/>
                      </a:endParaRP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mj-lt"/>
                          <a:ea typeface="+mn-ea"/>
                          <a:cs typeface="+mn-cs"/>
                          <a:hlinkClick r:id="rId10"/>
                        </a:rPr>
                        <a:t>EMC Avamar Virtual Edition</a:t>
                      </a:r>
                      <a:endParaRPr lang="en-US" sz="1400" b="0" kern="1200" dirty="0">
                        <a:solidFill>
                          <a:schemeClr val="tx1"/>
                        </a:solidFill>
                        <a:latin typeface="+mj-lt"/>
                        <a:ea typeface="+mn-ea"/>
                        <a:cs typeface="+mn-cs"/>
                      </a:endParaRPr>
                    </a:p>
                    <a:p>
                      <a:pPr algn="ctr"/>
                      <a:r>
                        <a:rPr lang="en-US" sz="1400" b="0" dirty="0">
                          <a:latin typeface="+mj-lt"/>
                          <a:hlinkClick r:id="rId11"/>
                        </a:rPr>
                        <a:t>EMC Data Protection Suite CloudBoost</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latin typeface="+mj-lt"/>
                        </a:rPr>
                        <a:t>Hybrid</a:t>
                      </a:r>
                      <a:r>
                        <a:rPr lang="en-US" sz="1400" b="0" baseline="0" dirty="0">
                          <a:latin typeface="+mj-lt"/>
                        </a:rPr>
                        <a:t> Storage</a:t>
                      </a:r>
                    </a:p>
                    <a:p>
                      <a:pPr algn="ctr"/>
                      <a:r>
                        <a:rPr lang="en-US" sz="1400" b="0" dirty="0">
                          <a:latin typeface="+mj-lt"/>
                        </a:rPr>
                        <a:t>Backup and DR</a:t>
                      </a:r>
                    </a:p>
                    <a:p>
                      <a:pPr algn="ctr"/>
                      <a:r>
                        <a:rPr lang="en-US" sz="1400" b="0" dirty="0">
                          <a:latin typeface="+mj-lt"/>
                        </a:rPr>
                        <a:t>Long-Term</a:t>
                      </a:r>
                      <a:r>
                        <a:rPr lang="en-US" sz="1400" b="0" baseline="0" dirty="0">
                          <a:latin typeface="+mj-lt"/>
                        </a:rPr>
                        <a:t> Retention</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950700"/>
                  </a:ext>
                </a:extLst>
              </a:tr>
              <a:tr h="756984">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kern="1200" dirty="0">
                          <a:solidFill>
                            <a:schemeClr val="tx1"/>
                          </a:solidFill>
                          <a:effectLst/>
                          <a:latin typeface="+mj-lt"/>
                          <a:ea typeface="+mn-ea"/>
                          <a:cs typeface="+mn-cs"/>
                        </a:rPr>
                        <a:t> </a:t>
                      </a:r>
                      <a:r>
                        <a:rPr lang="en-US" sz="1400" kern="1200" dirty="0">
                          <a:solidFill>
                            <a:schemeClr val="tx1"/>
                          </a:solidFill>
                          <a:latin typeface="+mj-lt"/>
                          <a:ea typeface="+mn-ea"/>
                          <a:cs typeface="+mn-cs"/>
                          <a:hlinkClick r:id="rId12"/>
                        </a:rPr>
                        <a:t>Veeam® Cloud Connect™ for the</a:t>
                      </a:r>
                      <a:r>
                        <a:rPr lang="en-US" sz="1400" kern="1200" baseline="0" dirty="0">
                          <a:solidFill>
                            <a:schemeClr val="tx1"/>
                          </a:solidFill>
                          <a:latin typeface="+mj-lt"/>
                          <a:ea typeface="+mn-ea"/>
                          <a:cs typeface="+mn-cs"/>
                          <a:hlinkClick r:id="rId12"/>
                        </a:rPr>
                        <a:t> Enterprise</a:t>
                      </a:r>
                      <a:endParaRPr lang="en-US" sz="1400" kern="1200" baseline="0" dirty="0">
                        <a:solidFill>
                          <a:schemeClr val="tx1"/>
                        </a:solidFill>
                        <a:latin typeface="+mj-lt"/>
                        <a:ea typeface="+mn-ea"/>
                        <a:cs typeface="+mn-cs"/>
                      </a:endParaRPr>
                    </a:p>
                    <a:p>
                      <a:pPr algn="ctr"/>
                      <a:r>
                        <a:rPr lang="en-US" sz="1400" kern="1200" baseline="0" dirty="0">
                          <a:solidFill>
                            <a:schemeClr val="tx1"/>
                          </a:solidFill>
                          <a:latin typeface="+mj-lt"/>
                          <a:ea typeface="+mn-ea"/>
                          <a:cs typeface="+mn-cs"/>
                          <a:hlinkClick r:id="rId13"/>
                        </a:rPr>
                        <a:t>Veeam</a:t>
                      </a:r>
                      <a:r>
                        <a:rPr lang="en-US" sz="1400" kern="1200" dirty="0">
                          <a:solidFill>
                            <a:schemeClr val="tx1"/>
                          </a:solidFill>
                          <a:latin typeface="+mj-lt"/>
                          <a:ea typeface="+mn-ea"/>
                          <a:cs typeface="+mn-cs"/>
                          <a:hlinkClick r:id="rId13"/>
                        </a:rPr>
                        <a:t>®</a:t>
                      </a:r>
                      <a:r>
                        <a:rPr lang="en-US" sz="1400" kern="1200" baseline="0" dirty="0">
                          <a:solidFill>
                            <a:schemeClr val="tx1"/>
                          </a:solidFill>
                          <a:latin typeface="+mj-lt"/>
                          <a:ea typeface="+mn-ea"/>
                          <a:cs typeface="+mn-cs"/>
                          <a:hlinkClick r:id="rId13"/>
                        </a:rPr>
                        <a:t> Cloud Connect</a:t>
                      </a:r>
                      <a:r>
                        <a:rPr lang="en-US" sz="1400" kern="1200" dirty="0">
                          <a:solidFill>
                            <a:schemeClr val="tx1"/>
                          </a:solidFill>
                          <a:latin typeface="+mj-lt"/>
                          <a:ea typeface="+mn-ea"/>
                          <a:cs typeface="+mn-cs"/>
                          <a:hlinkClick r:id="rId13"/>
                        </a:rPr>
                        <a:t>™</a:t>
                      </a:r>
                      <a:r>
                        <a:rPr lang="en-US" sz="1400" kern="1200" baseline="0" dirty="0">
                          <a:solidFill>
                            <a:schemeClr val="tx1"/>
                          </a:solidFill>
                          <a:latin typeface="+mj-lt"/>
                          <a:ea typeface="+mn-ea"/>
                          <a:cs typeface="+mn-cs"/>
                          <a:hlinkClick r:id="rId13"/>
                        </a:rPr>
                        <a:t> for Service Providers</a:t>
                      </a:r>
                      <a:endParaRPr lang="en-US" sz="1400" kern="1200" baseline="0" dirty="0">
                        <a:solidFill>
                          <a:schemeClr val="tx1"/>
                        </a:solidFill>
                        <a:latin typeface="+mj-lt"/>
                        <a:ea typeface="+mn-ea"/>
                        <a:cs typeface="+mn-cs"/>
                      </a:endParaRPr>
                    </a:p>
                    <a:p>
                      <a:pPr algn="ctr"/>
                      <a:r>
                        <a:rPr lang="en-US" sz="1400" kern="1200" baseline="0" dirty="0">
                          <a:solidFill>
                            <a:schemeClr val="tx1"/>
                          </a:solidFill>
                          <a:latin typeface="+mj-lt"/>
                          <a:ea typeface="+mn-ea"/>
                          <a:cs typeface="+mn-cs"/>
                          <a:hlinkClick r:id="rId14"/>
                        </a:rPr>
                        <a:t>Veeam</a:t>
                      </a:r>
                      <a:r>
                        <a:rPr lang="en-US" sz="1400" kern="1200" dirty="0">
                          <a:solidFill>
                            <a:schemeClr val="tx1"/>
                          </a:solidFill>
                          <a:latin typeface="+mj-lt"/>
                          <a:ea typeface="+mn-ea"/>
                          <a:cs typeface="+mn-cs"/>
                          <a:hlinkClick r:id="rId14"/>
                        </a:rPr>
                        <a:t>®</a:t>
                      </a:r>
                      <a:r>
                        <a:rPr lang="en-US" sz="1400" kern="1200" baseline="0" dirty="0">
                          <a:solidFill>
                            <a:schemeClr val="tx1"/>
                          </a:solidFill>
                          <a:latin typeface="+mj-lt"/>
                          <a:ea typeface="+mn-ea"/>
                          <a:cs typeface="+mn-cs"/>
                          <a:hlinkClick r:id="rId14"/>
                        </a:rPr>
                        <a:t> Direct Restore to Azure</a:t>
                      </a:r>
                      <a:endParaRPr lang="en-US" sz="1400" kern="1200" dirty="0">
                        <a:solidFill>
                          <a:schemeClr val="tx1"/>
                        </a:solidFill>
                        <a:latin typeface="+mj-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j-lt"/>
                        </a:rPr>
                        <a:t>Backup and DR,</a:t>
                      </a:r>
                      <a:r>
                        <a:rPr lang="en-US" sz="1400" baseline="0" dirty="0">
                          <a:latin typeface="+mj-lt"/>
                        </a:rPr>
                        <a:t> Workload and Data Migration, Endpoint Data Protection</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5180957"/>
                  </a:ext>
                </a:extLst>
              </a:tr>
              <a:tr h="475541">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dirty="0">
                          <a:latin typeface="+mj-lt"/>
                          <a:hlinkClick r:id="rId15"/>
                        </a:rPr>
                        <a:t>Dell Rapid</a:t>
                      </a:r>
                      <a:r>
                        <a:rPr lang="en-US" sz="1400" baseline="0" dirty="0">
                          <a:latin typeface="+mj-lt"/>
                          <a:hlinkClick r:id="rId15"/>
                        </a:rPr>
                        <a:t> Recovery</a:t>
                      </a:r>
                      <a:r>
                        <a:rPr lang="en-US" sz="1400" dirty="0">
                          <a:latin typeface="+mj-lt"/>
                          <a:hlinkClick r:id="rId15"/>
                        </a:rPr>
                        <a:t> Replication Target for Azure</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dirty="0">
                          <a:latin typeface="+mj-lt"/>
                        </a:rPr>
                        <a:t>Backup and DR, Archiving</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376672"/>
                  </a:ext>
                </a:extLst>
              </a:tr>
              <a:tr h="724632">
                <a:tc>
                  <a:txBody>
                    <a:bodyPr/>
                    <a:lstStyle/>
                    <a:p>
                      <a:endParaRPr lang="en-US"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0" dirty="0">
                          <a:latin typeface="+mj-lt"/>
                          <a:hlinkClick r:id="rId16"/>
                        </a:rPr>
                        <a:t>DatacastleRed</a:t>
                      </a:r>
                      <a:endParaRPr lang="en-US" sz="1400" b="0" dirty="0">
                        <a:latin typeface="+mj-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0" dirty="0">
                          <a:latin typeface="+mj-lt"/>
                        </a:rPr>
                        <a:t>Endpoint Data Protection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334092"/>
                  </a:ext>
                </a:extLst>
              </a:tr>
            </a:tbl>
          </a:graphicData>
        </a:graphic>
      </p:graphicFrame>
      <p:pic>
        <p:nvPicPr>
          <p:cNvPr id="6" name="Picture 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9930" y="4962896"/>
            <a:ext cx="1351023" cy="513331"/>
          </a:xfrm>
          <a:prstGeom prst="rect">
            <a:avLst/>
          </a:prstGeom>
          <a:noFill/>
        </p:spPr>
      </p:pic>
      <p:pic>
        <p:nvPicPr>
          <p:cNvPr id="7" name="Picture 6"/>
          <p:cNvPicPr>
            <a:picLocks noChangeAspect="1"/>
          </p:cNvPicPr>
          <p:nvPr/>
        </p:nvPicPr>
        <p:blipFill>
          <a:blip r:embed="rId18">
            <a:clrChange>
              <a:clrFrom>
                <a:srgbClr val="F8F8F8"/>
              </a:clrFrom>
              <a:clrTo>
                <a:srgbClr val="F8F8F8">
                  <a:alpha val="0"/>
                </a:srgbClr>
              </a:clrTo>
            </a:clrChange>
          </a:blip>
          <a:stretch>
            <a:fillRect/>
          </a:stretch>
        </p:blipFill>
        <p:spPr>
          <a:xfrm>
            <a:off x="867869" y="3591122"/>
            <a:ext cx="1619077" cy="613040"/>
          </a:xfrm>
          <a:prstGeom prst="rect">
            <a:avLst/>
          </a:prstGeom>
          <a:noFill/>
        </p:spPr>
      </p:pic>
      <p:pic>
        <p:nvPicPr>
          <p:cNvPr id="9" name="Picture 8"/>
          <p:cNvPicPr>
            <a:picLocks noChangeAspect="1"/>
          </p:cNvPicPr>
          <p:nvPr/>
        </p:nvPicPr>
        <p:blipFill>
          <a:blip r:embed="rId19"/>
          <a:stretch>
            <a:fillRect/>
          </a:stretch>
        </p:blipFill>
        <p:spPr>
          <a:xfrm>
            <a:off x="1513088" y="5613277"/>
            <a:ext cx="397727" cy="407099"/>
          </a:xfrm>
          <a:prstGeom prst="rect">
            <a:avLst/>
          </a:prstGeom>
          <a:noFill/>
        </p:spPr>
      </p:pic>
      <p:pic>
        <p:nvPicPr>
          <p:cNvPr id="14" name="Picture 13"/>
          <p:cNvPicPr>
            <a:picLocks noChangeAspect="1"/>
          </p:cNvPicPr>
          <p:nvPr/>
        </p:nvPicPr>
        <p:blipFill>
          <a:blip r:embed="rId20"/>
          <a:stretch>
            <a:fillRect/>
          </a:stretch>
        </p:blipFill>
        <p:spPr>
          <a:xfrm>
            <a:off x="1430574" y="4240143"/>
            <a:ext cx="493666" cy="493666"/>
          </a:xfrm>
          <a:prstGeom prst="rect">
            <a:avLst/>
          </a:prstGeom>
        </p:spPr>
      </p:pic>
      <p:pic>
        <p:nvPicPr>
          <p:cNvPr id="11" name="Picture 1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0276" y="6149767"/>
            <a:ext cx="1174262" cy="285737"/>
          </a:xfrm>
          <a:prstGeom prst="rect">
            <a:avLst/>
          </a:prstGeom>
        </p:spPr>
      </p:pic>
      <p:pic>
        <p:nvPicPr>
          <p:cNvPr id="12" name="Picture 11"/>
          <p:cNvPicPr>
            <a:picLocks noChangeAspect="1"/>
          </p:cNvPicPr>
          <p:nvPr/>
        </p:nvPicPr>
        <p:blipFill>
          <a:blip r:embed="rId22">
            <a:clrChange>
              <a:clrFrom>
                <a:srgbClr val="FFFFFF"/>
              </a:clrFrom>
              <a:clrTo>
                <a:srgbClr val="FFFFFF">
                  <a:alpha val="0"/>
                </a:srgbClr>
              </a:clrTo>
            </a:clrChange>
          </a:blip>
          <a:stretch>
            <a:fillRect/>
          </a:stretch>
        </p:blipFill>
        <p:spPr>
          <a:xfrm>
            <a:off x="1063864" y="2699804"/>
            <a:ext cx="1227089" cy="305409"/>
          </a:xfrm>
          <a:prstGeom prst="rect">
            <a:avLst/>
          </a:prstGeom>
        </p:spPr>
      </p:pic>
      <p:pic>
        <p:nvPicPr>
          <p:cNvPr id="10" name="Picture 9"/>
          <p:cNvPicPr>
            <a:picLocks noChangeAspect="1"/>
          </p:cNvPicPr>
          <p:nvPr/>
        </p:nvPicPr>
        <p:blipFill>
          <a:blip r:embed="rId23"/>
          <a:stretch>
            <a:fillRect/>
          </a:stretch>
        </p:blipFill>
        <p:spPr>
          <a:xfrm>
            <a:off x="898058" y="2211015"/>
            <a:ext cx="1567520" cy="257334"/>
          </a:xfrm>
          <a:prstGeom prst="rect">
            <a:avLst/>
          </a:prstGeom>
        </p:spPr>
      </p:pic>
      <p:pic>
        <p:nvPicPr>
          <p:cNvPr id="5" name="Picture 4"/>
          <p:cNvPicPr>
            <a:picLocks noChangeAspect="1"/>
          </p:cNvPicPr>
          <p:nvPr/>
        </p:nvPicPr>
        <p:blipFill>
          <a:blip r:embed="rId24"/>
          <a:stretch>
            <a:fillRect/>
          </a:stretch>
        </p:blipFill>
        <p:spPr>
          <a:xfrm>
            <a:off x="1158060" y="3160500"/>
            <a:ext cx="1038696" cy="442356"/>
          </a:xfrm>
          <a:prstGeom prst="rect">
            <a:avLst/>
          </a:prstGeom>
        </p:spPr>
      </p:pic>
    </p:spTree>
    <p:extLst>
      <p:ext uri="{BB962C8B-B14F-4D97-AF65-F5344CB8AC3E}">
        <p14:creationId xmlns:p14="http://schemas.microsoft.com/office/powerpoint/2010/main" val="41654981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274638" y="1212850"/>
            <a:ext cx="11887200" cy="5410712"/>
          </a:xfrm>
        </p:spPr>
        <p:txBody>
          <a:bodyPr/>
          <a:lstStyle/>
          <a:p>
            <a:r>
              <a:rPr lang="en-US" dirty="0"/>
              <a:t>Azure Blob Storage:</a:t>
            </a:r>
          </a:p>
          <a:p>
            <a:pPr lvl="1"/>
            <a:r>
              <a:rPr lang="en-US" sz="2800" dirty="0"/>
              <a:t>Highly Scalable, Durable and Available</a:t>
            </a:r>
          </a:p>
          <a:p>
            <a:pPr lvl="1"/>
            <a:r>
              <a:rPr lang="en-US" sz="2800" dirty="0"/>
              <a:t>Secure, Open and multi-platform</a:t>
            </a:r>
          </a:p>
          <a:p>
            <a:pPr lvl="1"/>
            <a:r>
              <a:rPr lang="en-US" sz="2800" dirty="0"/>
              <a:t>Hybrid </a:t>
            </a:r>
          </a:p>
          <a:p>
            <a:pPr lvl="1"/>
            <a:r>
              <a:rPr lang="en-US" sz="2800" dirty="0"/>
              <a:t>Partner Ecosystem for turnkey usage</a:t>
            </a:r>
          </a:p>
          <a:p>
            <a:pPr lvl="1"/>
            <a:r>
              <a:rPr lang="en-US" sz="2800" dirty="0"/>
              <a:t>Cost Effective</a:t>
            </a:r>
          </a:p>
          <a:p>
            <a:pPr lvl="1"/>
            <a:endParaRPr lang="en-US" sz="2800" dirty="0"/>
          </a:p>
          <a:p>
            <a:r>
              <a:rPr lang="en-US" dirty="0"/>
              <a:t>Documentation: </a:t>
            </a:r>
            <a:r>
              <a:rPr lang="en-US" dirty="0">
                <a:hlinkClick r:id="rId2"/>
              </a:rPr>
              <a:t>http://aka.ms/AzureStorageDocs</a:t>
            </a:r>
            <a:endParaRPr lang="en-US" sz="4800" dirty="0"/>
          </a:p>
          <a:p>
            <a:pPr lvl="1"/>
            <a:endParaRPr lang="en-US" sz="2800" dirty="0"/>
          </a:p>
          <a:p>
            <a:endParaRPr lang="en-US" dirty="0"/>
          </a:p>
        </p:txBody>
      </p:sp>
    </p:spTree>
    <p:extLst>
      <p:ext uri="{BB962C8B-B14F-4D97-AF65-F5344CB8AC3E}">
        <p14:creationId xmlns:p14="http://schemas.microsoft.com/office/powerpoint/2010/main" val="14555296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093729"/>
          </a:xfrm>
        </p:spPr>
        <p:txBody>
          <a:bodyPr/>
          <a:lstStyle/>
          <a:p>
            <a:r>
              <a:rPr lang="en-US" dirty="0"/>
              <a:t>Azure Storage Services</a:t>
            </a:r>
          </a:p>
        </p:txBody>
      </p:sp>
      <p:sp>
        <p:nvSpPr>
          <p:cNvPr id="7" name="Rectangle 6"/>
          <p:cNvSpPr/>
          <p:nvPr/>
        </p:nvSpPr>
        <p:spPr bwMode="auto">
          <a:xfrm>
            <a:off x="2754134" y="2513019"/>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defTabSz="856859" fontAlgn="base">
              <a:spcBef>
                <a:spcPct val="0"/>
              </a:spcBef>
              <a:spcAft>
                <a:spcPct val="0"/>
              </a:spcAft>
            </a:pPr>
            <a:r>
              <a:rPr lang="en-US" sz="3200"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764"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859"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0276" y="2513019"/>
            <a:ext cx="2331720" cy="31826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defTabSz="856859" fontAlgn="base">
              <a:spcBef>
                <a:spcPct val="0"/>
              </a:spcBef>
              <a:spcAft>
                <a:spcPct val="0"/>
              </a:spcAft>
            </a:pPr>
            <a:r>
              <a:rPr lang="en-US" sz="3200"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859"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0276" y="5751414"/>
            <a:ext cx="11827158" cy="94624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ctr" anchorCtr="0" forceAA="0" compatLnSpc="1">
            <a:prstTxWarp prst="textNoShape">
              <a:avLst/>
            </a:prstTxWarp>
            <a:noAutofit/>
          </a:bodyPr>
          <a:lstStyle/>
          <a:p>
            <a:pPr algn="ctr" defTabSz="856859" fontAlgn="base">
              <a:spcBef>
                <a:spcPct val="0"/>
              </a:spcBef>
              <a:spcAft>
                <a:spcPct val="0"/>
              </a:spcAft>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85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8911" y="1211262"/>
            <a:ext cx="5500947" cy="1394482"/>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pPr>
              <a:r>
                <a:rPr lang="en-US" sz="2800" b="1" kern="0" spc="-30"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89" tIns="146283" rIns="182854" bIns="146283" rtlCol="0">
                <a:spAutoFit/>
              </a:bodyPr>
              <a:lstStyle/>
              <a:p>
                <a:pPr algn="ct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kern="0" dirty="0">
                  <a:gradFill>
                    <a:gsLst>
                      <a:gs pos="83772">
                        <a:schemeClr val="tx1"/>
                      </a:gs>
                      <a:gs pos="42857">
                        <a:schemeClr val="tx1"/>
                      </a:gs>
                    </a:gsLst>
                    <a:lin ang="5400000" scaled="0"/>
                  </a:gradFill>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kern="0" dirty="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pPr>
                <a:endParaRPr lang="en-US" sz="2400" kern="0" dirty="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799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defTabSz="856859" fontAlgn="base">
              <a:spcBef>
                <a:spcPct val="0"/>
              </a:spcBef>
              <a:spcAft>
                <a:spcPct val="0"/>
              </a:spcAft>
            </a:pPr>
            <a:r>
              <a:rPr lang="en-US" sz="3200"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56859"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87571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defTabSz="856859" fontAlgn="base">
              <a:spcBef>
                <a:spcPct val="0"/>
              </a:spcBef>
              <a:spcAft>
                <a:spcPct val="0"/>
              </a:spcAft>
            </a:pPr>
            <a:r>
              <a:rPr lang="en-US" sz="3200" dirty="0">
                <a:solidFill>
                  <a:srgbClr val="FFFFFF"/>
                </a:solidFill>
                <a:latin typeface="Segoe UI"/>
                <a:ea typeface="Segoe UI" pitchFamily="34" charset="0"/>
                <a:cs typeface="Segoe UI" pitchFamily="34" charset="0"/>
              </a:rPr>
              <a:t>Queues</a:t>
            </a:r>
          </a:p>
          <a:p>
            <a:pPr defTabSz="856859" fontAlgn="base">
              <a:spcBef>
                <a:spcPct val="0"/>
              </a:spcBef>
              <a:spcAft>
                <a:spcPct val="0"/>
              </a:spcAft>
            </a:pPr>
            <a:r>
              <a:rPr lang="en-US" sz="1600" dirty="0">
                <a:solidFill>
                  <a:srgbClr val="FFFFFF"/>
                </a:solidFill>
                <a:latin typeface="Segoe UI"/>
                <a:ea typeface="Segoe UI" pitchFamily="34" charset="0"/>
                <a:cs typeface="Segoe UI" pitchFamily="34" charset="0"/>
              </a:rPr>
              <a:t>Reliable queues at scale for cloud services</a:t>
            </a:r>
          </a:p>
          <a:p>
            <a:pPr defTabSz="856859" fontAlgn="base">
              <a:spcBef>
                <a:spcPct val="0"/>
              </a:spcBef>
              <a:spcAft>
                <a:spcPct val="0"/>
              </a:spcAft>
            </a:pPr>
            <a:endParaRPr lang="en-US" sz="1600" dirty="0">
              <a:solidFill>
                <a:srgbClr val="FFFFFF"/>
              </a:soli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cs typeface="Segoe UI" pitchFamily="34" charset="0"/>
              </a:rPr>
              <a:t>Decouple and scale components</a:t>
            </a: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852" y="2513019"/>
            <a:ext cx="2331720" cy="31826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defTabSz="856859" fontAlgn="base">
              <a:spcBef>
                <a:spcPct val="0"/>
              </a:spcBef>
              <a:spcAft>
                <a:spcPct val="0"/>
              </a:spcAft>
            </a:pPr>
            <a:r>
              <a:rPr lang="en-US" sz="3200"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56859"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56859"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56859"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859"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133158" y="1213918"/>
            <a:ext cx="7945641" cy="1299102"/>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pPr>
              <a:r>
                <a:rPr lang="en-US" sz="2800" b="1" kern="0" spc="-30"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606" tIns="44804" rIns="89606" bIns="44804" numCol="1" anchor="t" anchorCtr="0" compatLnSpc="1">
                <a:prstTxWarp prst="textNoShape">
                  <a:avLst/>
                </a:prstTxWarp>
              </a:bodyPr>
              <a:lstStyle/>
              <a:p>
                <a:pPr defTabSz="932597"/>
                <a:endParaRPr lang="en-US" sz="1763" kern="0" dirty="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kern="0" dirty="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kern="0" dirty="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kern="0" dirty="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kern="0" dirty="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47" tIns="46623" rIns="93247" bIns="46623" numCol="1" anchor="t" anchorCtr="0" compatLnSpc="1">
                  <a:prstTxWarp prst="textNoShape">
                    <a:avLst/>
                  </a:prstTxWarp>
                </a:bodyPr>
                <a:lstStyle/>
                <a:p>
                  <a:pPr defTabSz="932597"/>
                  <a:endParaRPr lang="en-US" sz="1224" kern="0" dirty="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32597"/>
                <a:endParaRPr lang="en-US" sz="1763" kern="0" dirty="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97"/>
                <a:endParaRPr lang="en-US" kern="0" dirty="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435653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Durability</a:t>
            </a:r>
          </a:p>
        </p:txBody>
      </p:sp>
      <p:sp>
        <p:nvSpPr>
          <p:cNvPr id="157" name="Text Placeholder 156"/>
          <p:cNvSpPr>
            <a:spLocks noGrp="1"/>
          </p:cNvSpPr>
          <p:nvPr>
            <p:ph type="body" sz="quarter" idx="10"/>
          </p:nvPr>
        </p:nvSpPr>
        <p:spPr>
          <a:xfrm>
            <a:off x="274638" y="5965999"/>
            <a:ext cx="11887200" cy="960263"/>
          </a:xfrm>
        </p:spPr>
        <p:txBody>
          <a:bodyPr/>
          <a:lstStyle/>
          <a:p>
            <a:r>
              <a:rPr lang="en-US" sz="2800" dirty="0"/>
              <a:t>Strong consistency, checksums/CRC and background scrubbing to preserve data integrity</a:t>
            </a:r>
          </a:p>
        </p:txBody>
      </p:sp>
      <p:sp>
        <p:nvSpPr>
          <p:cNvPr id="10" name="Rectangle 9"/>
          <p:cNvSpPr/>
          <p:nvPr/>
        </p:nvSpPr>
        <p:spPr bwMode="auto">
          <a:xfrm>
            <a:off x="273048" y="3344862"/>
            <a:ext cx="3931920" cy="255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LRS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3 replicas, 1 region</a:t>
            </a: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Protect against disk, node, rack failures</a:t>
            </a: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Write is ack’d when all replicas are committed</a:t>
            </a: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Superior to dual-parity RAID</a:t>
            </a:r>
          </a:p>
          <a:p>
            <a:pPr defTabSz="932472"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8230305" y="3344862"/>
            <a:ext cx="3931920" cy="255281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RA-GRS</a:t>
            </a:r>
          </a:p>
          <a:p>
            <a:pP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GRS + Read access to secondary</a:t>
            </a: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Separate secondary endpoint</a:t>
            </a:r>
          </a:p>
          <a:p>
            <a:pPr marL="285750" indent="-285750" defTabSz="932472" fontAlgn="base">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RPO delay to secondary can be queried</a:t>
            </a:r>
          </a:p>
          <a:p>
            <a:pP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251676" y="3344862"/>
            <a:ext cx="3931920" cy="255281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r>
              <a:rPr lang="en-US" sz="2000" dirty="0">
                <a:solidFill>
                  <a:schemeClr val="bg1"/>
                </a:solidFill>
              </a:rPr>
              <a:t>GRS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6 replicas, 2 regions (3/region)</a:t>
            </a:r>
          </a:p>
          <a:p>
            <a:pPr marL="285750" indent="-285750">
              <a:buFont typeface="Arial" panose="020B0604020202020204" pitchFamily="34" charset="0"/>
              <a:buChar char="•"/>
            </a:pPr>
            <a:r>
              <a:rPr lang="en-US" dirty="0">
                <a:solidFill>
                  <a:schemeClr val="bg1"/>
                </a:solidFill>
              </a:rPr>
              <a:t>Protects against major regional disasters</a:t>
            </a:r>
          </a:p>
          <a:p>
            <a:pPr marL="285750" indent="-285750">
              <a:buFont typeface="Arial" panose="020B0604020202020204" pitchFamily="34" charset="0"/>
              <a:buChar char="•"/>
            </a:pPr>
            <a:r>
              <a:rPr lang="en-US" dirty="0">
                <a:solidFill>
                  <a:schemeClr val="bg1"/>
                </a:solidFill>
              </a:rPr>
              <a:t>Asynchronous to secondary</a:t>
            </a:r>
          </a:p>
          <a:p>
            <a:pPr marL="285750" indent="-285750">
              <a:buFont typeface="Arial" panose="020B0604020202020204" pitchFamily="34" charset="0"/>
              <a:buChar char="•"/>
            </a:pPr>
            <a:endParaRPr lang="en-US" dirty="0">
              <a:solidFill>
                <a:schemeClr val="bg1"/>
              </a:solidFill>
            </a:endParaRPr>
          </a:p>
          <a:p>
            <a:pPr>
              <a:lnSpc>
                <a:spcPct val="90000"/>
              </a:lnSpc>
              <a:spcAft>
                <a:spcPts val="600"/>
              </a:spcAft>
            </a:pPr>
            <a:endParaRPr lang="en-US" dirty="0">
              <a:solidFill>
                <a:schemeClr val="bg1"/>
              </a:solidFill>
            </a:endParaRPr>
          </a:p>
          <a:p>
            <a:pPr>
              <a:lnSpc>
                <a:spcPct val="90000"/>
              </a:lnSpc>
              <a:spcAft>
                <a:spcPts val="600"/>
              </a:spcAft>
            </a:pPr>
            <a:endParaRPr lang="en-US" dirty="0">
              <a:solidFill>
                <a:schemeClr val="bg1"/>
              </a:solidFill>
            </a:endParaRPr>
          </a:p>
        </p:txBody>
      </p:sp>
      <p:grpSp>
        <p:nvGrpSpPr>
          <p:cNvPr id="8" name="Group 7"/>
          <p:cNvGrpSpPr/>
          <p:nvPr/>
        </p:nvGrpSpPr>
        <p:grpSpPr>
          <a:xfrm>
            <a:off x="1705608" y="1363662"/>
            <a:ext cx="1066800" cy="1682433"/>
            <a:chOff x="1705608" y="1363662"/>
            <a:chExt cx="1066800" cy="1682433"/>
          </a:xfrm>
        </p:grpSpPr>
        <p:sp>
          <p:nvSpPr>
            <p:cNvPr id="4" name="Rectangle 3"/>
            <p:cNvSpPr>
              <a:spLocks noChangeAspect="1"/>
            </p:cNvSpPr>
            <p:nvPr/>
          </p:nvSpPr>
          <p:spPr bwMode="auto">
            <a:xfrm>
              <a:off x="1705608"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a:grpSpLocks noChangeAspect="1"/>
            </p:cNvGrpSpPr>
            <p:nvPr/>
          </p:nvGrpSpPr>
          <p:grpSpPr>
            <a:xfrm>
              <a:off x="1943153" y="2223140"/>
              <a:ext cx="591710" cy="632450"/>
              <a:chOff x="1646237" y="1797380"/>
              <a:chExt cx="845302" cy="903532"/>
            </a:xfrm>
          </p:grpSpPr>
          <p:sp>
            <p:nvSpPr>
              <p:cNvPr id="11" name="Can 10"/>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an 16"/>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Can 17"/>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 name="Down Arrow 5"/>
            <p:cNvSpPr/>
            <p:nvPr/>
          </p:nvSpPr>
          <p:spPr bwMode="auto">
            <a:xfrm>
              <a:off x="1862481"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Down Arrow 107"/>
            <p:cNvSpPr/>
            <p:nvPr/>
          </p:nvSpPr>
          <p:spPr bwMode="auto">
            <a:xfrm flipV="1">
              <a:off x="2240832"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4545111" y="1363662"/>
            <a:ext cx="3345050" cy="2057400"/>
            <a:chOff x="4545111" y="1363662"/>
            <a:chExt cx="3345050" cy="2057400"/>
          </a:xfrm>
        </p:grpSpPr>
        <p:sp>
          <p:nvSpPr>
            <p:cNvPr id="110" name="Rectangle 109"/>
            <p:cNvSpPr>
              <a:spLocks noChangeAspect="1"/>
            </p:cNvSpPr>
            <p:nvPr/>
          </p:nvSpPr>
          <p:spPr bwMode="auto">
            <a:xfrm>
              <a:off x="4545111"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a:grpSpLocks noChangeAspect="1"/>
            </p:cNvGrpSpPr>
            <p:nvPr/>
          </p:nvGrpSpPr>
          <p:grpSpPr>
            <a:xfrm>
              <a:off x="4782656" y="2223140"/>
              <a:ext cx="591710" cy="632450"/>
              <a:chOff x="1646237" y="1797380"/>
              <a:chExt cx="845302" cy="903532"/>
            </a:xfrm>
          </p:grpSpPr>
          <p:sp>
            <p:nvSpPr>
              <p:cNvPr id="114" name="Can 113"/>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5" name="Can 114"/>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Can 115"/>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2" name="Down Arrow 111"/>
            <p:cNvSpPr/>
            <p:nvPr/>
          </p:nvSpPr>
          <p:spPr bwMode="auto">
            <a:xfrm>
              <a:off x="4701984"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3" name="Down Arrow 112"/>
            <p:cNvSpPr/>
            <p:nvPr/>
          </p:nvSpPr>
          <p:spPr bwMode="auto">
            <a:xfrm flipV="1">
              <a:off x="5080335"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a:spLocks noChangeAspect="1"/>
            </p:cNvSpPr>
            <p:nvPr/>
          </p:nvSpPr>
          <p:spPr bwMode="auto">
            <a:xfrm>
              <a:off x="6786830"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118"/>
            <p:cNvGrpSpPr>
              <a:grpSpLocks noChangeAspect="1"/>
            </p:cNvGrpSpPr>
            <p:nvPr/>
          </p:nvGrpSpPr>
          <p:grpSpPr>
            <a:xfrm>
              <a:off x="7024375" y="2223140"/>
              <a:ext cx="591710" cy="632450"/>
              <a:chOff x="1646237" y="1797380"/>
              <a:chExt cx="845302" cy="903532"/>
            </a:xfrm>
            <a:solidFill>
              <a:schemeClr val="bg1">
                <a:lumMod val="75000"/>
              </a:schemeClr>
            </a:solidFill>
          </p:grpSpPr>
          <p:sp>
            <p:nvSpPr>
              <p:cNvPr id="122" name="Can 121"/>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Can 122"/>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Can 123"/>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28" name="Right Arrow 127"/>
            <p:cNvSpPr/>
            <p:nvPr/>
          </p:nvSpPr>
          <p:spPr bwMode="auto">
            <a:xfrm>
              <a:off x="5681167"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TextBox 128"/>
            <p:cNvSpPr txBox="1"/>
            <p:nvPr/>
          </p:nvSpPr>
          <p:spPr>
            <a:xfrm>
              <a:off x="5443622" y="1974012"/>
              <a:ext cx="150541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Typically &gt;300mi</a:t>
              </a:r>
            </a:p>
          </p:txBody>
        </p:sp>
        <p:sp>
          <p:nvSpPr>
            <p:cNvPr id="130" name="TextBox 129"/>
            <p:cNvSpPr txBox="1"/>
            <p:nvPr/>
          </p:nvSpPr>
          <p:spPr>
            <a:xfrm>
              <a:off x="5813691" y="2583749"/>
              <a:ext cx="765274"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Async</a:t>
              </a:r>
            </a:p>
          </p:txBody>
        </p:sp>
        <p:sp>
          <p:nvSpPr>
            <p:cNvPr id="131" name="TextBox 130"/>
            <p:cNvSpPr txBox="1"/>
            <p:nvPr/>
          </p:nvSpPr>
          <p:spPr>
            <a:xfrm>
              <a:off x="4656600" y="2959397"/>
              <a:ext cx="89005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Primary</a:t>
              </a:r>
            </a:p>
          </p:txBody>
        </p:sp>
        <p:sp>
          <p:nvSpPr>
            <p:cNvPr id="132" name="TextBox 131"/>
            <p:cNvSpPr txBox="1"/>
            <p:nvPr/>
          </p:nvSpPr>
          <p:spPr>
            <a:xfrm>
              <a:off x="6809352" y="2959397"/>
              <a:ext cx="108080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Secondary</a:t>
              </a:r>
            </a:p>
          </p:txBody>
        </p:sp>
      </p:grpSp>
      <p:grpSp>
        <p:nvGrpSpPr>
          <p:cNvPr id="7" name="Group 6"/>
          <p:cNvGrpSpPr/>
          <p:nvPr/>
        </p:nvGrpSpPr>
        <p:grpSpPr>
          <a:xfrm>
            <a:off x="8523740" y="1363662"/>
            <a:ext cx="3345050" cy="2057400"/>
            <a:chOff x="8523740" y="1363662"/>
            <a:chExt cx="3345050" cy="2057400"/>
          </a:xfrm>
        </p:grpSpPr>
        <p:sp>
          <p:nvSpPr>
            <p:cNvPr id="138" name="Rectangle 137"/>
            <p:cNvSpPr>
              <a:spLocks noChangeAspect="1"/>
            </p:cNvSpPr>
            <p:nvPr/>
          </p:nvSpPr>
          <p:spPr bwMode="auto">
            <a:xfrm>
              <a:off x="8523740"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p:cNvGrpSpPr>
              <a:grpSpLocks noChangeAspect="1"/>
            </p:cNvGrpSpPr>
            <p:nvPr/>
          </p:nvGrpSpPr>
          <p:grpSpPr>
            <a:xfrm>
              <a:off x="8761285" y="2223140"/>
              <a:ext cx="591710" cy="632450"/>
              <a:chOff x="1646237" y="1797380"/>
              <a:chExt cx="845302" cy="903532"/>
            </a:xfrm>
          </p:grpSpPr>
          <p:sp>
            <p:nvSpPr>
              <p:cNvPr id="153" name="Can 152"/>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Can 153"/>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5" name="Can 154"/>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0" name="Down Arrow 139"/>
            <p:cNvSpPr/>
            <p:nvPr/>
          </p:nvSpPr>
          <p:spPr bwMode="auto">
            <a:xfrm>
              <a:off x="8680613"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1" name="Down Arrow 140"/>
            <p:cNvSpPr/>
            <p:nvPr/>
          </p:nvSpPr>
          <p:spPr bwMode="auto">
            <a:xfrm flipV="1">
              <a:off x="9058964"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a:spLocks noChangeAspect="1"/>
            </p:cNvSpPr>
            <p:nvPr/>
          </p:nvSpPr>
          <p:spPr bwMode="auto">
            <a:xfrm>
              <a:off x="10765459"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p:cNvGrpSpPr>
              <a:grpSpLocks noChangeAspect="1"/>
            </p:cNvGrpSpPr>
            <p:nvPr/>
          </p:nvGrpSpPr>
          <p:grpSpPr>
            <a:xfrm>
              <a:off x="11003004" y="2223140"/>
              <a:ext cx="591710" cy="632450"/>
              <a:chOff x="1646237" y="1797380"/>
              <a:chExt cx="845302" cy="903532"/>
            </a:xfrm>
            <a:solidFill>
              <a:schemeClr val="bg1">
                <a:lumMod val="75000"/>
              </a:schemeClr>
            </a:solidFill>
          </p:grpSpPr>
          <p:sp>
            <p:nvSpPr>
              <p:cNvPr id="150" name="Can 149"/>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Can 150"/>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2" name="Can 151"/>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3" name="Right Arrow 142"/>
            <p:cNvSpPr/>
            <p:nvPr/>
          </p:nvSpPr>
          <p:spPr bwMode="auto">
            <a:xfrm>
              <a:off x="9659796"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4" name="TextBox 143"/>
            <p:cNvSpPr txBox="1"/>
            <p:nvPr/>
          </p:nvSpPr>
          <p:spPr>
            <a:xfrm>
              <a:off x="9422251" y="1974012"/>
              <a:ext cx="150541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Typically &gt;300mi</a:t>
              </a:r>
            </a:p>
          </p:txBody>
        </p:sp>
        <p:sp>
          <p:nvSpPr>
            <p:cNvPr id="145" name="TextBox 144"/>
            <p:cNvSpPr txBox="1"/>
            <p:nvPr/>
          </p:nvSpPr>
          <p:spPr>
            <a:xfrm>
              <a:off x="9792320" y="2583749"/>
              <a:ext cx="765274"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Async</a:t>
              </a:r>
            </a:p>
          </p:txBody>
        </p:sp>
        <p:sp>
          <p:nvSpPr>
            <p:cNvPr id="146" name="TextBox 145"/>
            <p:cNvSpPr txBox="1"/>
            <p:nvPr/>
          </p:nvSpPr>
          <p:spPr>
            <a:xfrm>
              <a:off x="8635229" y="2959397"/>
              <a:ext cx="89005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Primary</a:t>
              </a:r>
            </a:p>
          </p:txBody>
        </p:sp>
        <p:sp>
          <p:nvSpPr>
            <p:cNvPr id="147" name="TextBox 146"/>
            <p:cNvSpPr txBox="1"/>
            <p:nvPr/>
          </p:nvSpPr>
          <p:spPr>
            <a:xfrm>
              <a:off x="10787981" y="2959397"/>
              <a:ext cx="108080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Secondary</a:t>
              </a:r>
            </a:p>
          </p:txBody>
        </p:sp>
        <p:sp>
          <p:nvSpPr>
            <p:cNvPr id="156" name="Down Arrow 155"/>
            <p:cNvSpPr/>
            <p:nvPr/>
          </p:nvSpPr>
          <p:spPr bwMode="auto">
            <a:xfrm flipV="1">
              <a:off x="11111507"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4404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5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25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Azure Object (Blob) Storage</a:t>
            </a:r>
          </a:p>
        </p:txBody>
      </p:sp>
    </p:spTree>
    <p:extLst>
      <p:ext uri="{BB962C8B-B14F-4D97-AF65-F5344CB8AC3E}">
        <p14:creationId xmlns:p14="http://schemas.microsoft.com/office/powerpoint/2010/main" val="1343497469"/>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D0C2E7D0-5C17-430B-90AA-64EE87CAC54C}"/>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F00BE584-C693-46FD-AC24-CA0B4C734830}"/>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6.xml><?xml version="1.0" encoding="utf-8"?>
<a:theme xmlns:a="http://schemas.openxmlformats.org/drawingml/2006/main" name="4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alue>295</Value>
      <Value>34</Value>
      <Value>1919</Value>
      <Value>31</Value>
      <Value>30</Value>
      <Value>287</Value>
      <Value>291</Value>
      <Value>26</Value>
      <Value>32</Value>
      <Value>21</Value>
      <Value>20</Value>
      <Value>130</Value>
      <Value>203</Value>
      <Value>127</Value>
      <Value>14</Value>
      <Value>16</Value>
      <Value>307</Value>
      <Value>1886</Value>
      <Value>42</Value>
    </TaxCatchAll>
    <DocumentDescription xmlns="230e9df3-be65-4c73-a93b-d1236ebd677e">Presented at Ignite 2016: Overview of working with Azure Blob storage and solutions, key concepts and architecture for working with Azure Blob storage.</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solution implementer guides</TermName>
          <TermId xmlns="http://schemas.microsoft.com/office/infopath/2007/PartnerControls">48372992-2922-4c0c-bf52-8b51dbd162f7</TermId>
        </TermInfo>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FAQs</TermName>
          <TermId xmlns="http://schemas.microsoft.com/office/infopath/2007/PartnerControls">c71d053c-6c1d-4633-a61e-a15679c3c75b</TermId>
        </TermInfo>
        <TermInfo xmlns="http://schemas.microsoft.com/office/infopath/2007/PartnerControls">
          <TermName xmlns="http://schemas.microsoft.com/office/infopath/2007/PartnerControls">white papers</TermName>
          <TermId xmlns="http://schemas.microsoft.com/office/infopath/2007/PartnerControls">3379c833-0d2e-4b07-9a97-70052205a7c1</TermId>
        </TermInfo>
        <TermInfo xmlns="http://schemas.microsoft.com/office/infopath/2007/PartnerControls">
          <TermName xmlns="http://schemas.microsoft.com/office/infopath/2007/PartnerControls">datasheets</TermName>
          <TermId xmlns="http://schemas.microsoft.com/office/infopath/2007/PartnerControls">ec2df6ce-afe9-4cc2-a697-6a4f5b12a848</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Donald McGill</DisplayName>
        <AccountId>123908</AccountId>
        <AccountType/>
      </UserInfo>
    </Owner>
    <PublishDate xmlns="230E9DF3-BE65-4C73-A93B-D1236EBD677E">2017-11-17T08:00:00+00:00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Info xmlns="http://schemas.microsoft.com/office/infopath/2007/PartnerControls">
          <TermName xmlns="http://schemas.microsoft.com/office/infopath/2007/PartnerControls">Azure Storage</TermName>
          <TermId xmlns="http://schemas.microsoft.com/office/infopath/2007/PartnerControls">ccc856f3-7169-41c7-9ed0-d64691545586</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https://microsoft.sharepoint.com/sites/Infopedia_G01KC/Media/Thumbnails/G01KC-1-3655/Azure%20Storage%20Blobs%20Deep%20Dive.pptx</Url>
      <Description>/sites/Infopedia_G01KC/Media/Thumbnails/G01KC-1-3655/Azure Storage Blobs Deep Dive.pptx</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Info xmlns="http://schemas.microsoft.com/office/infopath/2007/PartnerControls">
          <TermName xmlns="http://schemas.microsoft.com/office/infopath/2007/PartnerControls">cloud strategy</TermName>
          <TermId xmlns="http://schemas.microsoft.com/office/infopath/2007/PartnerControls">121261ad-9df9-4843-973c-8f450aa31df9</TermId>
        </TermInfo>
        <TermInfo xmlns="http://schemas.microsoft.com/office/infopath/2007/PartnerControls">
          <TermName xmlns="http://schemas.microsoft.com/office/infopath/2007/PartnerControls">Microsoft Azure in Enterprise</TermName>
          <TermId xmlns="http://schemas.microsoft.com/office/infopath/2007/PartnerControls">84891928-61ad-4dbf-88e4-8b4469e6f307</TermId>
        </TermInfo>
      </Terms>
    </i0d941ee1e744ffea7aeee9924c91cbb>
    <RoutingRuleDescription xmlns="http://schemas.microsoft.com/sharepoint/v3" xsi:nil="true"/>
    <PublishingExpirationDate xmlns="http://schemas.microsoft.com/sharepoint/v3" xsi:nil="true"/>
    <AverageRating xmlns="http://schemas.microsoft.com/sharepoint/v3" xsi:nil="true"/>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Cloud Infrastructure Management</TermName>
          <TermId xmlns="http://schemas.microsoft.com/office/infopath/2007/PartnerControls">bf62fa1f-b2ce-4d25-abaa-82c31ee6dc31</TermId>
        </TermInfo>
      </Terms>
    </i1b478372f814787abd313030b81fcb2>
    <b4224c12c78d42ea9b214de0badf8358 xmlns="230e9df3-be65-4c73-a93b-d1236ebd677e">
      <Terms xmlns="http://schemas.microsoft.com/office/infopath/2007/PartnerControls"/>
    </b4224c12c78d42ea9b214de0badf8358>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G01KC-1-3655 KC02-23-49567</GenericText2>
    <_dlc_DocId xmlns="230e9df3-be65-4c73-a93b-d1236ebd677e">G01KC-99682991-18577</_dlc_DocId>
    <_dlc_DocIdUrl xmlns="230e9df3-be65-4c73-a93b-d1236ebd677e">
      <Url>https://microsoft.sharepoint.com/sites/Infopedia_G01KC/_layouts/15/DocIdRedir.aspx?ID=G01KC-99682991-18577</Url>
      <Description>G01KC-99682991-18577</Description>
    </_dlc_DocIdUrl>
    <ga0c0bf70a6644469c61b3efa7025301 xmlns="230e9df3-be65-4c73-a93b-d1236ebd677e">
      <Terms xmlns="http://schemas.microsoft.com/office/infopath/2007/PartnerControls"/>
    </ga0c0bf70a6644469c61b3efa7025301>
    <FolderExtensions xmlns="230e9df3-be65-4c73-a93b-d1236ebd677e" xsi:nil="true"/>
    <ParentID1 xmlns="230e9df3-be65-4c73-a93b-d1236ebd677e">G01KC-1-3655</ParentID1>
  </documentManagement>
</p:properties>
</file>

<file path=customXml/item6.xml><?xml version="1.0" encoding="utf-8"?>
<Control xmlns="http://schemas.microsoft.com/VisualStudio/2011/storyboarding/control">
  <Id Name="System.Storyboarding.WindowsPhoneIcons.Email" Revision="1" Stencil="System.Storyboarding.WindowsPhoneIcons" StencilVersion="0.1"/>
</Control>
</file>

<file path=customXml/itemProps1.xml><?xml version="1.0" encoding="utf-8"?>
<ds:datastoreItem xmlns:ds="http://schemas.openxmlformats.org/officeDocument/2006/customXml" ds:itemID="{E8DA6EC3-3FF2-4DB3-AF6E-48F48718CF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53122E-44E0-4A29-ADC7-613499EB226C}">
  <ds:schemaRefs>
    <ds:schemaRef ds:uri="Microsoft.SharePoint.Taxonomy.ContentTypeSync"/>
  </ds:schemaRefs>
</ds:datastoreItem>
</file>

<file path=customXml/itemProps3.xml><?xml version="1.0" encoding="utf-8"?>
<ds:datastoreItem xmlns:ds="http://schemas.openxmlformats.org/officeDocument/2006/customXml" ds:itemID="{E6B5D0DF-ECCA-40BD-A207-D33A177D6DFC}">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purl.org/dc/terms/"/>
    <ds:schemaRef ds:uri="http://schemas.microsoft.com/sharepoint/v3"/>
    <ds:schemaRef ds:uri="http://schemas.microsoft.com/office/2006/documentManagement/types"/>
    <ds:schemaRef ds:uri="http://schemas.microsoft.com/office/2006/metadata/properties"/>
    <ds:schemaRef ds:uri="http://purl.org/dc/dcmitype/"/>
    <ds:schemaRef ds:uri="http://purl.org/dc/elements/1.1/"/>
    <ds:schemaRef ds:uri="230e9df3-be65-4c73-a93b-d1236ebd677e"/>
    <ds:schemaRef ds:uri="b3bc04a5-d503-43b1-b98c-a8cf663329d9"/>
    <ds:schemaRef ds:uri="230E9DF3-BE65-4C73-A93B-D1236EBD677E"/>
    <ds:schemaRef ds:uri="http://www.w3.org/XML/1998/namespace"/>
  </ds:schemaRefs>
</ds:datastoreItem>
</file>

<file path=customXml/itemProps6.xml><?xml version="1.0" encoding="utf-8"?>
<ds:datastoreItem xmlns:ds="http://schemas.openxmlformats.org/officeDocument/2006/customXml" ds:itemID="{15002A88-9614-4642-B6D2-FD6823FDA381}">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Microsoft_Ignite_2016_16x9_Template</Template>
  <TotalTime>4178</TotalTime>
  <Words>6815</Words>
  <Application>Microsoft Office PowerPoint</Application>
  <PresentationFormat>Custom</PresentationFormat>
  <Paragraphs>1112</Paragraphs>
  <Slides>64</Slides>
  <Notes>48</Notes>
  <HiddenSlides>1</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64</vt:i4>
      </vt:variant>
    </vt:vector>
  </HeadingPairs>
  <TitlesOfParts>
    <vt:vector size="77" baseType="lpstr">
      <vt:lpstr>Arial</vt:lpstr>
      <vt:lpstr>Consolas</vt:lpstr>
      <vt:lpstr>Helvetica</vt:lpstr>
      <vt:lpstr>Segoe UI</vt:lpstr>
      <vt:lpstr>Segoe UI Light</vt:lpstr>
      <vt:lpstr>Segoe UI Semilight</vt:lpstr>
      <vt:lpstr>Wingdings</vt:lpstr>
      <vt:lpstr>5-50002_Ignite_Breakout_Template</vt:lpstr>
      <vt:lpstr>6-30537_Envision 2016 Concurrent Template_Dark</vt:lpstr>
      <vt:lpstr>1_5-50002_Ignite_Breakout_Template</vt:lpstr>
      <vt:lpstr>2_5-50002_Ignite_Breakout_Template</vt:lpstr>
      <vt:lpstr>3_5-50002_Ignite_Breakout_Template</vt:lpstr>
      <vt:lpstr>4_5-50002_Ignite_Breakout_Template</vt:lpstr>
      <vt:lpstr>PowerPoint Presentation</vt:lpstr>
      <vt:lpstr>Build tiered cloud storage in Microsoft Azure BRK3210 </vt:lpstr>
      <vt:lpstr>What we’ll cover today</vt:lpstr>
      <vt:lpstr>Azure Storage Talks @ Ignite</vt:lpstr>
      <vt:lpstr>Azure Scale</vt:lpstr>
      <vt:lpstr>Azure Storage</vt:lpstr>
      <vt:lpstr>Azure Storage Services</vt:lpstr>
      <vt:lpstr>Azure Storage Durability</vt:lpstr>
      <vt:lpstr>Azure Object (Blob) Storage</vt:lpstr>
      <vt:lpstr>What is the Blob Storage Service?</vt:lpstr>
      <vt:lpstr>Blob Storage: Ideal for PaaS</vt:lpstr>
      <vt:lpstr>Carmax.com on Azure</vt:lpstr>
      <vt:lpstr>DEMO</vt:lpstr>
      <vt:lpstr>Original Vehicle Images Architecture</vt:lpstr>
      <vt:lpstr>Vehicle Images Architecture with Azure Storage</vt:lpstr>
      <vt:lpstr>Moving carmax.com to Azure</vt:lpstr>
      <vt:lpstr>Next for Images</vt:lpstr>
      <vt:lpstr>Next for Teams</vt:lpstr>
      <vt:lpstr>Blob Storage: Deep Dive</vt:lpstr>
      <vt:lpstr>Types of Blobs</vt:lpstr>
      <vt:lpstr>Blob Storage Concepts</vt:lpstr>
      <vt:lpstr>Demo</vt:lpstr>
      <vt:lpstr>Blob Names</vt:lpstr>
      <vt:lpstr>Blob Structure</vt:lpstr>
      <vt:lpstr>Uploading Block Blobs</vt:lpstr>
      <vt:lpstr>Downloading and Copying Blobs</vt:lpstr>
      <vt:lpstr>Listing and Deleting Blobs</vt:lpstr>
      <vt:lpstr>Client Libraries</vt:lpstr>
      <vt:lpstr>Versioning</vt:lpstr>
      <vt:lpstr>Concurrency</vt:lpstr>
      <vt:lpstr>Woodard &amp; Curran Using Panzura and Blob Storage to foster collaboration</vt:lpstr>
      <vt:lpstr>Background (History)</vt:lpstr>
      <vt:lpstr>Background (History)</vt:lpstr>
      <vt:lpstr>Background (History)</vt:lpstr>
      <vt:lpstr>Background (History)</vt:lpstr>
      <vt:lpstr>Today</vt:lpstr>
      <vt:lpstr>Woodard &amp; Curran</vt:lpstr>
      <vt:lpstr>Panzura Cloud Integrated Datacenter</vt:lpstr>
      <vt:lpstr>Woodard &amp; Curran’s Solution</vt:lpstr>
      <vt:lpstr>Benefits to Woodard &amp; Curran</vt:lpstr>
      <vt:lpstr>Benefits to Woodard &amp; Curran, cont’d</vt:lpstr>
      <vt:lpstr>Solution: Hybrid Storage and Global Data Access</vt:lpstr>
      <vt:lpstr>Featured Partner Solutions</vt:lpstr>
      <vt:lpstr>Blob Storage: Design Patterns</vt:lpstr>
      <vt:lpstr>Blob Storage Patterns</vt:lpstr>
      <vt:lpstr>Data Movement</vt:lpstr>
      <vt:lpstr>Delegated Authorization</vt:lpstr>
      <vt:lpstr>Encryption at Rest</vt:lpstr>
      <vt:lpstr>Full Text Search</vt:lpstr>
      <vt:lpstr>Cloud Tiered Storage</vt:lpstr>
      <vt:lpstr>Seminole County Public Schools NetApp® AltaVault™ and Blob Storage for Backups</vt:lpstr>
      <vt:lpstr>Seminole County Public Schools</vt:lpstr>
      <vt:lpstr>Backup Process</vt:lpstr>
      <vt:lpstr>Restore? Reverse the Process…</vt:lpstr>
      <vt:lpstr>AltaVault ecosystem for Azure - Archiving</vt:lpstr>
      <vt:lpstr>AltaVault ecosystem for Azure – Restore/DR </vt:lpstr>
      <vt:lpstr>Secondary Data Center – Restore/DR</vt:lpstr>
      <vt:lpstr>Azure as a Secondary Data Center </vt:lpstr>
      <vt:lpstr>AltaVault for Azure</vt:lpstr>
      <vt:lpstr>Customer Benefits  with AltaVault</vt:lpstr>
      <vt:lpstr>AltaVault for Azure</vt:lpstr>
      <vt:lpstr>Solution: Backup and Disaster Recovery</vt:lpstr>
      <vt:lpstr>Featured Partner Solutions</vt:lpstr>
      <vt:lpstr>Summary</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Storage Blobs Deep Dive</dc:title>
  <dc:subject>&lt;Speech title here&gt;</dc:subject>
  <dc:creator>Vamshidhar Kommineni</dc:creator>
  <cp:keywords/>
  <dc:description>Template: Mitchell Derrey, Silverfox Productions_x000d_
Formatting: _x000d_
Audience Type:</dc:description>
  <cp:lastModifiedBy>Andy Roberts</cp:lastModifiedBy>
  <cp:revision>147</cp:revision>
  <dcterms:created xsi:type="dcterms:W3CDTF">2016-08-30T16:11:45Z</dcterms:created>
  <dcterms:modified xsi:type="dcterms:W3CDTF">2017-12-07T04:58:22Z</dcterms:modified>
  <cp:category>Microsoft Ignite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Audiences">
    <vt:lpwstr/>
  </property>
  <property fmtid="{D5CDD505-2E9C-101B-9397-08002B2CF9AE}" pid="15" name="Region">
    <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Enterprise|adc2fe87-c79a-4ded-a449-3f86b954069d;#20;#Microsoft Azure Domain|d600a391-d529-4311-892b-2c05c1ab2538;#295;#Cloud and Enterprise Marketing Group|4f75e184-e5aa-4234-a07f-b032d60df254</vt:lpwstr>
  </property>
  <property fmtid="{D5CDD505-2E9C-101B-9397-08002B2CF9AE}" pid="20" name="BusinessArchitecture">
    <vt:lpwstr>32;#Cloud Platform (sales theme)|ec248454-62d9-485e-995d-0cfad61f7f4c;#287;#cloud strategy|121261ad-9df9-4843-973c-8f450aa31df9;#291;#Microsoft Azure in Enterprise|84891928-61ad-4dbf-88e4-8b4469e6f307</vt:lpwstr>
  </property>
  <property fmtid="{D5CDD505-2E9C-101B-9397-08002B2CF9AE}" pid="21" name="Products">
    <vt:lpwstr>26;#Azure|669a3112-5edf-444b-a003-630063601f07;#130;#Azure Storage|ccc856f3-7169-41c7-9ed0-d64691545586</vt:lpwstr>
  </property>
  <property fmtid="{D5CDD505-2E9C-101B-9397-08002B2CF9AE}" pid="22" name="Segments">
    <vt:lpwstr/>
  </property>
  <property fmtid="{D5CDD505-2E9C-101B-9397-08002B2CF9AE}" pid="23" name="ActivitiesAndPrograms">
    <vt:lpwstr>1886;#Cloud Infrastructure Management|bf62fa1f-b2ce-4d25-abaa-82c31ee6dc31</vt:lpwstr>
  </property>
  <property fmtid="{D5CDD505-2E9C-101B-9397-08002B2CF9AE}" pid="24" name="Partners">
    <vt:lpwstr/>
  </property>
  <property fmtid="{D5CDD505-2E9C-101B-9397-08002B2CF9AE}" pid="25" name="Topics">
    <vt:lpwstr>30;#hub subset|c6bfd112-b986-4a0a-aa8d-90e767bfdfa6</vt:lpwstr>
  </property>
  <property fmtid="{D5CDD505-2E9C-101B-9397-08002B2CF9AE}" pid="26" name="Groups">
    <vt:lpwstr>31;#Microsoft Azure Marketing|0958c357-5252-473f-8b4e-42f27525a99d;#42;#Cloud and Enterprise Marketing Group|4f75e184-e5aa-4234-a07f-b032d60df254;#34;#Worldwide Readiness|c6595b84-b463-470a-bb46-2a47364645be</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ac30608d-116a-412e-83cc-4a0d19bbcd98</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1919;#solution implementer guides|48372992-2922-4c0c-bf52-8b51dbd162f7;#16;#customer presentations|18e9ae94-e321-4eea-82d2-ad5b2f470f3c;#203;#FAQs|c71d053c-6c1d-4633-a61e-a15679c3c75b;#127;#white papers|3379c833-0d2e-4b07-9a97-70052205a7c1;#307;#datasheet</vt:lpwstr>
  </property>
  <property fmtid="{D5CDD505-2E9C-101B-9397-08002B2CF9AE}" pid="33" name="Confidentiality">
    <vt:lpwstr>14;#customer ready|8986c41d-21c5-4f8f-8a12-ea4625b46858</vt:lpwstr>
  </property>
  <property fmtid="{D5CDD505-2E9C-101B-9397-08002B2CF9AE}" pid="34" name="ga0c0bf70a6644469c61b3efa7025301">
    <vt:lpwstr/>
  </property>
  <property fmtid="{D5CDD505-2E9C-101B-9397-08002B2CF9AE}" pid="35" name="MSProducts">
    <vt:lpwstr/>
  </property>
  <property fmtid="{D5CDD505-2E9C-101B-9397-08002B2CF9AE}" pid="36" name="ExperienceContentType">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MSPhysicalGeography">
    <vt:lpwstr/>
  </property>
  <property fmtid="{D5CDD505-2E9C-101B-9397-08002B2CF9AE}" pid="51" name="_docset_NoMedatataSyncRequired">
    <vt:lpwstr>False</vt:lpwstr>
  </property>
  <property fmtid="{D5CDD505-2E9C-101B-9397-08002B2CF9AE}" pid="52" name="Update Parent Child Relation(1)0">
    <vt:lpwstr>, </vt:lpwstr>
  </property>
  <property fmtid="{D5CDD505-2E9C-101B-9397-08002B2CF9AE}" pid="53" name="ODSWF1">
    <vt:lpwstr>, </vt:lpwstr>
  </property>
  <property fmtid="{D5CDD505-2E9C-101B-9397-08002B2CF9AE}" pid="54" name="ODSWF(1)0">
    <vt:lpwstr>, </vt:lpwstr>
  </property>
  <property fmtid="{D5CDD505-2E9C-101B-9397-08002B2CF9AE}" pid="55" name="Update Parent Child Relation(1)1">
    <vt:lpwstr>, </vt:lpwstr>
  </property>
  <property fmtid="{D5CDD505-2E9C-101B-9397-08002B2CF9AE}" pid="56" name="ODSWF2">
    <vt:lpwstr>, </vt:lpwstr>
  </property>
  <property fmtid="{D5CDD505-2E9C-101B-9397-08002B2CF9AE}" pid="57" name="ODSWF(1)1">
    <vt:lpwstr>, </vt:lpwstr>
  </property>
  <property fmtid="{D5CDD505-2E9C-101B-9397-08002B2CF9AE}" pid="58" name="_ip_UnifiedCompliancePolicyUIAction">
    <vt:lpwstr/>
  </property>
  <property fmtid="{D5CDD505-2E9C-101B-9397-08002B2CF9AE}" pid="59" name="_ip_UnifiedCompliancePolicyProperties">
    <vt:lpwstr/>
  </property>
  <property fmtid="{D5CDD505-2E9C-101B-9397-08002B2CF9AE}" pid="60" name="ODSWF2(1)">
    <vt:lpwstr>, </vt:lpwstr>
  </property>
  <property fmtid="{D5CDD505-2E9C-101B-9397-08002B2CF9AE}" pid="61" name="ODSWF2(1)0">
    <vt:lpwstr>, </vt:lpwstr>
  </property>
  <property fmtid="{D5CDD505-2E9C-101B-9397-08002B2CF9AE}" pid="62" name="ODSWF(1)">
    <vt:lpwstr>, </vt:lpwstr>
  </property>
</Properties>
</file>